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8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D6F98"/>
    <a:srgbClr val="68A9AB"/>
    <a:srgbClr val="FA76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6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DA0B-0007-4CD8-93E7-91A2DECF8875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050C-A7C0-4BE8-95F3-FE4A5D6EAB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29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2D09-048A-4466-9296-F8635B312C66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7012F-ECEF-4000-A251-A28610A773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8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CBFD-0E57-4FB4-9C7A-68F95ECA334D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90D0A-5195-46D9-8582-CCC75D75D9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91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EE8-94C3-4F4F-BC05-2849DF926C95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E016E-0D5C-41FD-85E0-44ECF93BDF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323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3007-E5D3-44F5-B888-73E360C2E7FA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B578-10D1-4F57-B9CD-74B71A9A18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56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D5B7-F216-4BC9-9C35-8E3BBCBB873E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8A8B6-2297-4031-9253-6565005892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7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5176-EFB6-45A0-8831-07C7CBA70DD0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17B08-CAB8-4534-A1FD-7B2811A0B5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10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56C5-53F9-4A2E-AE7D-D8C95B409877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18096-DAEB-414A-9CCD-65249D50F8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0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7FD1-8CC4-4152-8D1E-C03B51064FB8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EFBA1-A47C-4276-AF4E-66D60B663C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3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6F28-B69F-4523-8BBF-EEF4ADAA422D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9D2E4-75E0-4864-AAF1-E9D5333B9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78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D508-9CFE-4BAB-97F4-6CAED0C62C0C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4C3F-7091-4B40-B718-2889909D17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9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601FB-DC50-4F6B-8EA6-C8E8190C8CAE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B392AB-7008-461D-8573-AC727907C52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20486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2D6F98"/>
                </a:solidFill>
              </a:rPr>
              <a:t>Название презентации</a:t>
            </a:r>
            <a:endParaRPr lang="ru-RU" sz="4000" i="1" dirty="0">
              <a:solidFill>
                <a:srgbClr val="2D6F9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072074"/>
            <a:ext cx="43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– психолог МБОУ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Чалтырская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СОШ №1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Хачкинаян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Рипсиме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Аркадьевна.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14480" y="2000240"/>
            <a:ext cx="5857916" cy="29289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«Особенности психолого-педагогического сопровождения детей с ОВЗ в условиях ФГОС»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/>
            <a:r>
              <a:rPr lang="ru-RU" dirty="0" smtClean="0"/>
              <a:t>Вследствие этого у детей проявляется </a:t>
            </a:r>
            <a:r>
              <a:rPr lang="ru-RU" b="1" i="1" dirty="0" smtClean="0"/>
              <a:t>недостаточная </a:t>
            </a:r>
            <a:r>
              <a:rPr lang="ru-RU" b="1" i="1" dirty="0" err="1" smtClean="0"/>
              <a:t>сформированность</a:t>
            </a:r>
            <a:r>
              <a:rPr lang="ru-RU" b="1" i="1" dirty="0" smtClean="0"/>
              <a:t> </a:t>
            </a:r>
            <a:r>
              <a:rPr lang="ru-RU" dirty="0" smtClean="0"/>
              <a:t>психологических предпосылок к овладению полноценными навыками учебной деятельности. Возникают трудности формирования учебных умений (планирование предстоящей работы, определения путей и средств достижения учебной цели; контролирование деятельности, умение работать в определенном темпе) 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Таким образом, самым главным приоритетом в работе с такими детьми является индивидуальный подход с учетом специфики психики и здоровья каждого ребенка</a:t>
            </a:r>
            <a:endParaRPr lang="ru-RU" dirty="0" smtClean="0"/>
          </a:p>
          <a:p>
            <a:r>
              <a:rPr lang="ru-RU" dirty="0" smtClean="0"/>
              <a:t>При обучении детей с ОВЗ в ОУ необходим индивидуальный образовательный план.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8000" cy="1080000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Структура индивидуального образовательного плана</a:t>
            </a:r>
            <a:r>
              <a:rPr lang="ru-RU" b="1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86412"/>
          </a:xfrm>
        </p:spPr>
        <p:txBody>
          <a:bodyPr/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среды: специальные приспособления в помещениях школы, оборудование рабочего места; тактильные и зрительные поддержки и др.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освоения образовательной программы: задачи по предметным областям, формы организации учебной деятельности и контроля, показатели достижений.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Психолого-педагогическое сопровождение: направления, задачи, формы, график работы специалистов, критерии достижений; особенности междисциплинарного взаимодействия.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социальной компетентности: направления и задачи, ответственные, формы деятельности, показатели и формы оценки </a:t>
            </a:r>
            <a:r>
              <a:rPr lang="ru-RU" sz="2400" dirty="0" smtClean="0"/>
              <a:t>достижений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активизации деятельности учащихся с ОВЗ можно использовать следующие активные методы и приёмы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 Использование сигнальных карточек при выполнении заданий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 одной стороны на ней изображен плюс, с другой – минус; круги разного цвета по звукам, карточки с буквами). Дети выполняют задание, либо оценивают его правильность. Карточки могут использоваться при изучении любой темы с целью проверки знаний учащихся, выявления пробелов в пройденном материале. Удобство и эффективность их заключаются в том, что сразу видна работа каждого ребёнка.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Использование вставок на доску (буквы, слова)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выполнении задания, разгадывания кроссворда и т. д.Детям очень нравится соревновательный момент в ходе выполнения данного вида задания, т. к., чтобы прикрепить свою карточку на доску, им нужно правильно ответить на вопрос, или выполнить предложенное задание лучше других.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3. Узелки на память</a:t>
            </a:r>
            <a:r>
              <a:rPr lang="ru-RU" dirty="0" smtClean="0"/>
              <a:t>(составление, запись и вывешивание на доску основных моментов изучения темы, выводов, которые нужно запомнить). </a:t>
            </a:r>
            <a:br>
              <a:rPr lang="ru-RU" dirty="0" smtClean="0"/>
            </a:br>
            <a:r>
              <a:rPr lang="ru-RU" dirty="0" smtClean="0"/>
              <a:t>Данный приём можно использовать в конце изучения темы – для закрепления, подведения итогов; в ходе изучения материала – для оказания помощи при выполнении заданий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r>
              <a:rPr lang="ru-RU" b="1" i="1" dirty="0" smtClean="0"/>
              <a:t>4. Восприятие материала на определённом этапе занятия с закрытыми глазами</a:t>
            </a:r>
            <a:r>
              <a:rPr lang="ru-RU" dirty="0" smtClean="0"/>
              <a:t> используется для развития слухового восприятия, внимания и памяти; переключения эмоционального состояния детей в ходе занятия; для настроя детей на занятие после активной деятельности (после урока физкультуры), после выполнения задания повышенной трудности и т. д.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4768865"/>
          </a:xfrm>
        </p:spPr>
        <p:txBody>
          <a:bodyPr/>
          <a:lstStyle/>
          <a:p>
            <a:r>
              <a:rPr lang="ru-RU" sz="2800" b="1" i="1" dirty="0" smtClean="0"/>
              <a:t>5.Использование презентации и фрагментов презентации</a:t>
            </a:r>
            <a:r>
              <a:rPr lang="ru-RU" sz="2800" dirty="0" smtClean="0"/>
              <a:t> по ходу занятия.</a:t>
            </a:r>
            <a:br>
              <a:rPr lang="ru-RU" sz="2800" dirty="0" smtClean="0"/>
            </a:br>
            <a:r>
              <a:rPr lang="ru-RU" sz="2800" dirty="0" smtClean="0"/>
              <a:t>Внедрение современных компьютерных технологий в школьную практику позволяет сделать работу учителя более продуктивной и эффективной. Использование ИКТ органично дополняет традиционные формы работы, расширяя возможности организации взаимодействия учителя с другими участниками образовательного процесса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r>
              <a:rPr lang="ru-RU" sz="2400" i="1" dirty="0" smtClean="0"/>
              <a:t>Использование программы создания презентаций представляется очень удобным. На слайдах</a:t>
            </a:r>
            <a:r>
              <a:rPr lang="ru-RU" sz="2400" dirty="0" smtClean="0"/>
              <a:t> можно разместить необходимый картинный материал, цифровые фотографии, тексты; можно добавить музыкальное и голосовое сопровождение к демонстрации презентации. При такой организации материала включаются три вида памяти детей: зрительная, слуховая, моторная. Это позволяет сформировать устойчивые визуально-кинестетические и </a:t>
            </a:r>
            <a:r>
              <a:rPr lang="ru-RU" sz="2400" dirty="0" err="1" smtClean="0"/>
              <a:t>визуально-аудиальные</a:t>
            </a:r>
            <a:r>
              <a:rPr lang="ru-RU" sz="2400" dirty="0" smtClean="0"/>
              <a:t> условно-рефлекторные связи центральной нервной системы. В процессе коррекционной работы на их основе у детей формируются правильные речевые навыки, а в дальнейшем и самоконтроль за своей речью. 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Мультимедийные</a:t>
            </a:r>
            <a:r>
              <a:rPr lang="ru-RU" dirty="0" smtClean="0"/>
              <a:t> презентации привносят эффект наглядности в занятие, повышают мотивационную активность, способствуют более тесной взаимосвязи учителя-логопеда и ребёнка. Благодаря последовательному появлению изображений на экране, дети имеют возможность выполнять упражнения более внимательно и в полном объеме..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14366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особого ребёнка — он закрыт от глаз чужих. Мир особого ребёнка — допускает лишь своих. Мир особого ребёнка интересен и пуглив. Мир особого ребёнка безобразен и красив. Неуклюж, порою странен, добродушен и открыт. Мир особого ребёнка иногда он нас страшит. Почему он агрессивен? Почему не говорит? Мир особого ребёнка — он закрыт от глаз чужих. Мир особого ребёнка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допускает лишь своих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6. Использование картинного материала</a:t>
            </a:r>
            <a:r>
              <a:rPr lang="ru-RU" dirty="0" smtClean="0"/>
              <a:t> для смены вида деятельности в ходе занятия, развития зрительного восприятия, внимания и памяти, активизации словарного запаса, развития связной речи.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 smtClean="0"/>
              <a:t>7. Активные методы рефлексии.</a:t>
            </a:r>
            <a:br>
              <a:rPr lang="ru-RU" sz="2000" b="1" i="1" dirty="0" smtClean="0"/>
            </a:br>
            <a:r>
              <a:rPr lang="ru-RU" sz="2000" dirty="0" smtClean="0"/>
              <a:t>В педагогической литературе существует следующая классификация видов рефлексии:</a:t>
            </a:r>
            <a:br>
              <a:rPr lang="ru-RU" sz="2000" dirty="0" smtClean="0"/>
            </a:br>
            <a:r>
              <a:rPr lang="ru-RU" sz="2000" dirty="0" smtClean="0"/>
              <a:t>1) рефлексия настроения и эмоционального состояния;</a:t>
            </a:r>
            <a:br>
              <a:rPr lang="ru-RU" sz="2000" dirty="0" smtClean="0"/>
            </a:br>
            <a:r>
              <a:rPr lang="ru-RU" sz="2000" dirty="0" smtClean="0"/>
              <a:t>2) рефлексия содержания учебного материала (её можно использовать, чтобы выяснить, как учащиеся осознали содержание пройденного материала);</a:t>
            </a:r>
            <a:br>
              <a:rPr lang="ru-RU" sz="2000" dirty="0" smtClean="0"/>
            </a:br>
            <a:r>
              <a:rPr lang="ru-RU" sz="2000" dirty="0" smtClean="0"/>
              <a:t>3) рефлексия деятельности (ученик должен не только осознать содержание материала, но и осмыслить способы и приёмы своей работы, уметь выбрать наиболее рациональные).</a:t>
            </a:r>
            <a:br>
              <a:rPr lang="ru-RU" sz="2000" dirty="0" smtClean="0"/>
            </a:br>
            <a:r>
              <a:rPr lang="ru-RU" sz="2000" dirty="0" smtClean="0"/>
              <a:t>     Данные виды рефлексии можно проводить как индивидуально, так и коллективно. </a:t>
            </a:r>
            <a:br>
              <a:rPr lang="ru-RU" sz="2000" dirty="0" smtClean="0"/>
            </a:br>
            <a:r>
              <a:rPr lang="ru-RU" sz="2000" dirty="0" smtClean="0"/>
              <a:t>При выборе того или иного вида рефлексии следует учитывать цель занятия, содержание и трудности учебного материала, тип занятия, способы и методы обучения, возрастные и психологические особенности учащихся.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На занятиях при работе с детьми с ОВЗ наиболее часто используется рефлексия настроения и эмоционального состояния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Широко используется приём с различными цветовыми изображениями.</a:t>
            </a:r>
            <a:br>
              <a:rPr lang="ru-RU" sz="2000" dirty="0" smtClean="0"/>
            </a:br>
            <a:r>
              <a:rPr lang="ru-RU" sz="2000" dirty="0" smtClean="0"/>
              <a:t>У учащихся две карточки разного цвета. Они показывают карточку в соответствии с их настроением в начале и в конце занятия. В данном случае можно проследить, как меняется эмоциональное состояние ученика в процессе занятия. Учитель должен обязательно уточнить изменения настроения ребёнка в ходе занятия. Это ценная информация для размышления и корректировки своей деятельности.</a:t>
            </a:r>
            <a:br>
              <a:rPr lang="ru-RU" sz="2000" dirty="0" smtClean="0"/>
            </a:br>
            <a:r>
              <a:rPr lang="ru-RU" sz="2000" b="1" i="1" dirty="0" smtClean="0"/>
              <a:t>«Дерево чувств»</a:t>
            </a:r>
            <a:r>
              <a:rPr lang="ru-RU" sz="2000" dirty="0" smtClean="0"/>
              <a:t> – учащимся предлагается повесить на дерево яблоки красного цвета, если они чувствуют себя хорошо, комфортно, или зелёного, если ощущают дискомфорт.   </a:t>
            </a:r>
            <a:r>
              <a:rPr lang="ru-RU" sz="2000" b="1" i="1" dirty="0" smtClean="0"/>
              <a:t>«Море радости» и «Море грусти»</a:t>
            </a:r>
            <a:r>
              <a:rPr lang="ru-RU" sz="2000" dirty="0" smtClean="0"/>
              <a:t> – пусти свой кораблик в море по своему настроению.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вышеперечисленные методы и приёмы организации обучения в той или иной степени стимулируют познавательную активность учащихся с ОВЗ.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применение активных методов и приёмов обучения повышает познавательную активность учащихся, развивает их творческие способности, активно вовлекает обучающихся в образовательный процесс, стимулирует самостоятельную деятельность учащихся, что в равной мере относится и к детям с ОВЗ.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Переключение с одного вида деятельности на другой, предохраняет от переутомления, и в то же время не дает отвлечься от изучаемого материала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обеспечивает его восприятие с различных сторон.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115328" cy="4911741"/>
          </a:xfrm>
        </p:spPr>
        <p:txBody>
          <a:bodyPr/>
          <a:lstStyle/>
          <a:p>
            <a:r>
              <a:rPr lang="ru-RU" sz="1600" b="1" i="1" dirty="0" smtClean="0"/>
              <a:t>Учителю необходимо: </a:t>
            </a:r>
            <a:endParaRPr lang="ru-RU" sz="1600" dirty="0" smtClean="0"/>
          </a:p>
          <a:p>
            <a:pPr lvl="0"/>
            <a:r>
              <a:rPr lang="ru-RU" sz="1600" dirty="0" smtClean="0"/>
              <a:t>следить за успеваемостью обучающихся: после каждой части нового учебного материала проверять, понял ли его ребенок; </a:t>
            </a:r>
          </a:p>
          <a:p>
            <a:pPr lvl="0"/>
            <a:r>
              <a:rPr lang="ru-RU" sz="1600" dirty="0" smtClean="0"/>
              <a:t>посадить ребенка на первые парты, как можно ближе к учителю, так как контакт глаз усиливает внимание; </a:t>
            </a:r>
          </a:p>
          <a:p>
            <a:pPr lvl="0"/>
            <a:r>
              <a:rPr lang="ru-RU" sz="1600" dirty="0" smtClean="0"/>
              <a:t>поддерживать детей, развивать в них положительную самооценку, корректно делая замечание, если что-то делают неправильно; </a:t>
            </a:r>
          </a:p>
          <a:p>
            <a:pPr lvl="0"/>
            <a:r>
              <a:rPr lang="ru-RU" sz="1600" dirty="0" smtClean="0"/>
              <a:t>разрешать обучающимся при выполнении упражнений записывать различные шаги. Это является для них опорой, а для учителя это вспомогательное средство, чтобы понять, где именно произошла ошибка в процессе мышления; </a:t>
            </a:r>
          </a:p>
          <a:p>
            <a:pPr lvl="0"/>
            <a:r>
              <a:rPr lang="ru-RU" sz="1600" dirty="0" smtClean="0"/>
              <a:t>требовать структурирования действий при выполнении заданий;</a:t>
            </a:r>
          </a:p>
          <a:p>
            <a:pPr lvl="0"/>
            <a:r>
              <a:rPr lang="ru-RU" sz="1600" dirty="0" smtClean="0"/>
              <a:t>предоставлять дополнительное время для завершения задания;</a:t>
            </a:r>
          </a:p>
          <a:p>
            <a:pPr lvl="0"/>
            <a:r>
              <a:rPr lang="ru-RU" sz="1600" dirty="0" smtClean="0"/>
              <a:t>чередовать занятий и физкультурные паузы;</a:t>
            </a:r>
          </a:p>
          <a:p>
            <a:pPr lvl="0"/>
            <a:r>
              <a:rPr lang="ru-RU" sz="1600" dirty="0" smtClean="0"/>
              <a:t>осваивать знания об изменениях в поведении, которые предупреждают о необходимости применения медикаментозных средств или указывают на переутомление учащегося с ограниченными возможностями здоровья;</a:t>
            </a:r>
          </a:p>
          <a:p>
            <a:pPr lvl="0"/>
            <a:r>
              <a:rPr lang="ru-RU" sz="1600" dirty="0" smtClean="0"/>
              <a:t>стараться разнообразить работу на уроке. Оптимально провести около семи смен деятельности за урок. Желательны задания, которые не предполагают дефицита времени на их выполнение.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4868874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72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детям с ОВЗ относятся дети: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80000" cy="5214974"/>
          </a:xfrm>
        </p:spPr>
        <p:txBody>
          <a:bodyPr/>
          <a:lstStyle/>
          <a:p>
            <a:r>
              <a:rPr lang="ru-RU" sz="1600" b="1" dirty="0" smtClean="0"/>
              <a:t>1.с нарушением слуха - не слышащие или глухие и слабослышащие дети, позднооглохшие (может выявить педагог);</a:t>
            </a:r>
          </a:p>
          <a:p>
            <a:r>
              <a:rPr lang="ru-RU" sz="1600" b="1" dirty="0" smtClean="0"/>
              <a:t>2.с нарушениями зрения - незрячие, слабовидящие, а также дети с косоглазием (может выявить педагог);</a:t>
            </a:r>
          </a:p>
          <a:p>
            <a:r>
              <a:rPr lang="ru-RU" sz="1600" b="1" dirty="0" smtClean="0"/>
              <a:t>3. дети с тяжелым нарушением речи: к ним относится заикание, афазия – т. е. происходит распад речи (ребенок начал говорить, а через два года перестал) и </a:t>
            </a:r>
            <a:r>
              <a:rPr lang="ru-RU" sz="1600" b="1" dirty="0" err="1" smtClean="0"/>
              <a:t>аллалия</a:t>
            </a:r>
            <a:r>
              <a:rPr lang="ru-RU" sz="1600" b="1" dirty="0" smtClean="0"/>
              <a:t> или дети «молчуны»;</a:t>
            </a:r>
          </a:p>
          <a:p>
            <a:r>
              <a:rPr lang="ru-RU" sz="1600" b="1" dirty="0" smtClean="0"/>
              <a:t>4. дети с нарушением опорно-двигательного аппарата (ДЦП);</a:t>
            </a:r>
          </a:p>
          <a:p>
            <a:r>
              <a:rPr lang="ru-RU" sz="1600" b="1" dirty="0" smtClean="0"/>
              <a:t>5. дети с задержкой психического развития (ЗПР) – на основе наблюдений педагог может выявить такого ребенка, если он не справляется с программой, а со стороны медиков идет полный контроль за ребенком с рождения ( диагноз ставит невропатолог);</a:t>
            </a:r>
          </a:p>
          <a:p>
            <a:r>
              <a:rPr lang="ru-RU" sz="1600" b="1" dirty="0" smtClean="0"/>
              <a:t>6. с нарушениями интеллекта - умственно отсталые дети (диагноз ставит  невролог, психиатр);</a:t>
            </a:r>
          </a:p>
          <a:p>
            <a:r>
              <a:rPr lang="ru-RU" sz="1600" b="1" dirty="0" smtClean="0"/>
              <a:t>7. с нарушением эмоционально-волевой сферы  (таких детей выявляет психолог и</a:t>
            </a:r>
            <a:r>
              <a:rPr lang="ru-RU" b="1" dirty="0" smtClean="0"/>
              <a:t> </a:t>
            </a:r>
            <a:r>
              <a:rPr lang="ru-RU" sz="1600" b="1" dirty="0" smtClean="0"/>
              <a:t>невропатолог);</a:t>
            </a:r>
          </a:p>
          <a:p>
            <a:r>
              <a:rPr lang="ru-RU" sz="1600" b="1" dirty="0" smtClean="0"/>
              <a:t>8. дети с множественными нарушениями (сочетание 2-х или 3-х нарушений).</a:t>
            </a:r>
          </a:p>
          <a:p>
            <a:r>
              <a:rPr lang="ru-RU" sz="1600" b="1" dirty="0" smtClean="0"/>
              <a:t>9  дети-инвалиды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детям с ОВЗ не относим детей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которые плохо усваивают программу и не имеют отклонений в здоровье. Это может быть причиной: ребенок часто болеет, находится на домашнем режиме либо педагогически запущен.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характеристика детей с ОВЗ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 детей наблюдается низкий уровень развития восприятия. Это проявляется в необходимости более длительного времени для приема и переработки сенсорной информации, недостаточно знаний этих детей об окружающем мире, затруднение при узнавании контурных, схематичных изображений предметов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Недостаточно сформированы пространственные представления, дети с ОВЗ часто не могут осуществлять полноценный анализ формы, становить симметричность, тождественность частей конструируемых фигур, расположить конструкцию на плоскости, соединить ее в единое целое.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Внимание неустойчивое, рассеянное, дети с трудом переключаются с одной деятельности на другую. Недостатки организации внимания обуславливаются слабым развитием интеллектуальной активности детей, несовершенством навыков и умений самоконтроля, недостаточным развитием чувства ответственности и интереса к учению.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4. Память – заметное преобладание наглядной памяти над словесной.</a:t>
            </a:r>
          </a:p>
          <a:p>
            <a:r>
              <a:rPr lang="ru-RU" sz="2800" dirty="0" smtClean="0"/>
              <a:t>5. Снижена познавательная активность.</a:t>
            </a:r>
          </a:p>
          <a:p>
            <a:r>
              <a:rPr lang="ru-RU" sz="2800" dirty="0" smtClean="0"/>
              <a:t>6. Мышление – выраженное отставание в развитии наглядно-действенного и наглядно-образного мышления.</a:t>
            </a:r>
          </a:p>
          <a:p>
            <a:r>
              <a:rPr lang="ru-RU" sz="2800" dirty="0" smtClean="0"/>
              <a:t>7. Снижена потребность в общении как со сверстниками, так и со взрослыми.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8. Игровая деятельность не сформирована. Сюжеты игры обычны, способы общения и сами игровые роли бедны.</a:t>
            </a:r>
          </a:p>
          <a:p>
            <a:r>
              <a:rPr lang="ru-RU" dirty="0" smtClean="0"/>
              <a:t>9. Речь – все компоненты языковой системы не сформированы.</a:t>
            </a:r>
          </a:p>
          <a:p>
            <a:r>
              <a:rPr lang="ru-RU" dirty="0" smtClean="0"/>
              <a:t>10. Наблюдается низкая работоспособность в результате повышенной истощаемости.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e79289e9fc63d312537f5ab4c4bae652bb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10062015_1219</Template>
  <TotalTime>115</TotalTime>
  <Words>1254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 К детям с ОВЗ относятся дети: </vt:lpstr>
      <vt:lpstr>К детям с ОВЗ не относим детей</vt:lpstr>
      <vt:lpstr>  Психолого-педагогическая характеристика детей с ОВЗ </vt:lpstr>
      <vt:lpstr>Слайд 6</vt:lpstr>
      <vt:lpstr>Слайд 7</vt:lpstr>
      <vt:lpstr>Слайд 8</vt:lpstr>
      <vt:lpstr>Слайд 9</vt:lpstr>
      <vt:lpstr>Слайд 10</vt:lpstr>
      <vt:lpstr>Слайд 11</vt:lpstr>
      <vt:lpstr> Структура индивидуального образовательного плана: </vt:lpstr>
      <vt:lpstr>  Для активизации деятельности учащихся с ОВЗ можно использовать следующие активные методы и приёмы обучения: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 занятиях при работе с детьми с ОВЗ наиболее часто используется рефлексия настроения и эмоционального состояния</vt:lpstr>
      <vt:lpstr>Слайд 23</vt:lpstr>
      <vt:lpstr>Слайд 24</vt:lpstr>
      <vt:lpstr>Спасибо за внимание 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20</cp:revision>
  <dcterms:created xsi:type="dcterms:W3CDTF">2015-07-04T03:33:49Z</dcterms:created>
  <dcterms:modified xsi:type="dcterms:W3CDTF">2019-10-12T20:49:56Z</dcterms:modified>
</cp:coreProperties>
</file>