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252FB-08B4-42C2-B1B3-695D4E8BF0F2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8A7AD4-054E-4BFE-A35B-C2F5792E0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252FB-08B4-42C2-B1B3-695D4E8BF0F2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8A7AD4-054E-4BFE-A35B-C2F5792E0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252FB-08B4-42C2-B1B3-695D4E8BF0F2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8A7AD4-054E-4BFE-A35B-C2F5792E0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252FB-08B4-42C2-B1B3-695D4E8BF0F2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8A7AD4-054E-4BFE-A35B-C2F5792E0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252FB-08B4-42C2-B1B3-695D4E8BF0F2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8A7AD4-054E-4BFE-A35B-C2F5792E0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252FB-08B4-42C2-B1B3-695D4E8BF0F2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8A7AD4-054E-4BFE-A35B-C2F5792E0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252FB-08B4-42C2-B1B3-695D4E8BF0F2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8A7AD4-054E-4BFE-A35B-C2F5792E0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252FB-08B4-42C2-B1B3-695D4E8BF0F2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8A7AD4-054E-4BFE-A35B-C2F5792E0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252FB-08B4-42C2-B1B3-695D4E8BF0F2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8A7AD4-054E-4BFE-A35B-C2F5792E0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252FB-08B4-42C2-B1B3-695D4E8BF0F2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8A7AD4-054E-4BFE-A35B-C2F5792E0C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252FB-08B4-42C2-B1B3-695D4E8BF0F2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8A7AD4-054E-4BFE-A35B-C2F5792E0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01252FB-08B4-42C2-B1B3-695D4E8BF0F2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18A7AD4-054E-4BFE-A35B-C2F5792E0C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42852"/>
            <a:ext cx="7406640" cy="168923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/>
              <a:t>   </a:t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ru-RU" sz="4400" b="1" dirty="0" smtClean="0"/>
              <a:t>Урок русского языка в 5 классе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643182"/>
            <a:ext cx="7406640" cy="2143140"/>
          </a:xfrm>
        </p:spPr>
        <p:txBody>
          <a:bodyPr>
            <a:normAutofit fontScale="85000" lnSpcReduction="10000"/>
          </a:bodyPr>
          <a:lstStyle/>
          <a:p>
            <a:endParaRPr lang="ru-RU" sz="2800" b="1" dirty="0" smtClean="0"/>
          </a:p>
          <a:p>
            <a:endParaRPr lang="ru-RU" sz="2800" b="1" dirty="0" smtClean="0"/>
          </a:p>
          <a:p>
            <a:pPr algn="ctr"/>
            <a:r>
              <a:rPr lang="ru-RU" sz="4000" b="1" dirty="0" smtClean="0"/>
              <a:t>БУКВЫ </a:t>
            </a:r>
            <a:r>
              <a:rPr lang="ru-RU" sz="4000" b="1" i="1" dirty="0" smtClean="0"/>
              <a:t>А–О</a:t>
            </a:r>
            <a:r>
              <a:rPr lang="ru-RU" sz="4000" b="1" dirty="0" smtClean="0"/>
              <a:t> В КОРНЕ </a:t>
            </a:r>
            <a:r>
              <a:rPr lang="ru-RU" sz="4000" b="1" i="1" dirty="0" smtClean="0"/>
              <a:t>-ЛАГ-/-ЛОЖ-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4286256"/>
            <a:ext cx="221457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2"/>
                </a:solidFill>
              </a:rPr>
              <a:t>Определяем проблему урока</a:t>
            </a:r>
            <a:br>
              <a:rPr lang="ru-RU" sz="4400" b="1" dirty="0" smtClean="0">
                <a:solidFill>
                  <a:schemeClr val="tx2"/>
                </a:solidFill>
              </a:rPr>
            </a:b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357850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Прочитайте слова. Что их объединяет?</a:t>
            </a:r>
          </a:p>
          <a:p>
            <a:r>
              <a:rPr lang="ru-RU" b="1" i="1" dirty="0" smtClean="0"/>
              <a:t>отл</a:t>
            </a:r>
            <a:r>
              <a:rPr lang="ru-RU" b="1" i="1" dirty="0" smtClean="0">
                <a:solidFill>
                  <a:srgbClr val="FF0000"/>
                </a:solidFill>
              </a:rPr>
              <a:t>о</a:t>
            </a:r>
            <a:r>
              <a:rPr lang="ru-RU" b="1" i="1" dirty="0" smtClean="0"/>
              <a:t>жить-отложит</a:t>
            </a:r>
            <a:endParaRPr lang="ru-RU" dirty="0" smtClean="0"/>
          </a:p>
          <a:p>
            <a:r>
              <a:rPr lang="ru-RU" b="1" i="1" dirty="0" smtClean="0"/>
              <a:t>предпол</a:t>
            </a:r>
            <a:r>
              <a:rPr lang="ru-RU" b="1" i="1" dirty="0" smtClean="0">
                <a:solidFill>
                  <a:srgbClr val="FF0000"/>
                </a:solidFill>
              </a:rPr>
              <a:t>о</a:t>
            </a:r>
            <a:r>
              <a:rPr lang="ru-RU" b="1" i="1" dirty="0" smtClean="0"/>
              <a:t>жить-  предположит</a:t>
            </a:r>
            <a:endParaRPr lang="ru-RU" dirty="0" smtClean="0"/>
          </a:p>
          <a:p>
            <a:r>
              <a:rPr lang="ru-RU" b="1" i="1" dirty="0" smtClean="0"/>
              <a:t>пол</a:t>
            </a:r>
            <a:r>
              <a:rPr lang="ru-RU" b="1" i="1" dirty="0" smtClean="0">
                <a:solidFill>
                  <a:srgbClr val="FF0000"/>
                </a:solidFill>
              </a:rPr>
              <a:t>а</a:t>
            </a:r>
            <a:r>
              <a:rPr lang="ru-RU" b="1" i="1" dirty="0" smtClean="0"/>
              <a:t>гать - предположит</a:t>
            </a:r>
            <a:endParaRPr lang="ru-RU" dirty="0" smtClean="0"/>
          </a:p>
          <a:p>
            <a:r>
              <a:rPr lang="ru-RU" b="1" i="1" dirty="0" smtClean="0"/>
              <a:t>изл</a:t>
            </a:r>
            <a:r>
              <a:rPr lang="ru-RU" b="1" i="1" dirty="0" smtClean="0">
                <a:solidFill>
                  <a:srgbClr val="FF0000"/>
                </a:solidFill>
              </a:rPr>
              <a:t>а</a:t>
            </a:r>
            <a:r>
              <a:rPr lang="ru-RU" b="1" i="1" dirty="0" smtClean="0"/>
              <a:t>гать – изложит                  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-Что вы заметили в корнях однокоренных слов?</a:t>
            </a: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- Прочитайте слова парами из каждого    столбика. Чем они различаются?</a:t>
            </a:r>
          </a:p>
          <a:p>
            <a:pPr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endParaRPr lang="ru-RU" dirty="0"/>
          </a:p>
        </p:txBody>
      </p:sp>
      <p:sp>
        <p:nvSpPr>
          <p:cNvPr id="16" name="Дуга 15"/>
          <p:cNvSpPr/>
          <p:nvPr/>
        </p:nvSpPr>
        <p:spPr>
          <a:xfrm>
            <a:off x="2428860" y="1857364"/>
            <a:ext cx="785818" cy="357190"/>
          </a:xfrm>
          <a:prstGeom prst="arc">
            <a:avLst>
              <a:gd name="adj1" fmla="val 1092140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>
            <a:off x="3286116" y="2357430"/>
            <a:ext cx="571504" cy="357190"/>
          </a:xfrm>
          <a:prstGeom prst="arc">
            <a:avLst>
              <a:gd name="adj1" fmla="val 1117613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>
            <a:off x="2428860" y="3000372"/>
            <a:ext cx="500066" cy="285752"/>
          </a:xfrm>
          <a:prstGeom prst="arc">
            <a:avLst>
              <a:gd name="adj1" fmla="val 1106490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>
            <a:off x="2357422" y="3500438"/>
            <a:ext cx="571504" cy="331471"/>
          </a:xfrm>
          <a:prstGeom prst="arc">
            <a:avLst>
              <a:gd name="adj1" fmla="val 1063463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2928934"/>
            <a:ext cx="164307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Почему пишутся разные буквы </a:t>
            </a:r>
            <a:r>
              <a:rPr lang="ru-RU" sz="2000" b="1" dirty="0" smtClean="0">
                <a:solidFill>
                  <a:srgbClr val="FF0000"/>
                </a:solidFill>
              </a:rPr>
              <a:t>а</a:t>
            </a:r>
            <a:r>
              <a:rPr lang="ru-RU" sz="2000" b="1" dirty="0" smtClean="0">
                <a:solidFill>
                  <a:schemeClr val="tx2"/>
                </a:solidFill>
              </a:rPr>
              <a:t>–</a:t>
            </a:r>
            <a:r>
              <a:rPr lang="ru-RU" sz="2000" b="1" dirty="0" smtClean="0">
                <a:solidFill>
                  <a:srgbClr val="FF0000"/>
                </a:solidFill>
              </a:rPr>
              <a:t>о</a:t>
            </a:r>
            <a:r>
              <a:rPr lang="ru-RU" sz="2000" b="1" dirty="0" smtClean="0">
                <a:solidFill>
                  <a:schemeClr val="tx2"/>
                </a:solidFill>
              </a:rPr>
              <a:t>  в корне -лаг-/-лож-?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Как выбрать букву безударного гласного в корне  -лаг-/- лож-,  если нельзя проверить? 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571612"/>
            <a:ext cx="7498080" cy="5072098"/>
          </a:xfrm>
        </p:spPr>
        <p:txBody>
          <a:bodyPr/>
          <a:lstStyle/>
          <a:p>
            <a:r>
              <a:rPr lang="ru-RU" b="1" i="1" dirty="0" smtClean="0"/>
              <a:t>отл</a:t>
            </a:r>
            <a:r>
              <a:rPr lang="ru-RU" b="1" i="1" dirty="0" smtClean="0">
                <a:solidFill>
                  <a:srgbClr val="FF0000"/>
                </a:solidFill>
              </a:rPr>
              <a:t>о</a:t>
            </a:r>
            <a:r>
              <a:rPr lang="ru-RU" b="1" i="1" dirty="0" smtClean="0"/>
              <a:t>жить-отл</a:t>
            </a:r>
            <a:r>
              <a:rPr lang="ru-RU" b="1" i="1" dirty="0" smtClean="0">
                <a:solidFill>
                  <a:srgbClr val="FF0000"/>
                </a:solidFill>
              </a:rPr>
              <a:t>о</a:t>
            </a:r>
            <a:r>
              <a:rPr lang="ru-RU" b="1" i="1" dirty="0" smtClean="0"/>
              <a:t>жит</a:t>
            </a:r>
            <a:endParaRPr lang="ru-RU" dirty="0" smtClean="0"/>
          </a:p>
          <a:p>
            <a:r>
              <a:rPr lang="ru-RU" b="1" i="1" dirty="0" smtClean="0"/>
              <a:t>предпол</a:t>
            </a:r>
            <a:r>
              <a:rPr lang="ru-RU" b="1" i="1" dirty="0" smtClean="0">
                <a:solidFill>
                  <a:srgbClr val="FF0000"/>
                </a:solidFill>
              </a:rPr>
              <a:t>о</a:t>
            </a:r>
            <a:r>
              <a:rPr lang="ru-RU" b="1" i="1" dirty="0" smtClean="0"/>
              <a:t>жить-  предпол</a:t>
            </a:r>
            <a:r>
              <a:rPr lang="ru-RU" b="1" i="1" dirty="0" smtClean="0">
                <a:solidFill>
                  <a:srgbClr val="FF0000"/>
                </a:solidFill>
              </a:rPr>
              <a:t>о</a:t>
            </a:r>
            <a:r>
              <a:rPr lang="ru-RU" b="1" i="1" dirty="0" smtClean="0"/>
              <a:t>жит</a:t>
            </a:r>
            <a:endParaRPr lang="ru-RU" dirty="0" smtClean="0"/>
          </a:p>
          <a:p>
            <a:r>
              <a:rPr lang="ru-RU" b="1" i="1" dirty="0" smtClean="0"/>
              <a:t>пол</a:t>
            </a:r>
            <a:r>
              <a:rPr lang="ru-RU" b="1" i="1" dirty="0" smtClean="0">
                <a:solidFill>
                  <a:srgbClr val="FF0000"/>
                </a:solidFill>
              </a:rPr>
              <a:t>а</a:t>
            </a:r>
            <a:r>
              <a:rPr lang="ru-RU" b="1" i="1" dirty="0" smtClean="0"/>
              <a:t>гать - предпол</a:t>
            </a:r>
            <a:r>
              <a:rPr lang="ru-RU" b="1" i="1" dirty="0" smtClean="0">
                <a:solidFill>
                  <a:srgbClr val="FF0000"/>
                </a:solidFill>
              </a:rPr>
              <a:t>о</a:t>
            </a:r>
            <a:r>
              <a:rPr lang="ru-RU" b="1" i="1" dirty="0" smtClean="0"/>
              <a:t>жит</a:t>
            </a:r>
            <a:endParaRPr lang="ru-RU" dirty="0" smtClean="0"/>
          </a:p>
          <a:p>
            <a:r>
              <a:rPr lang="ru-RU" b="1" i="1" dirty="0" smtClean="0"/>
              <a:t>изл</a:t>
            </a:r>
            <a:r>
              <a:rPr lang="ru-RU" b="1" i="1" dirty="0" smtClean="0">
                <a:solidFill>
                  <a:srgbClr val="FF0000"/>
                </a:solidFill>
              </a:rPr>
              <a:t>а</a:t>
            </a:r>
            <a:r>
              <a:rPr lang="ru-RU" b="1" i="1" dirty="0" smtClean="0"/>
              <a:t>гать – изл</a:t>
            </a:r>
            <a:r>
              <a:rPr lang="ru-RU" b="1" i="1" dirty="0" smtClean="0">
                <a:solidFill>
                  <a:srgbClr val="FF0000"/>
                </a:solidFill>
              </a:rPr>
              <a:t>о</a:t>
            </a:r>
            <a:r>
              <a:rPr lang="ru-RU" b="1" i="1" dirty="0" smtClean="0"/>
              <a:t>жит                               </a:t>
            </a:r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Обсудите в парах.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tx2"/>
                </a:solidFill>
              </a:rPr>
              <a:t>-</a:t>
            </a:r>
            <a:r>
              <a:rPr lang="ru-RU" sz="2400" dirty="0" smtClean="0">
                <a:solidFill>
                  <a:schemeClr val="tx2"/>
                </a:solidFill>
              </a:rPr>
              <a:t>Что вас удивило? (Сравните две последние пары слов.)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-«Работает» ли здесь проверочное слово?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-Какую проблему будем решать на уроке?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-Проверьте свои предположения о проблеме урока.</a:t>
            </a:r>
          </a:p>
          <a:p>
            <a:pPr>
              <a:buNone/>
            </a:pPr>
            <a:endParaRPr lang="ru-RU" sz="2400" dirty="0" smtClean="0">
              <a:solidFill>
                <a:schemeClr val="tx2"/>
              </a:solidFill>
            </a:endParaRPr>
          </a:p>
          <a:p>
            <a:endParaRPr lang="ru-RU" dirty="0"/>
          </a:p>
        </p:txBody>
      </p:sp>
      <p:sp>
        <p:nvSpPr>
          <p:cNvPr id="6" name="Дуга 5"/>
          <p:cNvSpPr/>
          <p:nvPr/>
        </p:nvSpPr>
        <p:spPr>
          <a:xfrm>
            <a:off x="2571736" y="1643050"/>
            <a:ext cx="571504" cy="117157"/>
          </a:xfrm>
          <a:prstGeom prst="arc">
            <a:avLst>
              <a:gd name="adj1" fmla="val 1103529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Дуга 6"/>
          <p:cNvSpPr/>
          <p:nvPr/>
        </p:nvSpPr>
        <p:spPr>
          <a:xfrm>
            <a:off x="3214678" y="2143116"/>
            <a:ext cx="642942" cy="142876"/>
          </a:xfrm>
          <a:prstGeom prst="arc">
            <a:avLst>
              <a:gd name="adj1" fmla="val 1045987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>
            <a:off x="2357422" y="2714620"/>
            <a:ext cx="571504" cy="142876"/>
          </a:xfrm>
          <a:prstGeom prst="arc">
            <a:avLst>
              <a:gd name="adj1" fmla="val 1135156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>
            <a:off x="2500298" y="3286124"/>
            <a:ext cx="428628" cy="214314"/>
          </a:xfrm>
          <a:prstGeom prst="arc">
            <a:avLst>
              <a:gd name="adj1" fmla="val 11055952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>
            <a:off x="6429388" y="2143116"/>
            <a:ext cx="500066" cy="214314"/>
          </a:xfrm>
          <a:prstGeom prst="arc">
            <a:avLst>
              <a:gd name="adj1" fmla="val 11329859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>
            <a:off x="5357818" y="2714620"/>
            <a:ext cx="642942" cy="214314"/>
          </a:xfrm>
          <a:prstGeom prst="arc">
            <a:avLst>
              <a:gd name="adj1" fmla="val 1071143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>
            <a:off x="4500562" y="3286124"/>
            <a:ext cx="642942" cy="214314"/>
          </a:xfrm>
          <a:prstGeom prst="arc">
            <a:avLst>
              <a:gd name="adj1" fmla="val 10517754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>
            <a:off x="4572000" y="1571612"/>
            <a:ext cx="785818" cy="142876"/>
          </a:xfrm>
          <a:prstGeom prst="arc">
            <a:avLst>
              <a:gd name="adj1" fmla="val 1085708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2714612" y="207167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357554" y="264318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500298" y="321468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571736" y="378619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4893471" y="1678769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786314" y="207167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786314" y="214311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6643702" y="2214554"/>
            <a:ext cx="7143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6429388" y="264318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6429388" y="271462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5572132" y="2786058"/>
            <a:ext cx="7143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429256" y="321468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5429256" y="328612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4750595" y="3321843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4714876" y="371475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4714876" y="378619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3000372"/>
            <a:ext cx="172098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2"/>
                </a:solidFill>
              </a:rPr>
              <a:t/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b="1" dirty="0" smtClean="0">
                <a:solidFill>
                  <a:schemeClr val="tx2"/>
                </a:solidFill>
              </a:rPr>
              <a:t>Решаем проблему, открываем новые знания</a:t>
            </a:r>
            <a:r>
              <a:rPr lang="ru-RU" sz="3200" dirty="0" smtClean="0">
                <a:solidFill>
                  <a:schemeClr val="tx2"/>
                </a:solidFill>
              </a:rPr>
              <a:t/>
            </a:r>
            <a:br>
              <a:rPr lang="ru-RU" sz="3200" dirty="0" smtClean="0">
                <a:solidFill>
                  <a:schemeClr val="tx2"/>
                </a:solidFill>
              </a:rPr>
            </a:b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5303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Прочитайте слова. </a:t>
            </a:r>
            <a:endParaRPr lang="ru-RU" sz="2400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излагать                      изложить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слагать                         сложение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прилагательное       приложение</a:t>
            </a:r>
            <a:br>
              <a:rPr lang="ru-RU" dirty="0" smtClean="0">
                <a:solidFill>
                  <a:schemeClr val="tx2"/>
                </a:solidFill>
              </a:rPr>
            </a:br>
            <a:endParaRPr lang="ru-RU" dirty="0" smtClean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3786189"/>
            <a:ext cx="764386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• Проанализируйте слова в левой и правой колонке. </a:t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• Попробуйте установить закономерность в написании букв </a:t>
            </a:r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ru-RU" b="1" dirty="0" smtClean="0">
                <a:solidFill>
                  <a:schemeClr val="tx2"/>
                </a:solidFill>
              </a:rPr>
              <a:t>–</a:t>
            </a:r>
            <a:r>
              <a:rPr lang="ru-RU" b="1" dirty="0" smtClean="0">
                <a:solidFill>
                  <a:srgbClr val="FF0000"/>
                </a:solidFill>
              </a:rPr>
              <a:t>о</a:t>
            </a:r>
            <a:r>
              <a:rPr lang="ru-RU" b="1" dirty="0" smtClean="0">
                <a:solidFill>
                  <a:schemeClr val="tx2"/>
                </a:solidFill>
              </a:rPr>
              <a:t> в корне -лаг-/- лож-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u="sng" dirty="0" smtClean="0">
                <a:solidFill>
                  <a:schemeClr val="tx2"/>
                </a:solidFill>
              </a:rPr>
              <a:t>Проверьте себя</a:t>
            </a:r>
          </a:p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Корень лаг-/лож- называется корнем с чередованием!</a:t>
            </a:r>
          </a:p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Проверочное слово к нему подбирать нельзя!</a:t>
            </a:r>
          </a:p>
          <a:p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Сформулируйте правило самостоятельно и сравните его с формулировкой в учебнике</a:t>
            </a:r>
          </a:p>
          <a:p>
            <a:endParaRPr lang="ru-RU" sz="2000" b="1" dirty="0" smtClean="0">
              <a:solidFill>
                <a:schemeClr val="tx2"/>
              </a:solidFill>
            </a:endParaRPr>
          </a:p>
          <a:p>
            <a:endParaRPr lang="ru-RU" sz="2000" b="1" dirty="0" smtClean="0">
              <a:solidFill>
                <a:schemeClr val="tx2"/>
              </a:solidFill>
            </a:endParaRPr>
          </a:p>
          <a:p>
            <a:endParaRPr lang="ru-RU" sz="2000" b="1" dirty="0" smtClean="0">
              <a:solidFill>
                <a:schemeClr val="tx2"/>
              </a:solidFill>
            </a:endParaRPr>
          </a:p>
          <a:p>
            <a:endParaRPr lang="ru-RU" sz="2000" b="1" dirty="0" smtClean="0">
              <a:solidFill>
                <a:schemeClr val="tx2"/>
              </a:solidFill>
            </a:endParaRPr>
          </a:p>
          <a:p>
            <a:endParaRPr lang="ru-RU" sz="2000" b="1" dirty="0" smtClean="0">
              <a:solidFill>
                <a:schemeClr val="tx2"/>
              </a:solidFill>
            </a:endParaRPr>
          </a:p>
          <a:p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endParaRPr lang="en-US" sz="2000" b="1" dirty="0" smtClean="0">
              <a:solidFill>
                <a:schemeClr val="tx2"/>
              </a:solidFill>
            </a:endParaRPr>
          </a:p>
          <a:p>
            <a:endParaRPr lang="ru-RU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u="sng" dirty="0" smtClean="0"/>
              <a:t>Найдите «</a:t>
            </a:r>
            <a:r>
              <a:rPr lang="ru-RU" b="1" u="sng" dirty="0" smtClean="0"/>
              <a:t>лишнее</a:t>
            </a:r>
            <a:r>
              <a:rPr lang="ru-RU" u="sng" dirty="0" smtClean="0"/>
              <a:t>» слово:</a:t>
            </a:r>
          </a:p>
          <a:p>
            <a:pPr>
              <a:buNone/>
            </a:pPr>
            <a:r>
              <a:rPr lang="ru-RU" dirty="0" smtClean="0"/>
              <a:t>а) предложение; б) ложный;</a:t>
            </a:r>
          </a:p>
          <a:p>
            <a:pPr>
              <a:buNone/>
            </a:pPr>
            <a:r>
              <a:rPr lang="ru-RU" dirty="0" smtClean="0"/>
              <a:t> в) сложить; г) приложение.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– Что удалось на уроке, было </a:t>
            </a:r>
            <a:r>
              <a:rPr lang="ru-RU" smtClean="0"/>
              <a:t>самым     интересным</a:t>
            </a:r>
            <a:r>
              <a:rPr lang="ru-RU" dirty="0" smtClean="0"/>
              <a:t>?</a:t>
            </a:r>
          </a:p>
          <a:p>
            <a:r>
              <a:rPr lang="ru-RU" dirty="0" smtClean="0"/>
              <a:t>– Какие трудности встретились?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</TotalTime>
  <Words>168</Words>
  <Application>Microsoft Office PowerPoint</Application>
  <PresentationFormat>Экран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          Урок русского языка в 5 классе </vt:lpstr>
      <vt:lpstr>Определяем проблему урока </vt:lpstr>
      <vt:lpstr>Почему пишутся разные буквы а–о  в корне -лаг-/-лож-? Как выбрать букву безударного гласного в корне  -лаг-/- лож-,  если нельзя проверить?  </vt:lpstr>
      <vt:lpstr> Решаем проблему, открываем новые знания </vt:lpstr>
      <vt:lpstr>Рефлексия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Урок русского языка в 5 классе </dc:title>
  <dc:creator>kjjy</dc:creator>
  <cp:lastModifiedBy>kjjy</cp:lastModifiedBy>
  <cp:revision>30</cp:revision>
  <dcterms:created xsi:type="dcterms:W3CDTF">2014-12-26T11:59:13Z</dcterms:created>
  <dcterms:modified xsi:type="dcterms:W3CDTF">2015-01-05T15:05:47Z</dcterms:modified>
</cp:coreProperties>
</file>