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88" r:id="rId3"/>
    <p:sldId id="289" r:id="rId4"/>
    <p:sldId id="280" r:id="rId5"/>
    <p:sldId id="286" r:id="rId6"/>
    <p:sldId id="287" r:id="rId7"/>
    <p:sldId id="291" r:id="rId8"/>
    <p:sldId id="283" r:id="rId9"/>
    <p:sldId id="284" r:id="rId10"/>
    <p:sldId id="270" r:id="rId11"/>
    <p:sldId id="290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96" autoAdjust="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424A-16C9-449F-AA2D-E16302920B6A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287A-D7BF-4437-ACEB-33638C506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2D2D-2C07-4A33-BCCB-CF3681AB6778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D6E9-D350-4365-A60C-DD72CD52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4085-57DB-493B-9C3B-E044C3738C4D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48E2-C300-4A07-95D5-5136D67DF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70AE1-687F-46C5-991B-74CDD0E4E9E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6352-81D4-4C5C-9B40-E2A177C6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B8B1D-D9E5-424C-9166-349E26A1A23B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D4DA-0092-42D0-87D7-65B5E6AC0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942A-A005-4994-930D-2804F4C7BA6C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0513-78D5-4821-B9C5-436A50010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0F17E-6A21-4A61-85E2-DA350F247D29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DA8DF-E2EC-4E25-82C8-157A5CA0F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0A14-22B7-4F08-A440-4AE7F6C89EE1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BC10D-DD68-4A08-8C10-C9D0C552B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2E86-1E3A-494C-88F9-1A95F7C0E8FD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1D68-5F9D-4E49-A4F2-EDCF82493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4E49-5E3B-41F6-91D4-DBAEE8EC73D1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541F-AC05-49F9-9345-9B709F13E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55B2-5B99-4E44-BD7D-C2AD84BA11B3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184C-58D8-4A3C-B22A-599D6BE8A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1AF089B-9001-4EEC-AC3C-619B541C7EE1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710F302-E177-4549-8F1E-D08860FA1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46" r:id="rId4"/>
    <p:sldLayoutId id="2147483952" r:id="rId5"/>
    <p:sldLayoutId id="2147483947" r:id="rId6"/>
    <p:sldLayoutId id="2147483953" r:id="rId7"/>
    <p:sldLayoutId id="2147483954" r:id="rId8"/>
    <p:sldLayoutId id="2147483955" r:id="rId9"/>
    <p:sldLayoutId id="2147483948" r:id="rId10"/>
    <p:sldLayoutId id="2147483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«Применение </a:t>
            </a:r>
            <a:r>
              <a:rPr lang="ru-RU" dirty="0" err="1" smtClean="0">
                <a:solidFill>
                  <a:srgbClr val="002060"/>
                </a:solidFill>
              </a:rPr>
              <a:t>арттерапевтических</a:t>
            </a:r>
            <a:r>
              <a:rPr lang="ru-RU" dirty="0" smtClean="0">
                <a:solidFill>
                  <a:srgbClr val="002060"/>
                </a:solidFill>
              </a:rPr>
              <a:t> технологий в коррекционной работе с обучающимися с ОВЗ»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учитель-логопед МАОУ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«Белоярская СОШ №1»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Н.В.Довгаль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Песочные мини-проекты ко дню защитника Отечества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2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54162"/>
            <a:ext cx="7500990" cy="508954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Куклотерапия</a:t>
            </a:r>
            <a:endParaRPr lang="ru-RU" dirty="0"/>
          </a:p>
        </p:txBody>
      </p:sp>
      <p:pic>
        <p:nvPicPr>
          <p:cNvPr id="1026" name="Picture 2" descr="C:\Users\105-4\Desktop\логопункт 18-19\мастер класс\DSC046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84784"/>
            <a:ext cx="4191000" cy="4680520"/>
          </a:xfrm>
          <a:prstGeom prst="rect">
            <a:avLst/>
          </a:prstGeom>
          <a:noFill/>
        </p:spPr>
      </p:pic>
      <p:pic>
        <p:nvPicPr>
          <p:cNvPr id="1027" name="Picture 3" descr="C:\Users\105-4\Desktop\логопункт 18-19\мастер класс\DSC04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00200"/>
            <a:ext cx="410445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Коррекционные занятия занятия в сочетании с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арт-терапией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дают положительные результаты: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- у обучающихся значительно возрастает интерес к коррекционным занятиям;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-обучающиеся чувствуют себя более успешными;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 повышается мотивация речевого общения;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более эффективно проходит этап автоматизации звуков;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Литература: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Грабенко</a:t>
            </a:r>
            <a:r>
              <a:rPr lang="ru-RU" sz="2400" b="1" dirty="0" smtClean="0">
                <a:solidFill>
                  <a:srgbClr val="7030A0"/>
                </a:solidFill>
              </a:rPr>
              <a:t> Т.М., </a:t>
            </a:r>
            <a:r>
              <a:rPr lang="ru-RU" sz="2400" b="1" dirty="0" err="1" smtClean="0">
                <a:solidFill>
                  <a:srgbClr val="7030A0"/>
                </a:solidFill>
              </a:rPr>
              <a:t>Зинкевич</a:t>
            </a:r>
            <a:r>
              <a:rPr lang="ru-RU" sz="2400" b="1" dirty="0" smtClean="0">
                <a:solidFill>
                  <a:srgbClr val="7030A0"/>
                </a:solidFill>
              </a:rPr>
              <a:t> – Евстигнеева Т.Д. Практикум по </a:t>
            </a:r>
            <a:r>
              <a:rPr lang="ru-RU" sz="2400" b="1" dirty="0" err="1" smtClean="0">
                <a:solidFill>
                  <a:srgbClr val="7030A0"/>
                </a:solidFill>
              </a:rPr>
              <a:t>креативной</a:t>
            </a:r>
            <a:r>
              <a:rPr lang="ru-RU" sz="2400" b="1" dirty="0" smtClean="0">
                <a:solidFill>
                  <a:srgbClr val="7030A0"/>
                </a:solidFill>
              </a:rPr>
              <a:t> терапии. </a:t>
            </a:r>
            <a:r>
              <a:rPr lang="ru-RU" sz="2400" b="1" dirty="0" err="1" smtClean="0">
                <a:solidFill>
                  <a:srgbClr val="7030A0"/>
                </a:solidFill>
              </a:rPr>
              <a:t>С-Пб</a:t>
            </a:r>
            <a:r>
              <a:rPr lang="ru-RU" sz="2400" b="1" dirty="0" smtClean="0">
                <a:solidFill>
                  <a:srgbClr val="7030A0"/>
                </a:solidFill>
              </a:rPr>
              <a:t>., 2001 г.;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Грабенко</a:t>
            </a:r>
            <a:r>
              <a:rPr lang="ru-RU" sz="2400" b="1" dirty="0" smtClean="0">
                <a:solidFill>
                  <a:srgbClr val="7030A0"/>
                </a:solidFill>
              </a:rPr>
              <a:t> Т.М., </a:t>
            </a:r>
            <a:r>
              <a:rPr lang="ru-RU" sz="2400" b="1" dirty="0" err="1" smtClean="0">
                <a:solidFill>
                  <a:srgbClr val="7030A0"/>
                </a:solidFill>
              </a:rPr>
              <a:t>Зинкевич</a:t>
            </a:r>
            <a:r>
              <a:rPr lang="ru-RU" sz="2400" b="1" dirty="0" smtClean="0">
                <a:solidFill>
                  <a:srgbClr val="7030A0"/>
                </a:solidFill>
              </a:rPr>
              <a:t> – Евстигнеева Т.Д. Чудеса на песке. Практикум по песочной терапии. </a:t>
            </a:r>
            <a:r>
              <a:rPr lang="ru-RU" sz="2400" b="1" dirty="0" err="1" smtClean="0">
                <a:solidFill>
                  <a:srgbClr val="7030A0"/>
                </a:solidFill>
              </a:rPr>
              <a:t>С-Пб</a:t>
            </a:r>
            <a:r>
              <a:rPr lang="ru-RU" sz="2400" b="1" dirty="0" smtClean="0">
                <a:solidFill>
                  <a:srgbClr val="7030A0"/>
                </a:solidFill>
              </a:rPr>
              <a:t>., 2005 г.;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Довгаль</a:t>
            </a:r>
            <a:r>
              <a:rPr lang="ru-RU" sz="2400" b="1" dirty="0" smtClean="0">
                <a:solidFill>
                  <a:srgbClr val="7030A0"/>
                </a:solidFill>
              </a:rPr>
              <a:t> Н.В. Логопедические игры в песочной стране. Журнал «Логопед» 2004 г., №3.;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Довгаль</a:t>
            </a:r>
            <a:r>
              <a:rPr lang="ru-RU" sz="2400" b="1" dirty="0" smtClean="0">
                <a:solidFill>
                  <a:srgbClr val="7030A0"/>
                </a:solidFill>
              </a:rPr>
              <a:t> Н.В. Музыкальный карандаш на песке. Журнал «Логопед»  2013г., №8.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Довгаль</a:t>
            </a:r>
            <a:r>
              <a:rPr lang="ru-RU" sz="2400" b="1" dirty="0" smtClean="0">
                <a:solidFill>
                  <a:srgbClr val="7030A0"/>
                </a:solidFill>
              </a:rPr>
              <a:t> Н.В.Применение </a:t>
            </a:r>
            <a:r>
              <a:rPr lang="ru-RU" sz="2400" b="1" dirty="0" err="1" smtClean="0">
                <a:solidFill>
                  <a:srgbClr val="7030A0"/>
                </a:solidFill>
              </a:rPr>
              <a:t>куклотерапии</a:t>
            </a:r>
            <a:r>
              <a:rPr lang="ru-RU" sz="2400" b="1" dirty="0" smtClean="0">
                <a:solidFill>
                  <a:srgbClr val="7030A0"/>
                </a:solidFill>
              </a:rPr>
              <a:t> в логопедической практике. Журнал «</a:t>
            </a:r>
            <a:r>
              <a:rPr lang="ru-RU" sz="2400" b="1" dirty="0" err="1" smtClean="0">
                <a:solidFill>
                  <a:srgbClr val="7030A0"/>
                </a:solidFill>
              </a:rPr>
              <a:t>Догопед</a:t>
            </a:r>
            <a:r>
              <a:rPr lang="ru-RU" sz="2400" b="1" dirty="0" smtClean="0">
                <a:solidFill>
                  <a:srgbClr val="7030A0"/>
                </a:solidFill>
              </a:rPr>
              <a:t>» 2009 г., № 3.;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Ратникова</a:t>
            </a:r>
            <a:r>
              <a:rPr lang="ru-RU" sz="2400" b="1" dirty="0" smtClean="0">
                <a:solidFill>
                  <a:srgbClr val="7030A0"/>
                </a:solidFill>
              </a:rPr>
              <a:t>  Е.В., Гаврик А.В. Игры на песке. Работа с семьей и детьми. С.Пб.,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Специфика коррекционной работы с обучающимися с ОВЗ: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  максимальное использование сохранных анализаторов (зрительного, слухового, тактильного);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дифференцированный подход , учитывающий психические особенности ребенка, его работоспособность, уровень </a:t>
            </a:r>
            <a:r>
              <a:rPr lang="ru-RU" sz="2800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sz="2800" b="1" dirty="0" smtClean="0">
                <a:solidFill>
                  <a:srgbClr val="002060"/>
                </a:solidFill>
              </a:rPr>
              <a:t> речи;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-закрепление сформированных навыков;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-частый повтор упражнений с элементами новизны;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частая смена видов деятельности, из-за быстрой утомляемости;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Специфика коррекционной работы с обучающимися с ОВЗ: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- дозировка заданий и речевого материала (постепенное усложнение);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-конкретность и доступность заданий;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-умеренный темп работы;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постоянное поддержание интереса к занятиям (эмоциональность), за счет положительного эмоционального настроя, работа над повышением мотивации.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Арт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- терапия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5934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Арт</a:t>
            </a:r>
            <a:r>
              <a:rPr lang="ru-RU" sz="3200" dirty="0" smtClean="0">
                <a:solidFill>
                  <a:srgbClr val="002060"/>
                </a:solidFill>
              </a:rPr>
              <a:t> –терапия (термин был введен в 1938 Андрианом Хиллом) – использование всех видов искусства, все чаще рассматривается как инструмент помощи, способствующей формированию здоровой и творческой личности.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арт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-терапии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Формирование и укрепление всех видов здоровья: психологического, социального, речевого, физического и развитие  творческого потенциала ребенка.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b="1" dirty="0" smtClean="0"/>
              <a:t>Расширять эмоциональный опыт; </a:t>
            </a:r>
          </a:p>
          <a:p>
            <a:r>
              <a:rPr lang="ru-RU" sz="2400" b="1" dirty="0" smtClean="0"/>
              <a:t>Обучать новым приёмам искусства и развивать умение экспериментировать;</a:t>
            </a:r>
          </a:p>
          <a:p>
            <a:r>
              <a:rPr lang="ru-RU" sz="2400" b="1" dirty="0" smtClean="0"/>
              <a:t> Снижать импульсивность, тревожность, агрессию детей; Снижать эмоциональное и мышечное напряжение; </a:t>
            </a:r>
          </a:p>
          <a:p>
            <a:r>
              <a:rPr lang="ru-RU" sz="2400" b="1" dirty="0" smtClean="0"/>
              <a:t>Совершенствовать коммуникативные навыки и творческие способности; </a:t>
            </a:r>
          </a:p>
          <a:p>
            <a:r>
              <a:rPr lang="ru-RU" sz="2400" b="1" dirty="0" smtClean="0"/>
              <a:t>Воспитывать межличностное доверие и групповое сотрудничество; </a:t>
            </a:r>
          </a:p>
          <a:p>
            <a:r>
              <a:rPr lang="ru-RU" sz="2400" b="1" dirty="0" smtClean="0"/>
              <a:t>Развивать познавательные процессы;</a:t>
            </a:r>
          </a:p>
          <a:p>
            <a:r>
              <a:rPr lang="ru-RU" sz="2400" b="1" dirty="0" smtClean="0"/>
              <a:t> Развивать чувственный аппарат на основе сенсорных эталонов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</a:t>
            </a:r>
            <a:r>
              <a:rPr lang="ru-RU" dirty="0" err="1" smtClean="0"/>
              <a:t>арт-терапии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- музыка — это музыкотерапия;</a:t>
            </a:r>
          </a:p>
          <a:p>
            <a:r>
              <a:rPr lang="ru-RU" dirty="0" smtClean="0"/>
              <a:t>- литература, книга —  </a:t>
            </a:r>
            <a:r>
              <a:rPr lang="ru-RU" dirty="0" err="1" smtClean="0"/>
              <a:t>библиотерапия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театр, образ — </a:t>
            </a:r>
            <a:r>
              <a:rPr lang="ru-RU" dirty="0" err="1" smtClean="0"/>
              <a:t>имаготерапия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изобразительное искусство — </a:t>
            </a:r>
            <a:r>
              <a:rPr lang="ru-RU" dirty="0" err="1" smtClean="0"/>
              <a:t>изотерапия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танец, движение —  </a:t>
            </a:r>
            <a:r>
              <a:rPr lang="ru-RU" dirty="0" err="1" smtClean="0"/>
              <a:t>кинезитерапия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 песок- песочная терапия;</a:t>
            </a:r>
          </a:p>
          <a:p>
            <a:r>
              <a:rPr lang="ru-RU" dirty="0" smtClean="0"/>
              <a:t>- куклы - </a:t>
            </a:r>
            <a:r>
              <a:rPr lang="ru-RU" dirty="0" err="1" smtClean="0"/>
              <a:t>куклотерапия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Сказкотерапия</a:t>
            </a:r>
            <a:r>
              <a:rPr lang="ru-RU" dirty="0" smtClean="0"/>
              <a:t> как одна из форм работы с детьми с ОВЗ и детьми инвалидами Сказка служит для ребенка посредником между реальностью и внутренним миром. Сказка, будучи воспринятой и понятой (как правило, на бессознательном уровне), помогает решать некоторые психологические задачи, обеспечивая вступление человека в общественные отношения.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Музыкальная терапия с успехом может быть использована  в коррекционной работе с детьми, имеющими ограниченные возможности здоровья и детьми инвалидами. Она может помочь выйти на контакт с ребёнком, выявить его страхи и проблемы,  справиться с ними. Общение с музыкой изменяет ребёнка изнутри, делает его мир богаче, разнообразнее.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901</TotalTime>
  <Words>402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«Применение арттерапевтических технологий в коррекционной работе с обучающимися с ОВЗ»  учитель-логопед МАОУ «Белоярская СОШ №1» Н.В.Довгаль.</vt:lpstr>
      <vt:lpstr>Специфика коррекционной работы с обучающимися с ОВЗ:</vt:lpstr>
      <vt:lpstr>Специфика коррекционной работы с обучающимися с ОВЗ:</vt:lpstr>
      <vt:lpstr>Арт - терапия</vt:lpstr>
      <vt:lpstr>Цель арт -терапии</vt:lpstr>
      <vt:lpstr>Задачи:</vt:lpstr>
      <vt:lpstr>Виды арт-терапии:</vt:lpstr>
      <vt:lpstr>Сказкотерапия</vt:lpstr>
      <vt:lpstr>Музыкотерапия</vt:lpstr>
      <vt:lpstr>Песочные мини-проекты ко дню защитника Отечества</vt:lpstr>
      <vt:lpstr>Куклотерапия</vt:lpstr>
      <vt:lpstr>Коррекционные занятия занятия в сочетании с арт-терапией дают положительные результаты:</vt:lpstr>
      <vt:lpstr>Литература: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Поющие пески в стране красивой речи</dc:title>
  <dc:creator>ЛОГОПЕД</dc:creator>
  <cp:lastModifiedBy>105-4</cp:lastModifiedBy>
  <cp:revision>113</cp:revision>
  <dcterms:created xsi:type="dcterms:W3CDTF">2013-04-06T05:11:05Z</dcterms:created>
  <dcterms:modified xsi:type="dcterms:W3CDTF">2019-10-15T08:21:40Z</dcterms:modified>
</cp:coreProperties>
</file>