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CBE1-0C55-4FE4-96AB-17D0A01FD21A}" type="datetimeFigureOut">
              <a:rPr lang="ru-RU" smtClean="0"/>
              <a:pPr/>
              <a:t>13.10.2019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DAB7-27FA-4055-B703-B96D6230B5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CBE1-0C55-4FE4-96AB-17D0A01FD21A}" type="datetimeFigureOut">
              <a:rPr lang="ru-RU" smtClean="0"/>
              <a:pPr/>
              <a:t>13.10.2019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DAB7-27FA-4055-B703-B96D6230B5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CBE1-0C55-4FE4-96AB-17D0A01FD21A}" type="datetimeFigureOut">
              <a:rPr lang="ru-RU" smtClean="0"/>
              <a:pPr/>
              <a:t>13.10.2019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DAB7-27FA-4055-B703-B96D6230B5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CBE1-0C55-4FE4-96AB-17D0A01FD21A}" type="datetimeFigureOut">
              <a:rPr lang="ru-RU" smtClean="0"/>
              <a:pPr/>
              <a:t>13.10.2019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DAB7-27FA-4055-B703-B96D6230B5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CBE1-0C55-4FE4-96AB-17D0A01FD21A}" type="datetimeFigureOut">
              <a:rPr lang="ru-RU" smtClean="0"/>
              <a:pPr/>
              <a:t>13.10.2019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DAB7-27FA-4055-B703-B96D6230B5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CBE1-0C55-4FE4-96AB-17D0A01FD21A}" type="datetimeFigureOut">
              <a:rPr lang="ru-RU" smtClean="0"/>
              <a:pPr/>
              <a:t>13.10.2019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DAB7-27FA-4055-B703-B96D6230B5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CBE1-0C55-4FE4-96AB-17D0A01FD21A}" type="datetimeFigureOut">
              <a:rPr lang="ru-RU" smtClean="0"/>
              <a:pPr/>
              <a:t>13.10.2019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DAB7-27FA-4055-B703-B96D6230B5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CBE1-0C55-4FE4-96AB-17D0A01FD21A}" type="datetimeFigureOut">
              <a:rPr lang="ru-RU" smtClean="0"/>
              <a:pPr/>
              <a:t>13.10.2019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DAB7-27FA-4055-B703-B96D6230B5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CBE1-0C55-4FE4-96AB-17D0A01FD21A}" type="datetimeFigureOut">
              <a:rPr lang="ru-RU" smtClean="0"/>
              <a:pPr/>
              <a:t>13.10.2019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DAB7-27FA-4055-B703-B96D6230B5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CBE1-0C55-4FE4-96AB-17D0A01FD21A}" type="datetimeFigureOut">
              <a:rPr lang="ru-RU" smtClean="0"/>
              <a:pPr/>
              <a:t>13.10.2019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DAB7-27FA-4055-B703-B96D6230B5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CBE1-0C55-4FE4-96AB-17D0A01FD21A}" type="datetimeFigureOut">
              <a:rPr lang="ru-RU" smtClean="0"/>
              <a:pPr/>
              <a:t>13.10.2019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DAB7-27FA-4055-B703-B96D6230B5C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6CBE1-0C55-4FE4-96AB-17D0A01FD21A}" type="datetimeFigureOut">
              <a:rPr lang="ru-RU" smtClean="0"/>
              <a:pPr/>
              <a:t>13.10.2019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1DAB7-27FA-4055-B703-B96D6230B5C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dopoln.ru/pars_docs/refs/218/217810/217810_html_78e205e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475656" y="1412777"/>
            <a:ext cx="633670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66"/>
                </a:solidFill>
                <a:latin typeface="Arial Narrow" pitchFamily="34" charset="0"/>
              </a:rPr>
              <a:t>Музей «Русский платок»</a:t>
            </a:r>
          </a:p>
          <a:p>
            <a:pPr algn="ctr"/>
            <a:r>
              <a:rPr lang="ru-RU" sz="2000" b="1" dirty="0" smtClean="0">
                <a:solidFill>
                  <a:srgbClr val="FF0066"/>
                </a:solidFill>
                <a:latin typeface="Arial Narrow" pitchFamily="34" charset="0"/>
              </a:rPr>
              <a:t>В рамках парциальной программы </a:t>
            </a:r>
          </a:p>
          <a:p>
            <a:pPr algn="ctr"/>
            <a:r>
              <a:rPr lang="ru-RU" sz="2000" b="1" dirty="0" smtClean="0">
                <a:solidFill>
                  <a:srgbClr val="FF0066"/>
                </a:solidFill>
                <a:latin typeface="Arial Narrow" pitchFamily="34" charset="0"/>
              </a:rPr>
              <a:t>«Ребёнок в масштабе времени»</a:t>
            </a:r>
          </a:p>
          <a:p>
            <a:pPr algn="ctr"/>
            <a:r>
              <a:rPr lang="ru-RU" sz="2000" b="1" dirty="0" smtClean="0">
                <a:solidFill>
                  <a:srgbClr val="FF0066"/>
                </a:solidFill>
                <a:latin typeface="Arial Narrow" pitchFamily="34" charset="0"/>
              </a:rPr>
              <a:t>Подготовительная к школе группа </a:t>
            </a:r>
          </a:p>
          <a:p>
            <a:pPr algn="ctr"/>
            <a:r>
              <a:rPr lang="ru-RU" sz="2000" b="1" dirty="0" smtClean="0">
                <a:solidFill>
                  <a:srgbClr val="FF0066"/>
                </a:solidFill>
                <a:latin typeface="Arial Narrow" pitchFamily="34" charset="0"/>
              </a:rPr>
              <a:t>компенсирующей направленности</a:t>
            </a:r>
          </a:p>
          <a:p>
            <a:pPr algn="ctr"/>
            <a:endParaRPr lang="ru-RU" sz="2000" b="1" dirty="0">
              <a:solidFill>
                <a:srgbClr val="FF0066"/>
              </a:solidFill>
              <a:latin typeface="Arial Narrow" pitchFamily="34" charset="0"/>
            </a:endParaRPr>
          </a:p>
          <a:p>
            <a:pPr algn="ctr"/>
            <a:endParaRPr lang="ru-RU" sz="2000" b="1" dirty="0" smtClean="0">
              <a:solidFill>
                <a:srgbClr val="FF0066"/>
              </a:solidFill>
              <a:latin typeface="Arial Narrow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FF0066"/>
                </a:solidFill>
                <a:latin typeface="Arial Narrow" pitchFamily="34" charset="0"/>
              </a:rPr>
              <a:t>МАДОУ  - детский сад «Колосок», группа «Берёзка»,</a:t>
            </a:r>
          </a:p>
          <a:p>
            <a:pPr algn="ctr"/>
            <a:r>
              <a:rPr lang="ru-RU" sz="2000" b="1" dirty="0" smtClean="0">
                <a:solidFill>
                  <a:srgbClr val="FF0066"/>
                </a:solidFill>
                <a:latin typeface="Arial Narrow" pitchFamily="34" charset="0"/>
              </a:rPr>
              <a:t>НСО, Новосибирский район, п. Краснообск.</a:t>
            </a:r>
          </a:p>
          <a:p>
            <a:pPr algn="ctr"/>
            <a:r>
              <a:rPr lang="ru-RU" sz="2000" b="1" dirty="0" smtClean="0">
                <a:solidFill>
                  <a:srgbClr val="FF0066"/>
                </a:solidFill>
                <a:latin typeface="Arial Narrow" pitchFamily="34" charset="0"/>
              </a:rPr>
              <a:t>Воспитатели: Ворончихина И.И., Ягупова Н.В.</a:t>
            </a:r>
          </a:p>
          <a:p>
            <a:pPr algn="ctr"/>
            <a:r>
              <a:rPr lang="ru-RU" sz="2000" b="1" dirty="0" smtClean="0">
                <a:solidFill>
                  <a:srgbClr val="FF0066"/>
                </a:solidFill>
                <a:latin typeface="Arial Narrow" pitchFamily="34" charset="0"/>
              </a:rPr>
              <a:t>2019г.</a:t>
            </a:r>
          </a:p>
          <a:p>
            <a:pPr algn="ctr"/>
            <a:endParaRPr lang="ru-RU" sz="2000" b="1" dirty="0">
              <a:solidFill>
                <a:srgbClr val="FF0066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dopoln.ru/pars_docs/refs/218/217810/217810_html_78e205e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475656" y="1124744"/>
            <a:ext cx="68319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66"/>
                </a:solidFill>
              </a:rPr>
              <a:t>Дид. игра «Придумай узор для платка»</a:t>
            </a:r>
          </a:p>
          <a:p>
            <a:endParaRPr lang="ru-RU" b="1" dirty="0"/>
          </a:p>
        </p:txBody>
      </p:sp>
      <p:pic>
        <p:nvPicPr>
          <p:cNvPr id="7170" name="Picture 2" descr="C:\Users\ЕКАТЕРИНА\Desktop\платки\IMG-20190911-WA004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700808"/>
            <a:ext cx="5544616" cy="41584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dopoln.ru/pars_docs/refs/218/217810/217810_html_78e205e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331640" y="1124744"/>
            <a:ext cx="68376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66"/>
                </a:solidFill>
              </a:rPr>
              <a:t>Подвижная игра</a:t>
            </a:r>
          </a:p>
          <a:p>
            <a:pPr algn="ctr"/>
            <a:r>
              <a:rPr lang="ru-RU" sz="2400" b="1" dirty="0" smtClean="0">
                <a:solidFill>
                  <a:srgbClr val="FF0066"/>
                </a:solidFill>
              </a:rPr>
              <a:t> «Ты зевака не зевай, а платочек мой поймай»</a:t>
            </a:r>
            <a:endParaRPr lang="ru-RU" sz="2400" b="1" dirty="0">
              <a:solidFill>
                <a:srgbClr val="FF0066"/>
              </a:solidFill>
            </a:endParaRPr>
          </a:p>
        </p:txBody>
      </p:sp>
      <p:pic>
        <p:nvPicPr>
          <p:cNvPr id="13314" name="Picture 2" descr="C:\Users\ЕКАТЕРИНА\Desktop\платки\IMG-20191002-WA00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060848"/>
            <a:ext cx="5112568" cy="38344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dopoln.ru/pars_docs/refs/218/217810/217810_html_78e205e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755576" y="1916833"/>
            <a:ext cx="316835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66"/>
                </a:solidFill>
              </a:rPr>
              <a:t>Нынче красненький платочек,</a:t>
            </a:r>
          </a:p>
          <a:p>
            <a:pPr algn="ctr"/>
            <a:r>
              <a:rPr lang="ru-RU" sz="2400" b="1" dirty="0" smtClean="0">
                <a:solidFill>
                  <a:srgbClr val="FF0066"/>
                </a:solidFill>
              </a:rPr>
              <a:t>На кудрях своих ношу.</a:t>
            </a:r>
          </a:p>
          <a:p>
            <a:pPr algn="ctr"/>
            <a:r>
              <a:rPr lang="ru-RU" sz="2400" b="1" dirty="0" smtClean="0">
                <a:solidFill>
                  <a:srgbClr val="FF0066"/>
                </a:solidFill>
              </a:rPr>
              <a:t>На кого взгляну разочек,-</a:t>
            </a:r>
          </a:p>
          <a:p>
            <a:pPr algn="ctr"/>
            <a:r>
              <a:rPr lang="ru-RU" sz="2400" b="1" dirty="0" smtClean="0">
                <a:solidFill>
                  <a:srgbClr val="FF0066"/>
                </a:solidFill>
              </a:rPr>
              <a:t>Вмиг того приворожу!</a:t>
            </a:r>
          </a:p>
          <a:p>
            <a:endParaRPr lang="ru-RU" dirty="0"/>
          </a:p>
        </p:txBody>
      </p:sp>
      <p:pic>
        <p:nvPicPr>
          <p:cNvPr id="8194" name="Picture 2" descr="C:\Users\ЕКАТЕРИНА\Desktop\платки\IMG-20190911-WA005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1124744"/>
            <a:ext cx="3632448" cy="4843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dopoln.ru/pars_docs/refs/218/217810/217810_html_78e205e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043608" y="2132856"/>
            <a:ext cx="30963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66"/>
                </a:solidFill>
              </a:rPr>
              <a:t>Мой платочек-летуночек,</a:t>
            </a:r>
          </a:p>
          <a:p>
            <a:pPr algn="ctr"/>
            <a:r>
              <a:rPr lang="ru-RU" sz="2400" b="1" dirty="0" smtClean="0">
                <a:solidFill>
                  <a:srgbClr val="FF0066"/>
                </a:solidFill>
              </a:rPr>
              <a:t>Научи меня летать,</a:t>
            </a:r>
          </a:p>
          <a:p>
            <a:pPr algn="ctr"/>
            <a:r>
              <a:rPr lang="ru-RU" sz="2400" b="1" dirty="0" smtClean="0">
                <a:solidFill>
                  <a:srgbClr val="FF0066"/>
                </a:solidFill>
              </a:rPr>
              <a:t>Невысоко, недалёко,</a:t>
            </a:r>
          </a:p>
          <a:p>
            <a:pPr algn="ctr"/>
            <a:r>
              <a:rPr lang="ru-RU" sz="2400" b="1" dirty="0" smtClean="0">
                <a:solidFill>
                  <a:srgbClr val="FF0066"/>
                </a:solidFill>
              </a:rPr>
              <a:t>Чтобы свет мне повидать.</a:t>
            </a:r>
          </a:p>
          <a:p>
            <a:endParaRPr lang="ru-RU" dirty="0"/>
          </a:p>
        </p:txBody>
      </p:sp>
      <p:pic>
        <p:nvPicPr>
          <p:cNvPr id="9218" name="Picture 2" descr="C:\Users\ЕКАТЕРИНА\Desktop\платки\IMG-20190911-WA005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1052736"/>
            <a:ext cx="3632448" cy="4843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dopoln.ru/pars_docs/refs/218/217810/217810_html_78e205e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259633" y="980728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66"/>
                </a:solidFill>
              </a:rPr>
              <a:t>Работа с родителями.</a:t>
            </a:r>
            <a:endParaRPr lang="ru-RU" sz="2800" b="1" dirty="0">
              <a:solidFill>
                <a:srgbClr val="FF0066"/>
              </a:solidFill>
            </a:endParaRPr>
          </a:p>
        </p:txBody>
      </p:sp>
      <p:pic>
        <p:nvPicPr>
          <p:cNvPr id="10242" name="Picture 2" descr="C:\Users\ЕКАТЕРИНА\Desktop\платки\20190911_15311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1484784"/>
            <a:ext cx="3537756" cy="471700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899592" y="1988840"/>
            <a:ext cx="33123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66"/>
                </a:solidFill>
              </a:rPr>
              <a:t>Голубой платок у нас</a:t>
            </a:r>
            <a:endParaRPr lang="ru-RU" sz="2400" dirty="0" smtClean="0">
              <a:solidFill>
                <a:srgbClr val="FF0066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FF0066"/>
                </a:solidFill>
              </a:rPr>
              <a:t>С мамой сделали для вас!</a:t>
            </a:r>
            <a:endParaRPr lang="ru-RU" sz="2400" dirty="0" smtClean="0">
              <a:solidFill>
                <a:srgbClr val="FF0066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FF0066"/>
                </a:solidFill>
              </a:rPr>
              <a:t>Он украсит наш музей,</a:t>
            </a:r>
            <a:endParaRPr lang="ru-RU" sz="2400" dirty="0" smtClean="0">
              <a:solidFill>
                <a:srgbClr val="FF0066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FF0066"/>
                </a:solidFill>
              </a:rPr>
              <a:t>Приходи смотреть скорей!</a:t>
            </a:r>
            <a:endParaRPr lang="ru-RU" sz="2400" dirty="0" smtClean="0">
              <a:solidFill>
                <a:srgbClr val="FF0066"/>
              </a:solidFill>
            </a:endParaRPr>
          </a:p>
          <a:p>
            <a:pPr algn="ctr"/>
            <a:endParaRPr lang="ru-RU" sz="2400" dirty="0">
              <a:solidFill>
                <a:srgbClr val="FF0066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dopoln.ru/pars_docs/refs/218/217810/217810_html_78e205e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043609" y="1700808"/>
            <a:ext cx="316835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66"/>
                </a:solidFill>
              </a:rPr>
              <a:t>Смастерили мы платок</a:t>
            </a:r>
            <a:endParaRPr lang="ru-RU" sz="2400" dirty="0" smtClean="0">
              <a:solidFill>
                <a:srgbClr val="FF0066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FF0066"/>
                </a:solidFill>
              </a:rPr>
              <a:t>Из глазури завиток.</a:t>
            </a:r>
            <a:endParaRPr lang="ru-RU" sz="2400" dirty="0" smtClean="0">
              <a:solidFill>
                <a:srgbClr val="FF0066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FF0066"/>
                </a:solidFill>
              </a:rPr>
              <a:t>На него мы поглядим,</a:t>
            </a:r>
            <a:endParaRPr lang="ru-RU" sz="2400" dirty="0" smtClean="0">
              <a:solidFill>
                <a:srgbClr val="FF0066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FF0066"/>
                </a:solidFill>
              </a:rPr>
              <a:t>А потом его съедим!</a:t>
            </a:r>
            <a:endParaRPr lang="ru-RU" sz="2400" dirty="0" smtClean="0">
              <a:solidFill>
                <a:srgbClr val="FF0066"/>
              </a:solidFill>
            </a:endParaRPr>
          </a:p>
          <a:p>
            <a:endParaRPr lang="ru-RU" dirty="0"/>
          </a:p>
        </p:txBody>
      </p:sp>
      <p:pic>
        <p:nvPicPr>
          <p:cNvPr id="11266" name="Picture 2" descr="C:\Users\ЕКАТЕРИНА\Desktop\платки\IMG-20190911-WA004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1556792"/>
            <a:ext cx="3200400" cy="426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dopoln.ru/pars_docs/refs/218/217810/217810_html_78e205e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995936" y="1268760"/>
            <a:ext cx="396044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66"/>
                </a:solidFill>
              </a:rPr>
              <a:t>Где вы кики и убрусы?</a:t>
            </a:r>
          </a:p>
          <a:p>
            <a:pPr algn="ctr"/>
            <a:r>
              <a:rPr lang="ru-RU" sz="2400" b="1" dirty="0" smtClean="0">
                <a:solidFill>
                  <a:srgbClr val="FF0066"/>
                </a:solidFill>
              </a:rPr>
              <a:t>Стёрты в памяти, вас нет.</a:t>
            </a:r>
          </a:p>
          <a:p>
            <a:pPr algn="ctr"/>
            <a:r>
              <a:rPr lang="ru-RU" sz="2400" b="1" dirty="0" smtClean="0">
                <a:solidFill>
                  <a:srgbClr val="FF0066"/>
                </a:solidFill>
              </a:rPr>
              <a:t>Изменилась мода, вкусы.</a:t>
            </a:r>
          </a:p>
          <a:p>
            <a:pPr algn="ctr"/>
            <a:r>
              <a:rPr lang="ru-RU" sz="2400" b="1" dirty="0" smtClean="0">
                <a:solidFill>
                  <a:srgbClr val="FF0066"/>
                </a:solidFill>
              </a:rPr>
              <a:t>Но платков цветёт букет!</a:t>
            </a:r>
          </a:p>
          <a:p>
            <a:endParaRPr lang="ru-RU" dirty="0"/>
          </a:p>
        </p:txBody>
      </p:sp>
      <p:pic>
        <p:nvPicPr>
          <p:cNvPr id="12290" name="Picture 2" descr="C:\Users\ЕКАТЕРИНА\Desktop\платки\20190924_07041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1960" y="3014954"/>
            <a:ext cx="3780904" cy="2835678"/>
          </a:xfrm>
          <a:prstGeom prst="rect">
            <a:avLst/>
          </a:prstGeom>
          <a:noFill/>
        </p:spPr>
      </p:pic>
      <p:pic>
        <p:nvPicPr>
          <p:cNvPr id="12291" name="Picture 3" descr="C:\Users\ЕКАТЕРИНА\Desktop\платки\20190924_07025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3648" y="1412776"/>
            <a:ext cx="2754306" cy="3672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dopoln.ru/pars_docs/refs/218/217810/217810_html_78e205e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403648" y="1196752"/>
            <a:ext cx="648072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solidFill>
                  <a:srgbClr val="FF0066"/>
                </a:solidFill>
              </a:rPr>
              <a:t>Цель</a:t>
            </a:r>
            <a:r>
              <a:rPr lang="ru-RU" sz="2400" b="1" u="sng" dirty="0">
                <a:solidFill>
                  <a:srgbClr val="FF0066"/>
                </a:solidFill>
              </a:rPr>
              <a:t>:</a:t>
            </a:r>
            <a:r>
              <a:rPr lang="ru-RU" sz="2400" b="1" dirty="0">
                <a:solidFill>
                  <a:srgbClr val="FF0066"/>
                </a:solidFill>
              </a:rPr>
              <a:t> познакомить детей с платком – как неотъемлемой частью русского традиционного костюма.</a:t>
            </a:r>
          </a:p>
          <a:p>
            <a:r>
              <a:rPr lang="ru-RU" sz="2400" b="1" u="sng" dirty="0">
                <a:solidFill>
                  <a:srgbClr val="FF0066"/>
                </a:solidFill>
              </a:rPr>
              <a:t>Задачи</a:t>
            </a:r>
            <a:r>
              <a:rPr lang="ru-RU" sz="2400" b="1" dirty="0">
                <a:solidFill>
                  <a:srgbClr val="FF0066"/>
                </a:solidFill>
              </a:rPr>
              <a:t>: дать представление об истории возникновения платка.</a:t>
            </a:r>
          </a:p>
          <a:p>
            <a:r>
              <a:rPr lang="ru-RU" sz="2400" b="1" dirty="0">
                <a:solidFill>
                  <a:srgbClr val="FF0066"/>
                </a:solidFill>
              </a:rPr>
              <a:t>Дать представление о видах ткани, из которой производят платки.</a:t>
            </a:r>
          </a:p>
          <a:p>
            <a:r>
              <a:rPr lang="ru-RU" sz="2400" b="1" dirty="0">
                <a:solidFill>
                  <a:srgbClr val="FF0066"/>
                </a:solidFill>
              </a:rPr>
              <a:t>Способствовать развитию эстетического вкуса, формированию восприятия прекрасного.</a:t>
            </a:r>
          </a:p>
          <a:p>
            <a:r>
              <a:rPr lang="ru-RU" sz="2400" b="1" dirty="0">
                <a:solidFill>
                  <a:srgbClr val="FF0066"/>
                </a:solidFill>
              </a:rPr>
              <a:t>Создать условия для совместного сотрудничества детей, родителей и ДОУ.</a:t>
            </a:r>
          </a:p>
          <a:p>
            <a:pPr algn="ctr"/>
            <a:endParaRPr lang="ru-RU" sz="2000" b="1" dirty="0">
              <a:solidFill>
                <a:srgbClr val="FF0066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dopoln.ru/pars_docs/refs/218/217810/217810_html_78e205e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475656" y="1124744"/>
            <a:ext cx="612068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u="sng" dirty="0" smtClean="0">
                <a:solidFill>
                  <a:srgbClr val="FF0066"/>
                </a:solidFill>
                <a:latin typeface="Arial Narrow" pitchFamily="34" charset="0"/>
              </a:rPr>
              <a:t>Формы работы.</a:t>
            </a:r>
          </a:p>
          <a:p>
            <a:pPr algn="ctr"/>
            <a:endParaRPr lang="ru-RU" sz="2400" b="1" dirty="0" smtClean="0">
              <a:solidFill>
                <a:srgbClr val="FF0066"/>
              </a:solidFill>
              <a:latin typeface="Arial Narrow" pitchFamily="34" charset="0"/>
            </a:endParaRPr>
          </a:p>
          <a:p>
            <a:pPr algn="ctr"/>
            <a:r>
              <a:rPr lang="ru-RU" sz="2400" b="1" dirty="0" smtClean="0">
                <a:solidFill>
                  <a:srgbClr val="FF0066"/>
                </a:solidFill>
                <a:latin typeface="Arial Narrow" pitchFamily="34" charset="0"/>
              </a:rPr>
              <a:t>1. НОД «Какие бывают платки»</a:t>
            </a:r>
          </a:p>
          <a:p>
            <a:pPr algn="ctr"/>
            <a:r>
              <a:rPr lang="ru-RU" sz="2400" b="1" dirty="0" smtClean="0">
                <a:solidFill>
                  <a:srgbClr val="FF0066"/>
                </a:solidFill>
                <a:latin typeface="Arial Narrow" pitchFamily="34" charset="0"/>
              </a:rPr>
              <a:t>2. Рассматривание альбома «Русский народный костюм»</a:t>
            </a:r>
          </a:p>
          <a:p>
            <a:pPr algn="ctr"/>
            <a:r>
              <a:rPr lang="ru-RU" sz="2400" b="1" dirty="0" smtClean="0">
                <a:solidFill>
                  <a:srgbClr val="FF0066"/>
                </a:solidFill>
                <a:latin typeface="Arial Narrow" pitchFamily="34" charset="0"/>
              </a:rPr>
              <a:t>3.Беседа  «Платок. Как часть русского народного костюма»</a:t>
            </a:r>
          </a:p>
          <a:p>
            <a:pPr algn="ctr"/>
            <a:r>
              <a:rPr lang="ru-RU" sz="2400" b="1" dirty="0" smtClean="0">
                <a:solidFill>
                  <a:srgbClr val="FF0066"/>
                </a:solidFill>
                <a:latin typeface="Arial Narrow" pitchFamily="34" charset="0"/>
              </a:rPr>
              <a:t>4. Рисование «Узоры на платке»</a:t>
            </a:r>
          </a:p>
          <a:p>
            <a:pPr algn="ctr"/>
            <a:r>
              <a:rPr lang="ru-RU" sz="2400" b="1" dirty="0" smtClean="0">
                <a:solidFill>
                  <a:srgbClr val="FF0066"/>
                </a:solidFill>
                <a:latin typeface="Arial Narrow" pitchFamily="34" charset="0"/>
              </a:rPr>
              <a:t>5. Аппликация «Платок для мамы»</a:t>
            </a:r>
          </a:p>
          <a:p>
            <a:pPr algn="ctr"/>
            <a:r>
              <a:rPr lang="ru-RU" sz="2400" b="1" dirty="0" smtClean="0">
                <a:solidFill>
                  <a:srgbClr val="FF0066"/>
                </a:solidFill>
                <a:latin typeface="Arial Narrow" pitchFamily="34" charset="0"/>
              </a:rPr>
              <a:t>6. Работа с клеткой «Узоры для шали»</a:t>
            </a:r>
          </a:p>
          <a:p>
            <a:pPr algn="ctr"/>
            <a:r>
              <a:rPr lang="ru-RU" sz="2400" b="1" dirty="0" smtClean="0">
                <a:solidFill>
                  <a:srgbClr val="FF0066"/>
                </a:solidFill>
                <a:latin typeface="Arial Narrow" pitchFamily="34" charset="0"/>
              </a:rPr>
              <a:t>7. Дидактические  и подвижные игры</a:t>
            </a:r>
          </a:p>
          <a:p>
            <a:pPr algn="ctr"/>
            <a:endParaRPr lang="ru-RU" sz="2400" b="1" dirty="0">
              <a:solidFill>
                <a:srgbClr val="FF0066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dopoln.ru/pars_docs/refs/218/217810/217810_html_78e205e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987824" y="1124744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66"/>
                </a:solidFill>
                <a:latin typeface="Arial Narrow" pitchFamily="34" charset="0"/>
              </a:rPr>
              <a:t>Рисование.</a:t>
            </a:r>
            <a:endParaRPr lang="ru-RU" sz="3200" b="1" dirty="0">
              <a:solidFill>
                <a:srgbClr val="FF0066"/>
              </a:solidFill>
              <a:latin typeface="Arial Narrow" pitchFamily="34" charset="0"/>
            </a:endParaRPr>
          </a:p>
        </p:txBody>
      </p:sp>
      <p:pic>
        <p:nvPicPr>
          <p:cNvPr id="1026" name="Picture 2" descr="C:\Users\ЕКАТЕРИНА\Desktop\платки\20191002_14334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1628800"/>
            <a:ext cx="5376598" cy="4032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dopoln.ru/pars_docs/refs/218/217810/217810_html_78e205e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563888" y="908720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66"/>
                </a:solidFill>
              </a:rPr>
              <a:t>Аппликация.</a:t>
            </a:r>
            <a:endParaRPr lang="ru-RU" sz="2800" b="1" dirty="0">
              <a:solidFill>
                <a:srgbClr val="FF0066"/>
              </a:solidFill>
            </a:endParaRPr>
          </a:p>
        </p:txBody>
      </p:sp>
      <p:pic>
        <p:nvPicPr>
          <p:cNvPr id="2050" name="Picture 2" descr="C:\Users\ЕКАТЕРИНА\Desktop\платки\20190924_07035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1556792"/>
            <a:ext cx="5568619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dopoln.ru/pars_docs/refs/218/217810/217810_html_78e205e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835696" y="1196752"/>
            <a:ext cx="58633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66"/>
                </a:solidFill>
                <a:latin typeface="Arial Narrow" pitchFamily="34" charset="0"/>
              </a:rPr>
              <a:t>Работа с клеткой «Узоры для шали»</a:t>
            </a:r>
            <a:endParaRPr lang="ru-RU" sz="2800" dirty="0"/>
          </a:p>
        </p:txBody>
      </p:sp>
      <p:pic>
        <p:nvPicPr>
          <p:cNvPr id="3074" name="Picture 2" descr="C:\Users\ЕКАТЕРИНА\Desktop\платки\20190924_07022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1628800"/>
            <a:ext cx="5664630" cy="42484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dopoln.ru/pars_docs/refs/218/217810/217810_html_78e205e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043609" y="1484784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66"/>
                </a:solidFill>
              </a:rPr>
              <a:t>Ассоциации</a:t>
            </a:r>
            <a:endParaRPr lang="ru-RU" sz="2800" b="1" dirty="0">
              <a:solidFill>
                <a:srgbClr val="FF0066"/>
              </a:solidFill>
            </a:endParaRPr>
          </a:p>
        </p:txBody>
      </p:sp>
      <p:pic>
        <p:nvPicPr>
          <p:cNvPr id="4098" name="Picture 2" descr="C:\Users\ЕКАТЕРИНА\Desktop\платки\20191002_14345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980728"/>
            <a:ext cx="3744416" cy="50833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dopoln.ru/pars_docs/refs/218/217810/217810_html_78e205e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716016" y="1052736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66"/>
                </a:solidFill>
              </a:rPr>
              <a:t>Ручной труд</a:t>
            </a:r>
            <a:endParaRPr lang="ru-RU" sz="2400" b="1" dirty="0">
              <a:solidFill>
                <a:srgbClr val="FF0066"/>
              </a:solidFill>
            </a:endParaRPr>
          </a:p>
        </p:txBody>
      </p:sp>
      <p:pic>
        <p:nvPicPr>
          <p:cNvPr id="5122" name="Picture 2" descr="C:\Users\ЕКАТЕРИНА\Desktop\платки\IMG-20190911-WA003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1556792"/>
            <a:ext cx="4267200" cy="32004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411760" y="4653136"/>
            <a:ext cx="52565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66"/>
                </a:solidFill>
              </a:rPr>
              <a:t>Бахрому для платка,</a:t>
            </a:r>
          </a:p>
          <a:p>
            <a:pPr algn="ctr"/>
            <a:r>
              <a:rPr lang="ru-RU" sz="2400" b="1" dirty="0" smtClean="0">
                <a:solidFill>
                  <a:srgbClr val="FF0066"/>
                </a:solidFill>
              </a:rPr>
              <a:t>Мастерили сами.</a:t>
            </a:r>
          </a:p>
          <a:p>
            <a:pPr algn="ctr"/>
            <a:r>
              <a:rPr lang="ru-RU" sz="2400" b="1" dirty="0" smtClean="0">
                <a:solidFill>
                  <a:srgbClr val="FF0066"/>
                </a:solidFill>
              </a:rPr>
              <a:t>Свой волшебный платок,</a:t>
            </a:r>
          </a:p>
          <a:p>
            <a:pPr algn="ctr"/>
            <a:r>
              <a:rPr lang="ru-RU" sz="2400" b="1" dirty="0" smtClean="0">
                <a:solidFill>
                  <a:srgbClr val="FF0066"/>
                </a:solidFill>
              </a:rPr>
              <a:t>Подарю я маме!</a:t>
            </a:r>
            <a:endParaRPr lang="ru-RU" sz="2400" b="1" dirty="0">
              <a:solidFill>
                <a:srgbClr val="FF0066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dopoln.ru/pars_docs/refs/218/217810/217810_html_78e205e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115617" y="1052736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66"/>
                </a:solidFill>
              </a:rPr>
              <a:t>Аппликация на ткани.</a:t>
            </a:r>
            <a:endParaRPr lang="ru-RU" sz="2800" b="1" dirty="0">
              <a:solidFill>
                <a:srgbClr val="FF0066"/>
              </a:solidFill>
            </a:endParaRPr>
          </a:p>
        </p:txBody>
      </p:sp>
      <p:pic>
        <p:nvPicPr>
          <p:cNvPr id="6146" name="Picture 2" descr="C:\Users\ЕКАТЕРИНА\Desktop\платки\IMG-20190911-WA003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1556792"/>
            <a:ext cx="4416491" cy="331236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835697" y="4941168"/>
            <a:ext cx="38164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66"/>
                </a:solidFill>
              </a:rPr>
              <a:t>Расцвели у нас цветы,</a:t>
            </a:r>
          </a:p>
          <a:p>
            <a:pPr algn="ctr"/>
            <a:r>
              <a:rPr lang="ru-RU" sz="2400" b="1" dirty="0" smtClean="0">
                <a:solidFill>
                  <a:srgbClr val="FF0066"/>
                </a:solidFill>
              </a:rPr>
              <a:t>Необычной красоты.</a:t>
            </a:r>
          </a:p>
          <a:p>
            <a:pPr algn="ctr"/>
            <a:endParaRPr lang="ru-RU" sz="2400" b="1" dirty="0">
              <a:solidFill>
                <a:srgbClr val="FF0066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329</Words>
  <Application>Microsoft Office PowerPoint</Application>
  <PresentationFormat>Экран (4:3)</PresentationFormat>
  <Paragraphs>61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ЕКАТЕРИНА</dc:creator>
  <cp:lastModifiedBy>Пользователь Windows</cp:lastModifiedBy>
  <cp:revision>8</cp:revision>
  <dcterms:created xsi:type="dcterms:W3CDTF">2019-09-11T07:42:16Z</dcterms:created>
  <dcterms:modified xsi:type="dcterms:W3CDTF">2019-10-13T14:35:49Z</dcterms:modified>
</cp:coreProperties>
</file>