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56" r:id="rId3"/>
    <p:sldId id="272" r:id="rId4"/>
    <p:sldId id="270" r:id="rId5"/>
    <p:sldId id="258" r:id="rId6"/>
    <p:sldId id="259" r:id="rId7"/>
    <p:sldId id="268" r:id="rId8"/>
    <p:sldId id="260" r:id="rId9"/>
    <p:sldId id="263" r:id="rId10"/>
    <p:sldId id="269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4" autoAdjust="0"/>
    <p:restoredTop sz="94660"/>
  </p:normalViewPr>
  <p:slideViewPr>
    <p:cSldViewPr>
      <p:cViewPr>
        <p:scale>
          <a:sx n="66" d="100"/>
          <a:sy n="6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C16C-BDCD-45D1-B789-11842BFFE21C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A6B7-07C5-426A-A1E7-FFA5E18287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C16C-BDCD-45D1-B789-11842BFFE21C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A6B7-07C5-426A-A1E7-FFA5E18287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C16C-BDCD-45D1-B789-11842BFFE21C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A6B7-07C5-426A-A1E7-FFA5E18287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C16C-BDCD-45D1-B789-11842BFFE21C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A6B7-07C5-426A-A1E7-FFA5E18287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C16C-BDCD-45D1-B789-11842BFFE21C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A6B7-07C5-426A-A1E7-FFA5E18287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C16C-BDCD-45D1-B789-11842BFFE21C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A6B7-07C5-426A-A1E7-FFA5E18287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C16C-BDCD-45D1-B789-11842BFFE21C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A6B7-07C5-426A-A1E7-FFA5E18287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C16C-BDCD-45D1-B789-11842BFFE21C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A6B7-07C5-426A-A1E7-FFA5E18287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C16C-BDCD-45D1-B789-11842BFFE21C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A6B7-07C5-426A-A1E7-FFA5E18287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C16C-BDCD-45D1-B789-11842BFFE21C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A6B7-07C5-426A-A1E7-FFA5E18287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0C16C-BDCD-45D1-B789-11842BFFE21C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1A6B7-07C5-426A-A1E7-FFA5E18287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0C16C-BDCD-45D1-B789-11842BFFE21C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1A6B7-07C5-426A-A1E7-FFA5E18287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ikthelp.ru/blok-sxemy-algoritmov-9-klas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https://i.gifer.com/5Y1R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14610" y="0"/>
            <a:ext cx="12192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928802"/>
            <a:ext cx="3709285" cy="8217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Процедура ЛИНИЯ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/>
              <a:t>алг</a:t>
            </a:r>
            <a:r>
              <a:rPr lang="ru-RU" sz="2400" b="1" dirty="0" smtClean="0"/>
              <a:t> линия</a:t>
            </a:r>
          </a:p>
          <a:p>
            <a:r>
              <a:rPr lang="ru-RU" sz="2400" b="1" dirty="0" err="1" smtClean="0"/>
              <a:t>нач</a:t>
            </a:r>
            <a:r>
              <a:rPr lang="ru-RU" sz="2400" b="1" dirty="0" smtClean="0"/>
              <a:t> </a:t>
            </a:r>
          </a:p>
          <a:p>
            <a:r>
              <a:rPr lang="ru-RU" sz="2400" b="1" dirty="0" smtClean="0"/>
              <a:t>. </a:t>
            </a:r>
            <a:r>
              <a:rPr lang="ru-RU" sz="2400" b="1" dirty="0" err="1" smtClean="0"/>
              <a:t>нц</a:t>
            </a:r>
            <a:r>
              <a:rPr lang="ru-RU" sz="2400" b="1" dirty="0" smtClean="0"/>
              <a:t> пока справа свободно</a:t>
            </a:r>
          </a:p>
          <a:p>
            <a:r>
              <a:rPr lang="ru-RU" sz="2400" b="1" dirty="0" smtClean="0"/>
              <a:t>. . закрасить</a:t>
            </a:r>
          </a:p>
          <a:p>
            <a:r>
              <a:rPr lang="ru-RU" sz="2400" b="1" dirty="0" smtClean="0"/>
              <a:t>. . вправо</a:t>
            </a:r>
          </a:p>
          <a:p>
            <a:r>
              <a:rPr lang="ru-RU" sz="2400" b="1" dirty="0" smtClean="0"/>
              <a:t>. </a:t>
            </a:r>
            <a:r>
              <a:rPr lang="ru-RU" sz="2400" b="1" dirty="0" err="1" smtClean="0"/>
              <a:t>кц</a:t>
            </a:r>
            <a:endParaRPr lang="ru-RU" sz="2400" b="1" dirty="0" smtClean="0"/>
          </a:p>
          <a:p>
            <a:r>
              <a:rPr lang="ru-RU" sz="2400" b="1" dirty="0" smtClean="0"/>
              <a:t>. закрасить</a:t>
            </a:r>
          </a:p>
          <a:p>
            <a:r>
              <a:rPr lang="ru-RU" sz="2400" b="1" dirty="0" smtClean="0"/>
              <a:t>кон	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	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	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714876" y="1071546"/>
            <a:ext cx="3867159" cy="5499294"/>
            <a:chOff x="6810" y="1265"/>
            <a:chExt cx="4065" cy="6943"/>
          </a:xfrm>
        </p:grpSpPr>
        <p:cxnSp>
          <p:nvCxnSpPr>
            <p:cNvPr id="21529" name="AutoShape 25"/>
            <p:cNvCxnSpPr>
              <a:cxnSpLocks noChangeShapeType="1"/>
              <a:stCxn id="21535" idx="2"/>
            </p:cNvCxnSpPr>
            <p:nvPr/>
          </p:nvCxnSpPr>
          <p:spPr bwMode="auto">
            <a:xfrm rot="5400000">
              <a:off x="8210" y="6087"/>
              <a:ext cx="812" cy="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6810" y="1265"/>
              <a:ext cx="4065" cy="6943"/>
              <a:chOff x="6810" y="1275"/>
              <a:chExt cx="4065" cy="6943"/>
            </a:xfrm>
          </p:grpSpPr>
          <p:sp>
            <p:nvSpPr>
              <p:cNvPr id="21531" name="Oval 27"/>
              <p:cNvSpPr>
                <a:spLocks noChangeArrowheads="1"/>
              </p:cNvSpPr>
              <p:nvPr/>
            </p:nvSpPr>
            <p:spPr bwMode="auto">
              <a:xfrm>
                <a:off x="7110" y="1275"/>
                <a:ext cx="3081" cy="63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Нач</a:t>
                </a:r>
                <a:r>
                  <a:rPr kumimoji="0" 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ЛИНИЯ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35" name="AutoShape 31"/>
              <p:cNvSpPr>
                <a:spLocks noChangeArrowheads="1"/>
              </p:cNvSpPr>
              <p:nvPr/>
            </p:nvSpPr>
            <p:spPr bwMode="auto">
              <a:xfrm>
                <a:off x="8011" y="5334"/>
                <a:ext cx="1215" cy="361"/>
              </a:xfrm>
              <a:prstGeom prst="flowChartProcess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вправо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36" name="AutoShape 32"/>
              <p:cNvSpPr>
                <a:spLocks noChangeArrowheads="1"/>
              </p:cNvSpPr>
              <p:nvPr/>
            </p:nvSpPr>
            <p:spPr bwMode="auto">
              <a:xfrm>
                <a:off x="6810" y="3780"/>
                <a:ext cx="3529" cy="1380"/>
              </a:xfrm>
              <a:prstGeom prst="flowChartDecision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Пока справа свободно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37" name="Oval 33"/>
              <p:cNvSpPr>
                <a:spLocks noChangeArrowheads="1"/>
              </p:cNvSpPr>
              <p:nvPr/>
            </p:nvSpPr>
            <p:spPr bwMode="auto">
              <a:xfrm>
                <a:off x="7110" y="7588"/>
                <a:ext cx="3304" cy="63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кон ЛИНИЯ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38" name="Text Box 34"/>
              <p:cNvSpPr txBox="1">
                <a:spLocks noChangeArrowheads="1"/>
              </p:cNvSpPr>
              <p:nvPr/>
            </p:nvSpPr>
            <p:spPr bwMode="auto">
              <a:xfrm>
                <a:off x="9063" y="4973"/>
                <a:ext cx="601" cy="4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да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39" name="Text Box 35"/>
              <p:cNvSpPr txBox="1">
                <a:spLocks noChangeArrowheads="1"/>
              </p:cNvSpPr>
              <p:nvPr/>
            </p:nvSpPr>
            <p:spPr bwMode="auto">
              <a:xfrm>
                <a:off x="10140" y="3705"/>
                <a:ext cx="735" cy="4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нет</a:t>
                </a:r>
                <a:endParaRPr kumimoji="0" lang="ru-RU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1540" name="AutoShape 36"/>
              <p:cNvCxnSpPr>
                <a:cxnSpLocks noChangeShapeType="1"/>
              </p:cNvCxnSpPr>
              <p:nvPr/>
            </p:nvCxnSpPr>
            <p:spPr bwMode="auto">
              <a:xfrm rot="16200000" flipH="1">
                <a:off x="7679" y="2761"/>
                <a:ext cx="1715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543" name="AutoShape 39"/>
              <p:cNvCxnSpPr>
                <a:cxnSpLocks noChangeShapeType="1"/>
              </p:cNvCxnSpPr>
              <p:nvPr/>
            </p:nvCxnSpPr>
            <p:spPr bwMode="auto">
              <a:xfrm rot="5400000">
                <a:off x="8522" y="5244"/>
                <a:ext cx="180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545" name="AutoShape 41"/>
              <p:cNvCxnSpPr>
                <a:cxnSpLocks noChangeShapeType="1"/>
              </p:cNvCxnSpPr>
              <p:nvPr/>
            </p:nvCxnSpPr>
            <p:spPr bwMode="auto">
              <a:xfrm flipH="1">
                <a:off x="6810" y="6506"/>
                <a:ext cx="183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1546" name="AutoShape 42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448" y="5143"/>
                <a:ext cx="272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1547" name="AutoShape 43"/>
              <p:cNvCxnSpPr>
                <a:cxnSpLocks noChangeShapeType="1"/>
              </p:cNvCxnSpPr>
              <p:nvPr/>
            </p:nvCxnSpPr>
            <p:spPr bwMode="auto">
              <a:xfrm>
                <a:off x="6810" y="3705"/>
                <a:ext cx="172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548" name="AutoShape 44"/>
              <p:cNvCxnSpPr>
                <a:cxnSpLocks noChangeShapeType="1"/>
              </p:cNvCxnSpPr>
              <p:nvPr/>
            </p:nvCxnSpPr>
            <p:spPr bwMode="auto">
              <a:xfrm>
                <a:off x="10185" y="4485"/>
                <a:ext cx="43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1549" name="AutoShape 45"/>
              <p:cNvCxnSpPr>
                <a:cxnSpLocks noChangeShapeType="1"/>
              </p:cNvCxnSpPr>
              <p:nvPr/>
            </p:nvCxnSpPr>
            <p:spPr bwMode="auto">
              <a:xfrm rot="5400000">
                <a:off x="9168" y="5830"/>
                <a:ext cx="279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1550" name="AutoShape 46"/>
              <p:cNvCxnSpPr>
                <a:cxnSpLocks noChangeShapeType="1"/>
              </p:cNvCxnSpPr>
              <p:nvPr/>
            </p:nvCxnSpPr>
            <p:spPr bwMode="auto">
              <a:xfrm flipH="1">
                <a:off x="8612" y="7228"/>
                <a:ext cx="198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1551" name="AutoShape 47"/>
              <p:cNvCxnSpPr>
                <a:cxnSpLocks noChangeShapeType="1"/>
              </p:cNvCxnSpPr>
              <p:nvPr/>
            </p:nvCxnSpPr>
            <p:spPr bwMode="auto">
              <a:xfrm>
                <a:off x="8612" y="7228"/>
                <a:ext cx="0" cy="2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25" name="AutoShape 31"/>
          <p:cNvSpPr>
            <a:spLocks noChangeArrowheads="1"/>
          </p:cNvSpPr>
          <p:nvPr/>
        </p:nvSpPr>
        <p:spPr bwMode="auto">
          <a:xfrm>
            <a:off x="5857884" y="4857760"/>
            <a:ext cx="1428760" cy="285752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закрасить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AutoShape 31"/>
          <p:cNvSpPr>
            <a:spLocks noChangeArrowheads="1"/>
          </p:cNvSpPr>
          <p:nvPr/>
        </p:nvSpPr>
        <p:spPr bwMode="auto">
          <a:xfrm>
            <a:off x="7643834" y="5000636"/>
            <a:ext cx="1285884" cy="285752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закрасить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Основная программа: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928670"/>
            <a:ext cx="385765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использовать Робот</a:t>
            </a:r>
          </a:p>
          <a:p>
            <a:r>
              <a:rPr lang="ru-RU" sz="1400" b="1" dirty="0" err="1" smtClean="0"/>
              <a:t>алг</a:t>
            </a:r>
            <a:r>
              <a:rPr lang="ru-RU" sz="1400" b="1" dirty="0" smtClean="0"/>
              <a:t> линии</a:t>
            </a:r>
          </a:p>
          <a:p>
            <a:r>
              <a:rPr lang="ru-RU" sz="1400" b="1" dirty="0" err="1" smtClean="0"/>
              <a:t>нач</a:t>
            </a:r>
            <a:endParaRPr lang="ru-RU" sz="1400" b="1" dirty="0" smtClean="0"/>
          </a:p>
          <a:p>
            <a:r>
              <a:rPr lang="ru-RU" sz="1400" b="1" dirty="0" smtClean="0"/>
              <a:t>. </a:t>
            </a:r>
            <a:r>
              <a:rPr lang="ru-RU" sz="1400" b="1" dirty="0" err="1" smtClean="0"/>
              <a:t>нц</a:t>
            </a:r>
            <a:r>
              <a:rPr lang="ru-RU" sz="1400" b="1" dirty="0" smtClean="0"/>
              <a:t> пока снизу свободно</a:t>
            </a:r>
          </a:p>
          <a:p>
            <a:r>
              <a:rPr lang="ru-RU" sz="1400" b="1" dirty="0" smtClean="0"/>
              <a:t>. .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линия;</a:t>
            </a:r>
          </a:p>
          <a:p>
            <a:r>
              <a:rPr lang="ru-RU" sz="1400" b="1" dirty="0" smtClean="0"/>
              <a:t>. . вниз</a:t>
            </a:r>
          </a:p>
          <a:p>
            <a:r>
              <a:rPr lang="ru-RU" sz="1400" b="1" dirty="0" smtClean="0"/>
              <a:t>. .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возврат</a:t>
            </a:r>
          </a:p>
          <a:p>
            <a:r>
              <a:rPr lang="ru-RU" sz="1400" b="1" dirty="0" smtClean="0"/>
              <a:t>. . вниз</a:t>
            </a:r>
          </a:p>
          <a:p>
            <a:r>
              <a:rPr lang="ru-RU" sz="1400" b="1" dirty="0" smtClean="0"/>
              <a:t>. </a:t>
            </a:r>
            <a:r>
              <a:rPr lang="ru-RU" sz="1400" b="1" dirty="0" err="1" smtClean="0"/>
              <a:t>кц</a:t>
            </a:r>
            <a:endParaRPr lang="ru-RU" sz="1400" b="1" dirty="0" smtClean="0"/>
          </a:p>
          <a:p>
            <a:r>
              <a:rPr lang="ru-RU" sz="1400" b="1" dirty="0" smtClean="0"/>
              <a:t>кон</a:t>
            </a:r>
          </a:p>
          <a:p>
            <a:endParaRPr lang="ru-RU" sz="1400" dirty="0" smtClean="0"/>
          </a:p>
          <a:p>
            <a:r>
              <a:rPr lang="ru-RU" sz="1400" b="1" dirty="0" err="1" smtClean="0">
                <a:solidFill>
                  <a:schemeClr val="accent1">
                    <a:lumMod val="75000"/>
                  </a:schemeClr>
                </a:solidFill>
              </a:rPr>
              <a:t>алг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возврат</a:t>
            </a:r>
          </a:p>
          <a:p>
            <a:r>
              <a:rPr lang="ru-RU" sz="1400" b="1" dirty="0" err="1" smtClean="0">
                <a:solidFill>
                  <a:srgbClr val="00B0F0"/>
                </a:solidFill>
              </a:rPr>
              <a:t>нач</a:t>
            </a:r>
            <a:endParaRPr lang="ru-RU" sz="1400" b="1" dirty="0" smtClean="0">
              <a:solidFill>
                <a:srgbClr val="00B0F0"/>
              </a:solidFill>
            </a:endParaRPr>
          </a:p>
          <a:p>
            <a:r>
              <a:rPr lang="ru-RU" sz="1400" b="1" dirty="0" smtClean="0">
                <a:solidFill>
                  <a:srgbClr val="00B0F0"/>
                </a:solidFill>
              </a:rPr>
              <a:t>. </a:t>
            </a:r>
            <a:r>
              <a:rPr lang="ru-RU" sz="1400" b="1" dirty="0" err="1" smtClean="0">
                <a:solidFill>
                  <a:srgbClr val="00B0F0"/>
                </a:solidFill>
              </a:rPr>
              <a:t>нц</a:t>
            </a:r>
            <a:r>
              <a:rPr lang="ru-RU" sz="1400" b="1" dirty="0" smtClean="0">
                <a:solidFill>
                  <a:srgbClr val="00B0F0"/>
                </a:solidFill>
              </a:rPr>
              <a:t> пока слева свободно </a:t>
            </a:r>
          </a:p>
          <a:p>
            <a:r>
              <a:rPr lang="ru-RU" sz="1400" b="1" dirty="0" smtClean="0">
                <a:solidFill>
                  <a:srgbClr val="00B0F0"/>
                </a:solidFill>
              </a:rPr>
              <a:t>. . влево</a:t>
            </a:r>
          </a:p>
          <a:p>
            <a:r>
              <a:rPr lang="ru-RU" sz="1400" b="1" dirty="0" smtClean="0">
                <a:solidFill>
                  <a:srgbClr val="00B0F0"/>
                </a:solidFill>
              </a:rPr>
              <a:t>. </a:t>
            </a:r>
            <a:r>
              <a:rPr lang="ru-RU" sz="1400" b="1" dirty="0" err="1" smtClean="0">
                <a:solidFill>
                  <a:srgbClr val="00B0F0"/>
                </a:solidFill>
              </a:rPr>
              <a:t>кц</a:t>
            </a:r>
            <a:endParaRPr lang="ru-RU" sz="1400" b="1" dirty="0" smtClean="0">
              <a:solidFill>
                <a:srgbClr val="00B0F0"/>
              </a:solidFill>
            </a:endParaRP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кон</a:t>
            </a:r>
          </a:p>
          <a:p>
            <a:endParaRPr lang="ru-RU" sz="1400" dirty="0" smtClean="0"/>
          </a:p>
          <a:p>
            <a:r>
              <a:rPr lang="ru-RU" sz="1400" b="1" dirty="0" err="1" smtClean="0">
                <a:solidFill>
                  <a:schemeClr val="accent1">
                    <a:lumMod val="75000"/>
                  </a:schemeClr>
                </a:solidFill>
              </a:rPr>
              <a:t>алг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линия</a:t>
            </a:r>
          </a:p>
          <a:p>
            <a:r>
              <a:rPr lang="ru-RU" sz="1400" b="1" dirty="0" err="1" smtClean="0">
                <a:solidFill>
                  <a:srgbClr val="00B0F0"/>
                </a:solidFill>
              </a:rPr>
              <a:t>нач</a:t>
            </a:r>
            <a:r>
              <a:rPr lang="ru-RU" sz="1400" b="1" dirty="0" smtClean="0">
                <a:solidFill>
                  <a:srgbClr val="00B0F0"/>
                </a:solidFill>
              </a:rPr>
              <a:t> </a:t>
            </a:r>
          </a:p>
          <a:p>
            <a:r>
              <a:rPr lang="ru-RU" sz="1400" b="1" dirty="0" smtClean="0">
                <a:solidFill>
                  <a:srgbClr val="00B0F0"/>
                </a:solidFill>
              </a:rPr>
              <a:t>. </a:t>
            </a:r>
            <a:r>
              <a:rPr lang="ru-RU" sz="1400" b="1" dirty="0" err="1" smtClean="0">
                <a:solidFill>
                  <a:srgbClr val="00B0F0"/>
                </a:solidFill>
              </a:rPr>
              <a:t>нц</a:t>
            </a:r>
            <a:r>
              <a:rPr lang="ru-RU" sz="1400" b="1" dirty="0" smtClean="0">
                <a:solidFill>
                  <a:srgbClr val="00B0F0"/>
                </a:solidFill>
              </a:rPr>
              <a:t> пока справа свободно</a:t>
            </a:r>
          </a:p>
          <a:p>
            <a:r>
              <a:rPr lang="ru-RU" sz="1400" b="1" dirty="0" smtClean="0">
                <a:solidFill>
                  <a:srgbClr val="00B0F0"/>
                </a:solidFill>
              </a:rPr>
              <a:t>. . закрасить</a:t>
            </a:r>
          </a:p>
          <a:p>
            <a:r>
              <a:rPr lang="ru-RU" sz="1400" b="1" dirty="0" smtClean="0">
                <a:solidFill>
                  <a:srgbClr val="00B0F0"/>
                </a:solidFill>
              </a:rPr>
              <a:t>. . вправо</a:t>
            </a:r>
          </a:p>
          <a:p>
            <a:r>
              <a:rPr lang="ru-RU" sz="1400" b="1" dirty="0" smtClean="0">
                <a:solidFill>
                  <a:srgbClr val="00B0F0"/>
                </a:solidFill>
              </a:rPr>
              <a:t>. </a:t>
            </a:r>
            <a:r>
              <a:rPr lang="ru-RU" sz="1400" b="1" dirty="0" err="1" smtClean="0">
                <a:solidFill>
                  <a:srgbClr val="00B0F0"/>
                </a:solidFill>
              </a:rPr>
              <a:t>кц</a:t>
            </a:r>
            <a:endParaRPr lang="ru-RU" sz="1400" b="1" dirty="0" smtClean="0">
              <a:solidFill>
                <a:srgbClr val="00B0F0"/>
              </a:solidFill>
            </a:endParaRPr>
          </a:p>
          <a:p>
            <a:r>
              <a:rPr lang="ru-RU" sz="1400" b="1" dirty="0" smtClean="0">
                <a:solidFill>
                  <a:srgbClr val="00B0F0"/>
                </a:solidFill>
              </a:rPr>
              <a:t>. закрасить</a:t>
            </a: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кон</a:t>
            </a:r>
            <a:endParaRPr lang="ru-RU" sz="1400" dirty="0" smtClean="0"/>
          </a:p>
        </p:txBody>
      </p:sp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4500562" y="785794"/>
            <a:ext cx="3857652" cy="5031838"/>
            <a:chOff x="6690" y="1318"/>
            <a:chExt cx="4245" cy="7554"/>
          </a:xfrm>
        </p:grpSpPr>
        <p:sp>
          <p:nvSpPr>
            <p:cNvPr id="22531" name="Oval 3"/>
            <p:cNvSpPr>
              <a:spLocks noChangeArrowheads="1"/>
            </p:cNvSpPr>
            <p:nvPr/>
          </p:nvSpPr>
          <p:spPr bwMode="auto">
            <a:xfrm>
              <a:off x="7725" y="1318"/>
              <a:ext cx="1920" cy="69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начало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32" name="AutoShape 4"/>
            <p:cNvSpPr>
              <a:spLocks noChangeArrowheads="1"/>
            </p:cNvSpPr>
            <p:nvPr/>
          </p:nvSpPr>
          <p:spPr bwMode="auto">
            <a:xfrm>
              <a:off x="6769" y="2460"/>
              <a:ext cx="3537" cy="1325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Пока снизу свободно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33" name="AutoShape 5"/>
            <p:cNvSpPr>
              <a:spLocks noChangeArrowheads="1"/>
            </p:cNvSpPr>
            <p:nvPr/>
          </p:nvSpPr>
          <p:spPr bwMode="auto">
            <a:xfrm>
              <a:off x="7633" y="4964"/>
              <a:ext cx="1809" cy="51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вниз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34" name="AutoShape 6"/>
            <p:cNvSpPr>
              <a:spLocks noChangeArrowheads="1"/>
            </p:cNvSpPr>
            <p:nvPr/>
          </p:nvSpPr>
          <p:spPr bwMode="auto">
            <a:xfrm>
              <a:off x="7712" y="6788"/>
              <a:ext cx="1808" cy="51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вниз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36" name="AutoShape 8"/>
            <p:cNvSpPr>
              <a:spLocks noChangeArrowheads="1"/>
            </p:cNvSpPr>
            <p:nvPr/>
          </p:nvSpPr>
          <p:spPr bwMode="auto">
            <a:xfrm>
              <a:off x="7397" y="4106"/>
              <a:ext cx="2370" cy="510"/>
            </a:xfrm>
            <a:prstGeom prst="flowChartPredefined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ЛИНИЯ</a:t>
              </a:r>
              <a:endPara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37" name="AutoShape 9"/>
            <p:cNvSpPr>
              <a:spLocks noChangeArrowheads="1"/>
            </p:cNvSpPr>
            <p:nvPr/>
          </p:nvSpPr>
          <p:spPr bwMode="auto">
            <a:xfrm>
              <a:off x="7398" y="6037"/>
              <a:ext cx="2370" cy="510"/>
            </a:xfrm>
            <a:prstGeom prst="flowChartPredefined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ВОЗВРАТ</a:t>
              </a:r>
              <a:endPara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38" name="Oval 10"/>
            <p:cNvSpPr>
              <a:spLocks noChangeArrowheads="1"/>
            </p:cNvSpPr>
            <p:nvPr/>
          </p:nvSpPr>
          <p:spPr bwMode="auto">
            <a:xfrm>
              <a:off x="7791" y="8182"/>
              <a:ext cx="1920" cy="69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конец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539" name="AutoShape 11"/>
            <p:cNvCxnSpPr>
              <a:cxnSpLocks noChangeShapeType="1"/>
            </p:cNvCxnSpPr>
            <p:nvPr/>
          </p:nvCxnSpPr>
          <p:spPr bwMode="auto">
            <a:xfrm>
              <a:off x="8595" y="2008"/>
              <a:ext cx="0" cy="4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540" name="AutoShape 12"/>
            <p:cNvCxnSpPr>
              <a:cxnSpLocks noChangeShapeType="1"/>
            </p:cNvCxnSpPr>
            <p:nvPr/>
          </p:nvCxnSpPr>
          <p:spPr bwMode="auto">
            <a:xfrm>
              <a:off x="8595" y="3675"/>
              <a:ext cx="0" cy="4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541" name="AutoShape 13"/>
            <p:cNvCxnSpPr>
              <a:cxnSpLocks noChangeShapeType="1"/>
            </p:cNvCxnSpPr>
            <p:nvPr/>
          </p:nvCxnSpPr>
          <p:spPr bwMode="auto">
            <a:xfrm>
              <a:off x="8595" y="4680"/>
              <a:ext cx="0" cy="3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542" name="AutoShape 14"/>
            <p:cNvCxnSpPr>
              <a:cxnSpLocks noChangeShapeType="1"/>
            </p:cNvCxnSpPr>
            <p:nvPr/>
          </p:nvCxnSpPr>
          <p:spPr bwMode="auto">
            <a:xfrm rot="5400000">
              <a:off x="8441" y="5715"/>
              <a:ext cx="429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543" name="AutoShape 15"/>
            <p:cNvCxnSpPr>
              <a:cxnSpLocks noChangeShapeType="1"/>
            </p:cNvCxnSpPr>
            <p:nvPr/>
          </p:nvCxnSpPr>
          <p:spPr bwMode="auto">
            <a:xfrm>
              <a:off x="8715" y="6405"/>
              <a:ext cx="0" cy="3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544" name="AutoShape 16"/>
            <p:cNvCxnSpPr>
              <a:cxnSpLocks noChangeShapeType="1"/>
            </p:cNvCxnSpPr>
            <p:nvPr/>
          </p:nvCxnSpPr>
          <p:spPr bwMode="auto">
            <a:xfrm>
              <a:off x="8835" y="7230"/>
              <a:ext cx="0" cy="3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545" name="AutoShape 17"/>
            <p:cNvCxnSpPr>
              <a:cxnSpLocks noChangeShapeType="1"/>
            </p:cNvCxnSpPr>
            <p:nvPr/>
          </p:nvCxnSpPr>
          <p:spPr bwMode="auto">
            <a:xfrm flipH="1">
              <a:off x="6690" y="7560"/>
              <a:ext cx="214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546" name="AutoShape 18"/>
            <p:cNvCxnSpPr>
              <a:cxnSpLocks noChangeShapeType="1"/>
            </p:cNvCxnSpPr>
            <p:nvPr/>
          </p:nvCxnSpPr>
          <p:spPr bwMode="auto">
            <a:xfrm flipV="1">
              <a:off x="6690" y="2385"/>
              <a:ext cx="0" cy="5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547" name="AutoShape 19"/>
            <p:cNvCxnSpPr>
              <a:cxnSpLocks noChangeShapeType="1"/>
            </p:cNvCxnSpPr>
            <p:nvPr/>
          </p:nvCxnSpPr>
          <p:spPr bwMode="auto">
            <a:xfrm>
              <a:off x="6690" y="2385"/>
              <a:ext cx="178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548" name="AutoShape 20"/>
            <p:cNvCxnSpPr>
              <a:cxnSpLocks noChangeShapeType="1"/>
            </p:cNvCxnSpPr>
            <p:nvPr/>
          </p:nvCxnSpPr>
          <p:spPr bwMode="auto">
            <a:xfrm>
              <a:off x="10350" y="3090"/>
              <a:ext cx="58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549" name="AutoShape 21"/>
            <p:cNvCxnSpPr>
              <a:cxnSpLocks noChangeShapeType="1"/>
            </p:cNvCxnSpPr>
            <p:nvPr/>
          </p:nvCxnSpPr>
          <p:spPr bwMode="auto">
            <a:xfrm>
              <a:off x="10935" y="3090"/>
              <a:ext cx="0" cy="46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550" name="AutoShape 22"/>
            <p:cNvCxnSpPr>
              <a:cxnSpLocks noChangeShapeType="1"/>
            </p:cNvCxnSpPr>
            <p:nvPr/>
          </p:nvCxnSpPr>
          <p:spPr bwMode="auto">
            <a:xfrm flipH="1">
              <a:off x="8835" y="7740"/>
              <a:ext cx="21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551" name="AutoShape 23"/>
            <p:cNvCxnSpPr>
              <a:cxnSpLocks noChangeShapeType="1"/>
            </p:cNvCxnSpPr>
            <p:nvPr/>
          </p:nvCxnSpPr>
          <p:spPr bwMode="auto">
            <a:xfrm>
              <a:off x="8835" y="7740"/>
              <a:ext cx="0" cy="3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2553" name="Text Box 25"/>
            <p:cNvSpPr txBox="1">
              <a:spLocks noChangeArrowheads="1"/>
            </p:cNvSpPr>
            <p:nvPr/>
          </p:nvSpPr>
          <p:spPr bwMode="auto">
            <a:xfrm>
              <a:off x="8985" y="3675"/>
              <a:ext cx="570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да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54" name="Text Box 26"/>
            <p:cNvSpPr txBox="1">
              <a:spLocks noChangeArrowheads="1"/>
            </p:cNvSpPr>
            <p:nvPr/>
          </p:nvSpPr>
          <p:spPr bwMode="auto">
            <a:xfrm>
              <a:off x="10110" y="2460"/>
              <a:ext cx="825" cy="4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нет</a:t>
              </a:r>
              <a:endParaRPr kumimoji="0" lang="ru-RU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2071678"/>
            <a:ext cx="75009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выполните данные программы на компьютере с помощью ГРИС «Робот"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14282" y="1744136"/>
            <a:ext cx="778674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Конспект + задача: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Расчертить поле вертикальными линиями. ГРИС находится в верхнем левом угле, направление – на восток.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Информатика и ИКТ: учебник для 9 класса/ И.Г. Семакин, Л. А. </a:t>
            </a:r>
            <a:r>
              <a:rPr lang="ru-RU" dirty="0" err="1" smtClean="0"/>
              <a:t>Залогова</a:t>
            </a:r>
            <a:r>
              <a:rPr lang="ru-RU" dirty="0" smtClean="0"/>
              <a:t>. - М.: БИНОМ, 2011г</a:t>
            </a:r>
          </a:p>
          <a:p>
            <a:r>
              <a:rPr lang="ru-RU" u="sng" dirty="0" smtClean="0">
                <a:hlinkClick r:id="rId2"/>
              </a:rPr>
              <a:t>http://ikthelp.ru/blok-sxemy-algoritmov-9-klass</a:t>
            </a:r>
            <a:r>
              <a:rPr lang="ru-RU" u="sng" dirty="0" smtClean="0"/>
              <a:t> - </a:t>
            </a:r>
            <a:r>
              <a:rPr lang="ru-RU" dirty="0" smtClean="0"/>
              <a:t>описание блок-схем</a:t>
            </a:r>
          </a:p>
          <a:p>
            <a:r>
              <a:rPr lang="ru-RU" dirty="0" smtClean="0"/>
              <a:t>Рисунки выполнены в программе ГРИС «Робот»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785926"/>
            <a:ext cx="6172200" cy="1894362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Циклические алгоритмы</a:t>
            </a:r>
            <a:endParaRPr lang="ru-RU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При решении задач может возникнуть необходимость повторить одни и те же действия несколько или множество раз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/>
              <a:t>В программировании блоки кода, которые требуется повторять не единожды, оборачиваются в специальные конструкции </a:t>
            </a:r>
            <a:r>
              <a:rPr lang="ru-RU" dirty="0" smtClean="0"/>
              <a:t>–</a:t>
            </a:r>
            <a:r>
              <a:rPr lang="ru-RU" b="1" dirty="0" smtClean="0">
                <a:solidFill>
                  <a:srgbClr val="FF0000"/>
                </a:solidFill>
              </a:rPr>
              <a:t> </a:t>
            </a:r>
            <a:r>
              <a:rPr lang="ru-RU" b="1" i="1" dirty="0" smtClean="0">
                <a:solidFill>
                  <a:srgbClr val="FF0000"/>
                </a:solidFill>
              </a:rPr>
              <a:t>ЦИКЛЫ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947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cf.ppt-online.org/files/slide/g/GFC0wS7kBIQafbhTxJsrt1OyNLHuY9ozdmcDnA/slide-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-447675"/>
            <a:ext cx="9967946" cy="77343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00010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Задача: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/>
              <a:t>Нарисовать горизонтальную линию через весь экран</a:t>
            </a:r>
            <a:endParaRPr lang="ru-RU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142984"/>
            <a:ext cx="3131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 ЛИНИЯ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Нач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шаг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Шаг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Шаг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Шаг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Шаг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Шаг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86050" y="1714488"/>
            <a:ext cx="11432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Шаг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Шаг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Шаг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Шаг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Шаг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4643446"/>
            <a:ext cx="377090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err="1" smtClean="0"/>
              <a:t>нц</a:t>
            </a:r>
            <a:r>
              <a:rPr lang="ru-RU" sz="2400" b="1" dirty="0" smtClean="0"/>
              <a:t> ПОКА справа свободно</a:t>
            </a:r>
          </a:p>
          <a:p>
            <a:r>
              <a:rPr lang="ru-RU" sz="2400" dirty="0" smtClean="0"/>
              <a:t> закрасить</a:t>
            </a:r>
          </a:p>
          <a:p>
            <a:r>
              <a:rPr lang="ru-RU" sz="2400" dirty="0" smtClean="0"/>
              <a:t> вправо</a:t>
            </a:r>
          </a:p>
          <a:p>
            <a:r>
              <a:rPr lang="ru-RU" sz="2400" b="1" dirty="0" smtClean="0"/>
              <a:t> </a:t>
            </a:r>
            <a:r>
              <a:rPr lang="ru-RU" sz="2400" b="1" dirty="0" err="1" smtClean="0"/>
              <a:t>кц</a:t>
            </a:r>
            <a:r>
              <a:rPr lang="ru-RU" sz="2400" b="1" dirty="0" smtClean="0"/>
              <a:t>	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	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928802"/>
            <a:ext cx="2286016" cy="23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1428736"/>
            <a:ext cx="240982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цикла: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97" name="Group 1"/>
          <p:cNvGrpSpPr>
            <a:grpSpLocks/>
          </p:cNvGrpSpPr>
          <p:nvPr/>
        </p:nvGrpSpPr>
        <p:grpSpPr bwMode="auto">
          <a:xfrm>
            <a:off x="5072066" y="1357298"/>
            <a:ext cx="3857652" cy="4929222"/>
            <a:chOff x="7170" y="3180"/>
            <a:chExt cx="3315" cy="3630"/>
          </a:xfrm>
        </p:grpSpPr>
        <p:sp>
          <p:nvSpPr>
            <p:cNvPr id="4112" name="AutoShape 16"/>
            <p:cNvSpPr>
              <a:spLocks noChangeShapeType="1"/>
            </p:cNvSpPr>
            <p:nvPr/>
          </p:nvSpPr>
          <p:spPr bwMode="auto">
            <a:xfrm>
              <a:off x="9735" y="4110"/>
              <a:ext cx="7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4111" name="AutoShape 15"/>
            <p:cNvSpPr>
              <a:spLocks noChangeShapeType="1"/>
            </p:cNvSpPr>
            <p:nvPr/>
          </p:nvSpPr>
          <p:spPr bwMode="auto">
            <a:xfrm>
              <a:off x="10485" y="4110"/>
              <a:ext cx="0" cy="23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4110" name="AutoShape 14"/>
            <p:cNvSpPr>
              <a:spLocks noChangeShapeType="1"/>
            </p:cNvSpPr>
            <p:nvPr/>
          </p:nvSpPr>
          <p:spPr bwMode="auto">
            <a:xfrm flipH="1">
              <a:off x="8760" y="6465"/>
              <a:ext cx="17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4109" name="AutoShape 13"/>
            <p:cNvSpPr>
              <a:spLocks noChangeShapeType="1"/>
            </p:cNvSpPr>
            <p:nvPr/>
          </p:nvSpPr>
          <p:spPr bwMode="auto">
            <a:xfrm>
              <a:off x="8760" y="6465"/>
              <a:ext cx="0" cy="3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grpSp>
          <p:nvGrpSpPr>
            <p:cNvPr id="4098" name="Group 2"/>
            <p:cNvGrpSpPr>
              <a:grpSpLocks/>
            </p:cNvGrpSpPr>
            <p:nvPr/>
          </p:nvGrpSpPr>
          <p:grpSpPr bwMode="auto">
            <a:xfrm>
              <a:off x="7170" y="3180"/>
              <a:ext cx="2640" cy="2760"/>
              <a:chOff x="7170" y="3180"/>
              <a:chExt cx="2640" cy="2760"/>
            </a:xfrm>
          </p:grpSpPr>
          <p:sp>
            <p:nvSpPr>
              <p:cNvPr id="4108" name="AutoShape 12"/>
              <p:cNvSpPr>
                <a:spLocks noChangeArrowheads="1"/>
              </p:cNvSpPr>
              <p:nvPr/>
            </p:nvSpPr>
            <p:spPr bwMode="auto">
              <a:xfrm>
                <a:off x="7600" y="3660"/>
                <a:ext cx="2210" cy="840"/>
              </a:xfrm>
              <a:prstGeom prst="flowChartDecision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условие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07" name="AutoShape 11"/>
              <p:cNvSpPr>
                <a:spLocks noChangeArrowheads="1"/>
              </p:cNvSpPr>
              <p:nvPr/>
            </p:nvSpPr>
            <p:spPr bwMode="auto">
              <a:xfrm>
                <a:off x="8010" y="4950"/>
                <a:ext cx="1470" cy="600"/>
              </a:xfrm>
              <a:prstGeom prst="flowChartProcess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Тело цикла</a:t>
                </a: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ru-RU" sz="2000" b="0" i="0" u="none" strike="noStrike" cap="none" normalizeH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цикла</a:t>
                </a:r>
                <a:endPara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06" name="AutoShape 10"/>
              <p:cNvSpPr>
                <a:spLocks noChangeShapeType="1"/>
              </p:cNvSpPr>
              <p:nvPr/>
            </p:nvSpPr>
            <p:spPr bwMode="auto">
              <a:xfrm>
                <a:off x="8760" y="3180"/>
                <a:ext cx="0" cy="4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sp>
            <p:nvSpPr>
              <p:cNvPr id="4105" name="AutoShape 9"/>
              <p:cNvSpPr>
                <a:spLocks noChangeShapeType="1"/>
              </p:cNvSpPr>
              <p:nvPr/>
            </p:nvSpPr>
            <p:spPr bwMode="auto">
              <a:xfrm>
                <a:off x="8760" y="4500"/>
                <a:ext cx="0" cy="45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sp>
            <p:nvSpPr>
              <p:cNvPr id="4104" name="AutoShape 8"/>
              <p:cNvSpPr>
                <a:spLocks noChangeShapeType="1"/>
              </p:cNvSpPr>
              <p:nvPr/>
            </p:nvSpPr>
            <p:spPr bwMode="auto">
              <a:xfrm>
                <a:off x="8760" y="5550"/>
                <a:ext cx="0" cy="39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sp>
            <p:nvSpPr>
              <p:cNvPr id="4103" name="AutoShape 7"/>
              <p:cNvSpPr>
                <a:spLocks noChangeShapeType="1"/>
              </p:cNvSpPr>
              <p:nvPr/>
            </p:nvSpPr>
            <p:spPr bwMode="auto">
              <a:xfrm flipH="1">
                <a:off x="7170" y="5940"/>
                <a:ext cx="159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sp>
            <p:nvSpPr>
              <p:cNvPr id="4102" name="AutoShape 6"/>
              <p:cNvSpPr>
                <a:spLocks noChangeShapeType="1"/>
              </p:cNvSpPr>
              <p:nvPr/>
            </p:nvSpPr>
            <p:spPr bwMode="auto">
              <a:xfrm flipV="1">
                <a:off x="7170" y="4110"/>
                <a:ext cx="0" cy="18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  <p:sp>
            <p:nvSpPr>
              <p:cNvPr id="4101" name="AutoShape 5"/>
              <p:cNvSpPr>
                <a:spLocks noChangeShapeType="1"/>
              </p:cNvSpPr>
              <p:nvPr/>
            </p:nvSpPr>
            <p:spPr bwMode="auto">
              <a:xfrm flipV="1">
                <a:off x="7170" y="4074"/>
                <a:ext cx="491" cy="3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/>
              </a:p>
            </p:txBody>
          </p:sp>
        </p:grpSp>
      </p:grpSp>
      <p:sp>
        <p:nvSpPr>
          <p:cNvPr id="20" name="TextBox 19"/>
          <p:cNvSpPr txBox="1"/>
          <p:nvPr/>
        </p:nvSpPr>
        <p:spPr>
          <a:xfrm>
            <a:off x="500034" y="2571744"/>
            <a:ext cx="3527953" cy="319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Пока &lt;условие&gt;</a:t>
            </a:r>
            <a:endParaRPr lang="ru-RU" sz="36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Нц</a:t>
            </a:r>
            <a:endParaRPr lang="ru-RU" sz="36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&lt;тело цикла&gt;</a:t>
            </a:r>
            <a:endParaRPr lang="ru-RU" sz="36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Кц</a:t>
            </a:r>
            <a:endParaRPr lang="ru-RU" sz="36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7358082" y="3286124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00892" y="3214686"/>
            <a:ext cx="42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43900" y="2214554"/>
            <a:ext cx="548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i="1" dirty="0" smtClean="0"/>
          </a:p>
          <a:p>
            <a:pPr marL="0" indent="0" algn="ctr">
              <a:buNone/>
            </a:pPr>
            <a:endParaRPr lang="ru-RU" b="1" i="1" dirty="0"/>
          </a:p>
          <a:p>
            <a:pPr marL="0" indent="0" algn="ctr">
              <a:buNone/>
            </a:pPr>
            <a:r>
              <a:rPr lang="ru-RU" b="1" i="1" dirty="0" smtClean="0"/>
              <a:t>Логическая </a:t>
            </a:r>
            <a:r>
              <a:rPr lang="ru-RU" b="1" i="1" dirty="0"/>
              <a:t>команда</a:t>
            </a:r>
            <a:r>
              <a:rPr lang="ru-RU" dirty="0"/>
              <a:t> – это вопрос, на который исполнитель отвечает  “да” или “нет” в зависимости от обстановки.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произойдет в результате выполнения программы?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>
            <a:noAutofit/>
          </a:bodyPr>
          <a:lstStyle/>
          <a:p>
            <a:r>
              <a:rPr lang="ru-RU" sz="1600" b="1" dirty="0" err="1"/>
              <a:t>алг</a:t>
            </a:r>
            <a:r>
              <a:rPr lang="ru-RU" sz="1600" b="1" dirty="0"/>
              <a:t> новый</a:t>
            </a:r>
          </a:p>
          <a:p>
            <a:r>
              <a:rPr lang="ru-RU" sz="1600" b="1" dirty="0" err="1"/>
              <a:t>нач</a:t>
            </a:r>
            <a:endParaRPr lang="ru-RU" sz="1600" b="1" dirty="0"/>
          </a:p>
          <a:p>
            <a:r>
              <a:rPr lang="ru-RU" sz="1600" b="1" dirty="0"/>
              <a:t>. </a:t>
            </a:r>
            <a:r>
              <a:rPr lang="ru-RU" sz="1600" b="1" dirty="0" err="1"/>
              <a:t>нц</a:t>
            </a:r>
            <a:r>
              <a:rPr lang="ru-RU" sz="1600" b="1" dirty="0"/>
              <a:t> пока </a:t>
            </a:r>
            <a:r>
              <a:rPr lang="ru-RU" sz="1600" dirty="0"/>
              <a:t>справа свободно</a:t>
            </a:r>
          </a:p>
          <a:p>
            <a:r>
              <a:rPr lang="ru-RU" sz="1600" dirty="0"/>
              <a:t>. . вправо</a:t>
            </a:r>
          </a:p>
          <a:p>
            <a:r>
              <a:rPr lang="ru-RU" sz="1600" dirty="0"/>
              <a:t>. . закрасить</a:t>
            </a:r>
          </a:p>
          <a:p>
            <a:r>
              <a:rPr lang="ru-RU" sz="1600" b="1" dirty="0"/>
              <a:t>. </a:t>
            </a:r>
            <a:r>
              <a:rPr lang="ru-RU" sz="1600" b="1" dirty="0" err="1"/>
              <a:t>кц</a:t>
            </a:r>
            <a:endParaRPr lang="ru-RU" sz="1600" b="1" dirty="0"/>
          </a:p>
          <a:p>
            <a:r>
              <a:rPr lang="ru-RU" sz="1600" b="1" dirty="0"/>
              <a:t>. </a:t>
            </a:r>
            <a:r>
              <a:rPr lang="ru-RU" sz="1600" b="1" dirty="0" err="1"/>
              <a:t>нц</a:t>
            </a:r>
            <a:r>
              <a:rPr lang="ru-RU" sz="1600" b="1" dirty="0"/>
              <a:t> пока </a:t>
            </a:r>
            <a:r>
              <a:rPr lang="ru-RU" sz="1600" dirty="0"/>
              <a:t>снизу свободно</a:t>
            </a:r>
          </a:p>
          <a:p>
            <a:r>
              <a:rPr lang="ru-RU" sz="1600" dirty="0"/>
              <a:t>. . вниз</a:t>
            </a:r>
          </a:p>
          <a:p>
            <a:r>
              <a:rPr lang="ru-RU" sz="1600" dirty="0"/>
              <a:t>. . закрасить</a:t>
            </a:r>
          </a:p>
          <a:p>
            <a:r>
              <a:rPr lang="ru-RU" sz="1600" b="1" dirty="0"/>
              <a:t>. </a:t>
            </a:r>
            <a:r>
              <a:rPr lang="ru-RU" sz="1600" b="1" dirty="0" err="1"/>
              <a:t>кц</a:t>
            </a:r>
            <a:endParaRPr lang="ru-RU" sz="1600" b="1" dirty="0"/>
          </a:p>
          <a:p>
            <a:r>
              <a:rPr lang="ru-RU" sz="1600" b="1" dirty="0"/>
              <a:t>. </a:t>
            </a:r>
            <a:r>
              <a:rPr lang="ru-RU" sz="1600" b="1" dirty="0" err="1"/>
              <a:t>нц</a:t>
            </a:r>
            <a:r>
              <a:rPr lang="ru-RU" sz="1600" b="1" dirty="0"/>
              <a:t> пока </a:t>
            </a:r>
            <a:r>
              <a:rPr lang="ru-RU" sz="1600" dirty="0"/>
              <a:t>слева свободно</a:t>
            </a:r>
          </a:p>
          <a:p>
            <a:r>
              <a:rPr lang="ru-RU" sz="1600" dirty="0"/>
              <a:t>. . влево</a:t>
            </a:r>
          </a:p>
          <a:p>
            <a:r>
              <a:rPr lang="ru-RU" sz="1600" dirty="0"/>
              <a:t>. . закрасить</a:t>
            </a:r>
          </a:p>
          <a:p>
            <a:r>
              <a:rPr lang="ru-RU" sz="1600" b="1" dirty="0"/>
              <a:t>. </a:t>
            </a:r>
            <a:r>
              <a:rPr lang="ru-RU" sz="1600" b="1" dirty="0" err="1"/>
              <a:t>кц</a:t>
            </a:r>
            <a:endParaRPr lang="ru-RU" sz="1600" b="1" dirty="0"/>
          </a:p>
          <a:p>
            <a:r>
              <a:rPr lang="ru-RU" sz="1600" b="1" dirty="0"/>
              <a:t>. </a:t>
            </a:r>
            <a:r>
              <a:rPr lang="ru-RU" sz="1600" b="1" dirty="0" err="1"/>
              <a:t>нц</a:t>
            </a:r>
            <a:r>
              <a:rPr lang="ru-RU" sz="1600" b="1" dirty="0"/>
              <a:t> </a:t>
            </a:r>
            <a:r>
              <a:rPr lang="ru-RU" sz="1600" dirty="0"/>
              <a:t>пока сверху свободно</a:t>
            </a:r>
          </a:p>
          <a:p>
            <a:r>
              <a:rPr lang="ru-RU" sz="1600" dirty="0"/>
              <a:t>. . вверх</a:t>
            </a:r>
          </a:p>
          <a:p>
            <a:r>
              <a:rPr lang="ru-RU" sz="1600" dirty="0"/>
              <a:t>. . закрасить</a:t>
            </a:r>
          </a:p>
          <a:p>
            <a:r>
              <a:rPr lang="ru-RU" sz="1600" b="1" dirty="0"/>
              <a:t>. </a:t>
            </a:r>
            <a:r>
              <a:rPr lang="ru-RU" sz="1600" b="1" dirty="0" err="1"/>
              <a:t>кц</a:t>
            </a:r>
            <a:endParaRPr lang="ru-RU" sz="1600" b="1" dirty="0"/>
          </a:p>
          <a:p>
            <a:r>
              <a:rPr lang="ru-RU" sz="1600" b="1" dirty="0"/>
              <a:t>кон	</a:t>
            </a:r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endParaRPr lang="ru-RU" sz="900" dirty="0"/>
          </a:p>
          <a:p>
            <a:r>
              <a:rPr lang="ru-RU" sz="900" dirty="0"/>
              <a:t>	</a:t>
            </a:r>
          </a:p>
          <a:p>
            <a:endParaRPr lang="ru-RU" sz="9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643050"/>
            <a:ext cx="4110057" cy="4328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124835" cy="86834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Расчертим поле горизонтальными линиями. ГРИС находится в верхнем левом угле, направление - на юг.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928802"/>
            <a:ext cx="3613105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Процедура ВОЗВРАТ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/>
              <a:t>алг</a:t>
            </a:r>
            <a:r>
              <a:rPr lang="ru-RU" sz="2400" b="1" dirty="0" smtClean="0"/>
              <a:t> возврат</a:t>
            </a:r>
          </a:p>
          <a:p>
            <a:r>
              <a:rPr lang="ru-RU" sz="2400" b="1" dirty="0" err="1" smtClean="0"/>
              <a:t>нач</a:t>
            </a:r>
            <a:endParaRPr lang="ru-RU" sz="2400" b="1" dirty="0" smtClean="0"/>
          </a:p>
          <a:p>
            <a:r>
              <a:rPr lang="ru-RU" sz="2400" b="1" dirty="0" smtClean="0"/>
              <a:t>. </a:t>
            </a:r>
            <a:r>
              <a:rPr lang="ru-RU" sz="2400" b="1" dirty="0" err="1" smtClean="0"/>
              <a:t>нц</a:t>
            </a:r>
            <a:r>
              <a:rPr lang="ru-RU" sz="2400" b="1" dirty="0" smtClean="0"/>
              <a:t> пока слева свободно </a:t>
            </a:r>
          </a:p>
          <a:p>
            <a:r>
              <a:rPr lang="ru-RU" sz="2400" b="1" dirty="0" smtClean="0"/>
              <a:t>. . влево</a:t>
            </a:r>
          </a:p>
          <a:p>
            <a:r>
              <a:rPr lang="ru-RU" sz="2400" b="1" dirty="0" smtClean="0"/>
              <a:t>. </a:t>
            </a:r>
            <a:r>
              <a:rPr lang="ru-RU" sz="2400" b="1" dirty="0" err="1" smtClean="0"/>
              <a:t>кц</a:t>
            </a:r>
            <a:endParaRPr lang="ru-RU" sz="2400" b="1" dirty="0" smtClean="0"/>
          </a:p>
          <a:p>
            <a:r>
              <a:rPr lang="ru-RU" sz="2400" b="1" dirty="0" smtClean="0"/>
              <a:t>кон	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	</a:t>
            </a:r>
          </a:p>
        </p:txBody>
      </p:sp>
      <p:grpSp>
        <p:nvGrpSpPr>
          <p:cNvPr id="21528" name="Group 24"/>
          <p:cNvGrpSpPr>
            <a:grpSpLocks/>
          </p:cNvGrpSpPr>
          <p:nvPr/>
        </p:nvGrpSpPr>
        <p:grpSpPr bwMode="auto">
          <a:xfrm>
            <a:off x="4714876" y="1071546"/>
            <a:ext cx="3867159" cy="4856931"/>
            <a:chOff x="6810" y="1265"/>
            <a:chExt cx="4065" cy="6132"/>
          </a:xfrm>
        </p:grpSpPr>
        <p:cxnSp>
          <p:nvCxnSpPr>
            <p:cNvPr id="21529" name="AutoShape 25"/>
            <p:cNvCxnSpPr>
              <a:cxnSpLocks noChangeShapeType="1"/>
            </p:cNvCxnSpPr>
            <p:nvPr/>
          </p:nvCxnSpPr>
          <p:spPr bwMode="auto">
            <a:xfrm>
              <a:off x="8640" y="6035"/>
              <a:ext cx="0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21530" name="Group 26"/>
            <p:cNvGrpSpPr>
              <a:grpSpLocks/>
            </p:cNvGrpSpPr>
            <p:nvPr/>
          </p:nvGrpSpPr>
          <p:grpSpPr bwMode="auto">
            <a:xfrm>
              <a:off x="6810" y="1265"/>
              <a:ext cx="4065" cy="6132"/>
              <a:chOff x="6810" y="1275"/>
              <a:chExt cx="4065" cy="6132"/>
            </a:xfrm>
          </p:grpSpPr>
          <p:sp>
            <p:nvSpPr>
              <p:cNvPr id="21531" name="Oval 27"/>
              <p:cNvSpPr>
                <a:spLocks noChangeArrowheads="1"/>
              </p:cNvSpPr>
              <p:nvPr/>
            </p:nvSpPr>
            <p:spPr bwMode="auto">
              <a:xfrm>
                <a:off x="7110" y="1275"/>
                <a:ext cx="3081" cy="63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Нач</a:t>
                </a:r>
                <a:r>
                  <a:rPr kumimoji="0" 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ВОЗВРАТ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35" name="AutoShape 31"/>
              <p:cNvSpPr>
                <a:spLocks noChangeArrowheads="1"/>
              </p:cNvSpPr>
              <p:nvPr/>
            </p:nvSpPr>
            <p:spPr bwMode="auto">
              <a:xfrm>
                <a:off x="8070" y="5550"/>
                <a:ext cx="1215" cy="495"/>
              </a:xfrm>
              <a:prstGeom prst="flowChartProcess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влево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36" name="AutoShape 32"/>
              <p:cNvSpPr>
                <a:spLocks noChangeArrowheads="1"/>
              </p:cNvSpPr>
              <p:nvPr/>
            </p:nvSpPr>
            <p:spPr bwMode="auto">
              <a:xfrm>
                <a:off x="6810" y="3780"/>
                <a:ext cx="3529" cy="1380"/>
              </a:xfrm>
              <a:prstGeom prst="flowChartDecision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Пока слева свободно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37" name="Oval 33"/>
              <p:cNvSpPr>
                <a:spLocks noChangeArrowheads="1"/>
              </p:cNvSpPr>
              <p:nvPr/>
            </p:nvSpPr>
            <p:spPr bwMode="auto">
              <a:xfrm>
                <a:off x="7035" y="6777"/>
                <a:ext cx="3304" cy="63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кон ВОЗВРАТ</a:t>
                </a:r>
                <a:endParaRPr kumimoji="0" lang="ru-RU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38" name="Text Box 34"/>
              <p:cNvSpPr txBox="1">
                <a:spLocks noChangeArrowheads="1"/>
              </p:cNvSpPr>
              <p:nvPr/>
            </p:nvSpPr>
            <p:spPr bwMode="auto">
              <a:xfrm>
                <a:off x="9165" y="5010"/>
                <a:ext cx="735" cy="4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да</a:t>
                </a:r>
                <a:endParaRPr kumimoji="0" lang="ru-RU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39" name="Text Box 35"/>
              <p:cNvSpPr txBox="1">
                <a:spLocks noChangeArrowheads="1"/>
              </p:cNvSpPr>
              <p:nvPr/>
            </p:nvSpPr>
            <p:spPr bwMode="auto">
              <a:xfrm>
                <a:off x="10140" y="3705"/>
                <a:ext cx="735" cy="43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нет</a:t>
                </a:r>
                <a:endParaRPr kumimoji="0" lang="ru-RU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1540" name="AutoShape 36"/>
              <p:cNvCxnSpPr>
                <a:cxnSpLocks noChangeShapeType="1"/>
              </p:cNvCxnSpPr>
              <p:nvPr/>
            </p:nvCxnSpPr>
            <p:spPr bwMode="auto">
              <a:xfrm rot="16200000" flipH="1">
                <a:off x="7679" y="2761"/>
                <a:ext cx="1715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543" name="AutoShape 39"/>
              <p:cNvCxnSpPr>
                <a:cxnSpLocks noChangeShapeType="1"/>
              </p:cNvCxnSpPr>
              <p:nvPr/>
            </p:nvCxnSpPr>
            <p:spPr bwMode="auto">
              <a:xfrm>
                <a:off x="8640" y="5160"/>
                <a:ext cx="0" cy="39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545" name="AutoShape 41"/>
              <p:cNvCxnSpPr>
                <a:cxnSpLocks noChangeShapeType="1"/>
              </p:cNvCxnSpPr>
              <p:nvPr/>
            </p:nvCxnSpPr>
            <p:spPr bwMode="auto">
              <a:xfrm flipH="1">
                <a:off x="6810" y="6285"/>
                <a:ext cx="183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1546" name="AutoShape 42"/>
              <p:cNvCxnSpPr>
                <a:cxnSpLocks noChangeShapeType="1"/>
              </p:cNvCxnSpPr>
              <p:nvPr/>
            </p:nvCxnSpPr>
            <p:spPr bwMode="auto">
              <a:xfrm flipV="1">
                <a:off x="6810" y="3780"/>
                <a:ext cx="0" cy="25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1547" name="AutoShape 43"/>
              <p:cNvCxnSpPr>
                <a:cxnSpLocks noChangeShapeType="1"/>
              </p:cNvCxnSpPr>
              <p:nvPr/>
            </p:nvCxnSpPr>
            <p:spPr bwMode="auto">
              <a:xfrm>
                <a:off x="6810" y="3705"/>
                <a:ext cx="172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21548" name="AutoShape 44"/>
              <p:cNvCxnSpPr>
                <a:cxnSpLocks noChangeShapeType="1"/>
              </p:cNvCxnSpPr>
              <p:nvPr/>
            </p:nvCxnSpPr>
            <p:spPr bwMode="auto">
              <a:xfrm>
                <a:off x="10185" y="4485"/>
                <a:ext cx="43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1549" name="AutoShape 45"/>
              <p:cNvCxnSpPr>
                <a:cxnSpLocks noChangeShapeType="1"/>
              </p:cNvCxnSpPr>
              <p:nvPr/>
            </p:nvCxnSpPr>
            <p:spPr bwMode="auto">
              <a:xfrm>
                <a:off x="10620" y="4485"/>
                <a:ext cx="0" cy="205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1550" name="AutoShape 46"/>
              <p:cNvCxnSpPr>
                <a:cxnSpLocks noChangeShapeType="1"/>
              </p:cNvCxnSpPr>
              <p:nvPr/>
            </p:nvCxnSpPr>
            <p:spPr bwMode="auto">
              <a:xfrm flipH="1">
                <a:off x="8640" y="6540"/>
                <a:ext cx="198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1551" name="AutoShape 47"/>
              <p:cNvCxnSpPr>
                <a:cxnSpLocks noChangeShapeType="1"/>
              </p:cNvCxnSpPr>
              <p:nvPr/>
            </p:nvCxnSpPr>
            <p:spPr bwMode="auto">
              <a:xfrm>
                <a:off x="8640" y="6540"/>
                <a:ext cx="0" cy="2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393</Words>
  <Application>Microsoft Office PowerPoint</Application>
  <PresentationFormat>Экран (4:3)</PresentationFormat>
  <Paragraphs>174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Циклические алгоритмы</vt:lpstr>
      <vt:lpstr>Презентация PowerPoint</vt:lpstr>
      <vt:lpstr>Презентация PowerPoint</vt:lpstr>
      <vt:lpstr>Задача: Нарисовать горизонтальную линию через весь экран</vt:lpstr>
      <vt:lpstr>Программа цикла:</vt:lpstr>
      <vt:lpstr>Презентация PowerPoint</vt:lpstr>
      <vt:lpstr>Что произойдет в результате выполнения программы?</vt:lpstr>
      <vt:lpstr>Расчертим поле горизонтальными линиями. ГРИС находится в верхнем левом угле, направление - на юг.</vt:lpstr>
      <vt:lpstr>Презентация PowerPoint</vt:lpstr>
      <vt:lpstr>Основная программа:</vt:lpstr>
      <vt:lpstr>Задание:</vt:lpstr>
      <vt:lpstr>Домашнее задание:</vt:lpstr>
      <vt:lpstr>Источники: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Циклические алгоритмы</dc:title>
  <dc:creator>USER</dc:creator>
  <cp:lastModifiedBy>User</cp:lastModifiedBy>
  <cp:revision>25</cp:revision>
  <dcterms:created xsi:type="dcterms:W3CDTF">2016-02-09T04:58:12Z</dcterms:created>
  <dcterms:modified xsi:type="dcterms:W3CDTF">2019-10-15T21:57:03Z</dcterms:modified>
</cp:coreProperties>
</file>