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3" r:id="rId10"/>
    <p:sldId id="266" r:id="rId11"/>
    <p:sldId id="267" r:id="rId12"/>
    <p:sldId id="260" r:id="rId13"/>
    <p:sldId id="268" r:id="rId14"/>
    <p:sldId id="272" r:id="rId15"/>
    <p:sldId id="273" r:id="rId16"/>
    <p:sldId id="274" r:id="rId17"/>
    <p:sldId id="276" r:id="rId18"/>
    <p:sldId id="269" r:id="rId19"/>
    <p:sldId id="270" r:id="rId20"/>
    <p:sldId id="271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63530" y="1268760"/>
            <a:ext cx="661694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cap="none" spc="50" dirty="0">
                <a:ln w="11430"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endPos="0" dist="50800" dir="5400000" sy="-100000" algn="bl" rotWithShape="0"/>
                </a:effectLst>
                <a:latin typeface="Times New Roman"/>
                <a:ea typeface="Times New Roman"/>
              </a:rPr>
              <a:t>"Безопасность </a:t>
            </a:r>
            <a:r>
              <a:rPr lang="ru-RU" sz="7200" b="1" cap="none" spc="50" dirty="0" smtClean="0">
                <a:ln w="11430"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endPos="0" dist="50800" dir="5400000" sy="-100000" algn="bl" rotWithShape="0"/>
                </a:effectLst>
                <a:latin typeface="Times New Roman"/>
                <a:ea typeface="Times New Roman"/>
              </a:rPr>
              <a:t/>
            </a:r>
            <a:br>
              <a:rPr lang="ru-RU" sz="7200" b="1" cap="none" spc="50" dirty="0" smtClean="0">
                <a:ln w="11430"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endPos="0" dist="50800" dir="5400000" sy="-100000" algn="bl" rotWithShape="0"/>
                </a:effectLst>
                <a:latin typeface="Times New Roman"/>
                <a:ea typeface="Times New Roman"/>
              </a:rPr>
            </a:br>
            <a:r>
              <a:rPr lang="ru-RU" sz="7200" b="1" cap="none" spc="50" dirty="0" smtClean="0">
                <a:ln w="11430"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endPos="0" dist="50800" dir="5400000" sy="-100000" algn="bl" rotWithShape="0"/>
                </a:effectLst>
                <a:latin typeface="Times New Roman"/>
                <a:ea typeface="Times New Roman"/>
              </a:rPr>
              <a:t>значит </a:t>
            </a:r>
            <a:br>
              <a:rPr lang="ru-RU" sz="7200" b="1" cap="none" spc="50" dirty="0" smtClean="0">
                <a:ln w="11430"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endPos="0" dist="50800" dir="5400000" sy="-100000" algn="bl" rotWithShape="0"/>
                </a:effectLst>
                <a:latin typeface="Times New Roman"/>
                <a:ea typeface="Times New Roman"/>
              </a:rPr>
            </a:br>
            <a:r>
              <a:rPr lang="ru-RU" sz="7200" b="1" cap="none" spc="50" dirty="0" smtClean="0">
                <a:ln w="11430"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endPos="0" dist="50800" dir="5400000" sy="-100000" algn="bl" rotWithShape="0"/>
                </a:effectLst>
                <a:latin typeface="Times New Roman"/>
                <a:ea typeface="Times New Roman"/>
              </a:rPr>
              <a:t>жизнь!"</a:t>
            </a:r>
            <a:endParaRPr lang="ru-RU" sz="7200" b="1" cap="none" spc="50" dirty="0">
              <a:ln w="11430">
                <a:solidFill>
                  <a:schemeClr val="accent1"/>
                </a:solidFill>
              </a:ln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endPos="0" dist="508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771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Какая бочка опаснее</a:t>
            </a:r>
            <a:r>
              <a:rPr lang="ru-RU" sz="2800" b="1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01382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наполненная водой;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наполненная бензином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4056" y="1743199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 пустая бочка из-под бензина;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216091"/>
            <a:ext cx="1744452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1950"/>
              </a:lnSpc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с маслом.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6720" y="3140968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Пожарных учат надевать штаны за 3 секунды. Сколько штанов успеет надеть хорошо обученный пожарный за 5 минут</a:t>
            </a:r>
            <a:r>
              <a:rPr lang="ru-RU" sz="2800" b="1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9919" y="466116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 100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515719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б) 15;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в) 180;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50.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973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55045"/>
            <a:ext cx="65527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 выбраться из помещения, заполненного дымом?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29984" y="1525112"/>
            <a:ext cx="4457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 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</a:t>
            </a: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четвереньках или ползком;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98889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бегом;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 катиться кубарем;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через окно.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9984" y="3861048"/>
            <a:ext cx="4892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Где хранятся огнетушители?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8232" y="464001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</a:t>
            </a: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подполье;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в любом месте;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5445224"/>
            <a:ext cx="47671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 в специально отведенном месте;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5865808"/>
            <a:ext cx="29100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в платяном шкафу.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02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1" y="688340"/>
            <a:ext cx="4235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Что может делать огонь?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6850" y="1200057"/>
            <a:ext cx="1612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учиться;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661722"/>
            <a:ext cx="20945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 заниматься;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1864" y="211622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 зубрить;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усваивать.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1" y="3296416"/>
            <a:ext cx="63367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 называется профессиональный журнал пожарных?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43608" y="436510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«Огонек»;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«Костер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5079044"/>
            <a:ext cx="2942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 «Пожарное дело»;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43608" y="5517232"/>
            <a:ext cx="2227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«Пожарник».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05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64087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Какой из этих материалов под действием огня плавится?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547500"/>
            <a:ext cx="1523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дерево;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979548"/>
            <a:ext cx="1470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 стекло;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6832" y="236636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 порох;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бензин.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88552" y="3390638"/>
            <a:ext cx="67618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 называется огненная печь кузнеца?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407707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бубен</a:t>
            </a: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фагот;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7416" y="4746243"/>
            <a:ext cx="1186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 горн;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27416" y="5209744"/>
            <a:ext cx="13035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 орган.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0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56" y="1268760"/>
            <a:ext cx="734481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6000" b="1" dirty="0">
                <a:latin typeface="Times New Roman"/>
                <a:ea typeface="Times New Roman"/>
                <a:cs typeface="Times New Roman"/>
              </a:rPr>
              <a:t>ПРАВИЛА ПОВЕДЕНИЯ В ЧРЕЗВЫЧАЙНЫХ СИТУАЦИЯХ</a:t>
            </a:r>
            <a:endParaRPr lang="ru-RU" sz="6000" b="1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10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5096"/>
            <a:ext cx="6384505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434F5F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Гроза не разбирает в чей дом ударяет.</a:t>
            </a:r>
            <a:endParaRPr lang="ru-RU" sz="28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484784"/>
            <a:ext cx="669674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2B2B2B"/>
                </a:solidFill>
                <a:latin typeface="Times New Roman"/>
                <a:ea typeface="Times New Roman"/>
                <a:cs typeface="Times New Roman"/>
              </a:rPr>
              <a:t>Смотри на опасность глазами смелости и будешь в целости.</a:t>
            </a:r>
            <a:endParaRPr lang="ru-RU" sz="28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1896" y="2894104"/>
            <a:ext cx="707042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С огнём не играй, пожар не затевай.</a:t>
            </a:r>
            <a:endParaRPr lang="ru-RU" sz="2800" b="1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2768" y="3908753"/>
            <a:ext cx="491378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 зная брода, не лезь в 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воду.</a:t>
            </a:r>
            <a:endParaRPr lang="ru-RU" sz="2800" b="1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72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340768"/>
            <a:ext cx="748883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6000" b="1" dirty="0">
                <a:latin typeface="Times New Roman"/>
                <a:ea typeface="Times New Roman"/>
                <a:cs typeface="Times New Roman"/>
              </a:rPr>
              <a:t>ПРАВИЛА БЕЗОПАСНОГО ПОВЕДЕНИЯ В БЫТУ</a:t>
            </a:r>
            <a:endParaRPr lang="ru-RU" sz="60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885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438740"/>
              </p:ext>
            </p:extLst>
          </p:nvPr>
        </p:nvGraphicFramePr>
        <p:xfrm>
          <a:off x="251520" y="476672"/>
          <a:ext cx="4248472" cy="6115766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4248472"/>
              </a:tblGrid>
              <a:tr h="929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 избежать отравлений препаратами бытовой химии?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61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 разбили в комнате градусник. Что сделать, чтобы ртуть не причинила вреда вашему здоровью?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9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Каким образом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можно остановить сильное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кровотечение?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94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Какое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средство из аптечки вы выберете, если сильно заболел зуб или голова?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94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Какое средство из аптечки вы выберете, если человек упал в обморок?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788024" y="476672"/>
            <a:ext cx="3923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/>
                <a:ea typeface="Times New Roman"/>
              </a:rPr>
              <a:t>не пить жидкости из незнакомых бутылок и банок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94872" y="1628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открыть </a:t>
            </a:r>
            <a:r>
              <a:rPr lang="ru-RU" sz="2000" b="1" dirty="0">
                <a:solidFill>
                  <a:srgbClr val="C00000"/>
                </a:solidFill>
                <a:latin typeface="Times New Roman"/>
                <a:ea typeface="Times New Roman"/>
              </a:rPr>
              <a:t>окна и двери, чтобы проветрить </a:t>
            </a:r>
            <a:r>
              <a:rPr lang="ru-RU" sz="20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помещение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81328" y="3067026"/>
            <a:ext cx="19470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/>
                <a:ea typeface="Times New Roman"/>
              </a:rPr>
              <a:t>наложить жгут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40344" y="4221088"/>
            <a:ext cx="13410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/>
                <a:ea typeface="Times New Roman"/>
              </a:rPr>
              <a:t>анальгин</a:t>
            </a:r>
            <a:r>
              <a:rPr lang="ru-RU" dirty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943107" y="5661248"/>
            <a:ext cx="25662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/>
                <a:ea typeface="Times New Roman"/>
              </a:rPr>
              <a:t>нашатырный спирт 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4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306024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95936" y="5229200"/>
            <a:ext cx="14996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каска</a:t>
            </a:r>
          </a:p>
        </p:txBody>
      </p:sp>
    </p:spTree>
    <p:extLst>
      <p:ext uri="{BB962C8B-B14F-4D97-AF65-F5344CB8AC3E}">
        <p14:creationId xmlns:p14="http://schemas.microsoft.com/office/powerpoint/2010/main" val="140613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4.infourok.ru/uploads/ex/07a9/0005c080-29b8c08c/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46103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47864" y="5661248"/>
            <a:ext cx="3464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гнетушитель</a:t>
            </a:r>
            <a:endParaRPr lang="ru-RU" sz="4000" b="1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75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8092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Каждое утро человек выходит из дома и попадает в огромный мир, в котором может произойти всё что угодно, начиная от ушиба и заканчивая террористическим актом. </a:t>
            </a:r>
            <a:endParaRPr lang="ru-RU" sz="2400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988840"/>
            <a:ext cx="63141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Как мы можем назвать эти события?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5455" y="2512060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Эти события мы называем экстремальной ситуацией. </a:t>
            </a:r>
            <a:endParaRPr lang="ru-RU" sz="2800" b="1" dirty="0">
              <a:solidFill>
                <a:srgbClr val="C0000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4460" y="3711809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Как вы понимаете, что значит 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“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экстремальный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”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?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671139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Экс­тремальный - значит трудный, сложный. Экстремальные ситуации - значит сложные, трудные,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которых может оказаться человек.</a:t>
            </a:r>
            <a:endParaRPr lang="ru-RU" sz="2800" b="1" dirty="0">
              <a:solidFill>
                <a:srgbClr val="C0000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8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268760"/>
            <a:ext cx="78470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39752" y="4599400"/>
            <a:ext cx="55123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автомобильная авария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77547" y="548680"/>
            <a:ext cx="2788905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latin typeface="Times New Roman"/>
                <a:ea typeface="Times New Roman"/>
                <a:cs typeface="Times New Roman"/>
              </a:rPr>
              <a:t>Разгадай</a:t>
            </a: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 ребус</a:t>
            </a:r>
            <a:endParaRPr lang="ru-RU" sz="2800" b="1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67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ds02.infourok.ru/uploads/ex/04f7/0007b99e-ac166ee9/hello_html_m4b2a99c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796775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95936" y="4077072"/>
            <a:ext cx="15872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огонь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63888" y="548680"/>
            <a:ext cx="2788905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ru-RU" sz="32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Разгадай</a:t>
            </a:r>
            <a:r>
              <a:rPr lang="ru-RU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ребус</a:t>
            </a:r>
            <a:endParaRPr lang="ru-RU" sz="2800" b="1" dirty="0">
              <a:solidFill>
                <a:prstClr val="black"/>
              </a:solidFill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712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¢ÐµÐ»ÐµÑÐ¾Ð½Ñ ÑÐºÑÑÑÐµÐ½Ð½ÑÑ ÑÐ»ÑÐ¶Ð±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548680"/>
            <a:ext cx="799288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2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40768"/>
            <a:ext cx="8064895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ПРАВИЛА ПОЖАРНОЙ БЕЗОПАСНОСТИ</a:t>
            </a:r>
            <a:endParaRPr lang="ru-RU" sz="6000" dirty="0">
              <a:solidFill>
                <a:srgbClr val="00206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pic>
        <p:nvPicPr>
          <p:cNvPr id="1026" name="Picture 2" descr="http://10liski.detkin-club.ru/images/custom_1/910f07ed097732b136631e333fd30eb2_5c027a97527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046235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bukvic.ru/wp-content/uploads/2016/12/Pozharnaya-bezopasno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13692"/>
            <a:ext cx="1448444" cy="185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04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548679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Какая сказка Г.-Х. Андерсена названа в честь предмета, с помощью которого можно получить огонь?</a:t>
            </a:r>
            <a:br>
              <a:rPr lang="ru-RU" sz="2800" b="1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800" b="1" dirty="0">
              <a:solidFill>
                <a:schemeClr val="tx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20168" y="184482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а) «</a:t>
            </a: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Спички</a:t>
            </a: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»;</a:t>
            </a:r>
            <a:b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</a:b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б) «</a:t>
            </a: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Зажигалка</a:t>
            </a: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»;</a:t>
            </a:r>
            <a:b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</a:b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в) «Порох»;</a:t>
            </a:r>
            <a:b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</a:b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20168" y="2959238"/>
            <a:ext cx="17940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г) «Огниво».</a:t>
            </a: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20168" y="3725424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Как называется остаток сгоревшей свечи?</a:t>
            </a:r>
            <a:br>
              <a:rPr lang="ru-RU" sz="2800" b="1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800" b="1" dirty="0">
              <a:solidFill>
                <a:schemeClr val="tx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43651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а) 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огарок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Calibri"/>
                <a:ea typeface="Times New Roman"/>
                <a:cs typeface="Times New Roman"/>
              </a:rPr>
              <a:t>;</a:t>
            </a:r>
            <a:endParaRPr lang="ru-RU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483722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  <a:t>б) окурок</a:t>
            </a: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  <a:t>;</a:t>
            </a: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  <a:t/>
            </a:r>
            <a:b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  <a:t>в) остаток;</a:t>
            </a:r>
            <a:b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chemeClr val="tx1">
                    <a:lumMod val="95000"/>
                  </a:schemeClr>
                </a:solidFill>
                <a:latin typeface="Times New Roman"/>
                <a:ea typeface="Times New Roman"/>
              </a:rPr>
              <a:t>г) опалина.</a:t>
            </a:r>
            <a:endParaRPr lang="ru-RU" sz="2400" dirty="0">
              <a:solidFill>
                <a:schemeClr val="tx1">
                  <a:lumMod val="9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852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Назовите номер телефона для сообщения о пожаре.</a:t>
            </a:r>
            <a:r>
              <a:rPr lang="ru-RU" sz="28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7912" y="128474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444444"/>
                </a:solidFill>
                <a:latin typeface="Calibri"/>
                <a:ea typeface="Times New Roman"/>
                <a:cs typeface="Times New Roman"/>
              </a:rPr>
              <a:t>а</a:t>
            </a:r>
            <a:r>
              <a:rPr lang="ru-RU" sz="20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 02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7912" y="170080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444444"/>
                </a:solidFill>
                <a:latin typeface="Calibri"/>
                <a:ea typeface="Times New Roman"/>
                <a:cs typeface="Times New Roman"/>
              </a:rPr>
              <a:t>б</a:t>
            </a:r>
            <a:r>
              <a:rPr lang="ru-RU" sz="20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 01</a:t>
            </a:r>
            <a:r>
              <a:rPr lang="ru-RU" sz="2000" u="sng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2296" y="198884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dirty="0">
                <a:solidFill>
                  <a:srgbClr val="444444"/>
                </a:solidFill>
                <a:latin typeface="Times New Roman"/>
                <a:ea typeface="Times New Roman"/>
              </a:rPr>
              <a:t>в</a:t>
            </a:r>
            <a:r>
              <a:rPr lang="ru-RU" sz="2000" dirty="0">
                <a:solidFill>
                  <a:srgbClr val="444444"/>
                </a:solidFill>
                <a:latin typeface="Times New Roman"/>
                <a:ea typeface="Times New Roman"/>
              </a:rPr>
              <a:t>) 03;</a:t>
            </a:r>
            <a:r>
              <a:rPr lang="ru-RU" dirty="0">
                <a:solidFill>
                  <a:srgbClr val="444444"/>
                </a:solidFill>
                <a:latin typeface="Times New Roman"/>
                <a:ea typeface="Times New Roman"/>
              </a:rPr>
              <a:t/>
            </a:r>
            <a:br>
              <a:rPr lang="ru-RU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444444"/>
                </a:solidFill>
                <a:latin typeface="Times New Roman"/>
                <a:ea typeface="Times New Roman"/>
              </a:rPr>
              <a:t>г) </a:t>
            </a:r>
            <a:r>
              <a:rPr lang="ru-RU" sz="2000" dirty="0">
                <a:solidFill>
                  <a:srgbClr val="444444"/>
                </a:solidFill>
                <a:latin typeface="Times New Roman"/>
                <a:ea typeface="Times New Roman"/>
              </a:rPr>
              <a:t>04.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120656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Как называют людей, которые тушат пожары?</a:t>
            </a:r>
            <a:b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BatangChe" pitchFamily="49" charset="-127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8256" y="450912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 п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ожарные;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88256" y="490923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б) водоносы;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в) погорельцы;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</a:t>
            </a:r>
            <a:r>
              <a:rPr lang="ru-RU" sz="2400" dirty="0" err="1">
                <a:solidFill>
                  <a:srgbClr val="444444"/>
                </a:solidFill>
                <a:latin typeface="Times New Roman"/>
                <a:ea typeface="Times New Roman"/>
              </a:rPr>
              <a:t>тушильщики</a:t>
            </a: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855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Назовите поджигателей из стихотворения Корнея Чуковского «Путаница».</a:t>
            </a:r>
            <a:b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27018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крысы;</a:t>
            </a:r>
            <a:b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волки;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1121" y="2062468"/>
            <a:ext cx="44864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 лисички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121" y="2524133"/>
            <a:ext cx="15199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бараны.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212976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 чего чаще всего страдают люди на пожаре</a:t>
            </a:r>
            <a:r>
              <a:rPr lang="ru-RU" sz="2800" b="1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41121" y="430075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 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</a:t>
            </a: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огня и дыма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6905" y="476241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б) от воды;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в) от потока свежего воздуха;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от яркого света.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592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Что относится к звуковым средствам оповещения на пожаре</a:t>
            </a:r>
            <a:r>
              <a:rPr lang="ru-RU" sz="2800" b="1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8954" y="1466475"/>
            <a:ext cx="1478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 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сирена</a:t>
            </a: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8448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б) табло;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в) магнитофон;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указатель.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3456" y="3501008"/>
            <a:ext cx="7010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Чем правильнее всего смазывать место ожога?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3456" y="448501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жиром;</a:t>
            </a:r>
            <a:b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 спиртом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5229199"/>
            <a:ext cx="2702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в) холодной водой;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2859" y="5661248"/>
            <a:ext cx="13881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г) йодом.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8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0192" y="404664"/>
            <a:ext cx="66967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Кто помогал в тушении пожара в сказке С. Маршака «Кошкин дом</a:t>
            </a:r>
            <a:r>
              <a:rPr lang="ru-RU" sz="2800" b="1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3368" y="140216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 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курица;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1864" y="177149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б) осел;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в) кот;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волк.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0424" y="3212976"/>
            <a:ext cx="6745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Находясь дома, вы почувствовали запах горящей проводки. Что надо сделать в первую очередь</a:t>
            </a:r>
            <a:r>
              <a:rPr lang="ru-RU" sz="2800" b="1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624" y="4797152"/>
            <a:ext cx="67603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а) 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приступить </a:t>
            </a:r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 ее тушению водой, песком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5157192"/>
            <a:ext cx="66058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б) обесточить электропроводку в квартире</a:t>
            </a:r>
            <a:r>
              <a:rPr lang="ru-RU" sz="2400" dirty="0" smtClean="0">
                <a:solidFill>
                  <a:srgbClr val="44444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5517232"/>
            <a:ext cx="65936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750"/>
              </a:spcAft>
            </a:pP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в) включить свет, чтобы лучше рассмотреть место возгорания;</a:t>
            </a:r>
            <a:b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</a:br>
            <a:r>
              <a:rPr lang="ru-RU" sz="2400" dirty="0">
                <a:solidFill>
                  <a:srgbClr val="444444"/>
                </a:solidFill>
                <a:latin typeface="Times New Roman"/>
                <a:ea typeface="Times New Roman"/>
              </a:rPr>
              <a:t>г) позвонить по «01».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878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667</TotalTime>
  <Words>444</Words>
  <Application>Microsoft Office PowerPoint</Application>
  <PresentationFormat>Экран (4:3)</PresentationFormat>
  <Paragraphs>93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 Игоревна</cp:lastModifiedBy>
  <cp:revision>42</cp:revision>
  <dcterms:created xsi:type="dcterms:W3CDTF">2019-01-09T16:42:10Z</dcterms:created>
  <dcterms:modified xsi:type="dcterms:W3CDTF">2019-10-16T08:09:41Z</dcterms:modified>
</cp:coreProperties>
</file>