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18"/>
  </p:notesMasterIdLst>
  <p:sldIdLst>
    <p:sldId id="256" r:id="rId2"/>
    <p:sldId id="259" r:id="rId3"/>
    <p:sldId id="262" r:id="rId4"/>
    <p:sldId id="264" r:id="rId5"/>
    <p:sldId id="268" r:id="rId6"/>
    <p:sldId id="270" r:id="rId7"/>
    <p:sldId id="272" r:id="rId8"/>
    <p:sldId id="274" r:id="rId9"/>
    <p:sldId id="278" r:id="rId10"/>
    <p:sldId id="280" r:id="rId11"/>
    <p:sldId id="284" r:id="rId12"/>
    <p:sldId id="286" r:id="rId13"/>
    <p:sldId id="291" r:id="rId14"/>
    <p:sldId id="293" r:id="rId15"/>
    <p:sldId id="295" r:id="rId16"/>
    <p:sldId id="297" r:id="rId17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29" autoAdjust="0"/>
  </p:normalViewPr>
  <p:slideViewPr>
    <p:cSldViewPr>
      <p:cViewPr varScale="1">
        <p:scale>
          <a:sx n="76" d="100"/>
          <a:sy n="76" d="100"/>
        </p:scale>
        <p:origin x="161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DD8B11D9-A916-494B-8D28-2215FCECAD72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5F95C3D-37B6-4F46-B1C2-D554DC386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073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95C3D-37B6-4F46-B1C2-D554DC38663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420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95C3D-37B6-4F46-B1C2-D554DC38663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398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95C3D-37B6-4F46-B1C2-D554DC38663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212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95C3D-37B6-4F46-B1C2-D554DC38663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479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95C3D-37B6-4F46-B1C2-D554DC38663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58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95C3D-37B6-4F46-B1C2-D554DC38663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07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95C3D-37B6-4F46-B1C2-D554DC38663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783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95C3D-37B6-4F46-B1C2-D554DC38663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480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95C3D-37B6-4F46-B1C2-D554DC38663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873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95C3D-37B6-4F46-B1C2-D554DC38663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127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95C3D-37B6-4F46-B1C2-D554DC38663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997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95C3D-37B6-4F46-B1C2-D554DC38663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403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95C3D-37B6-4F46-B1C2-D554DC38663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7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95C3D-37B6-4F46-B1C2-D554DC38663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761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95C3D-37B6-4F46-B1C2-D554DC38663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68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0FCF02E6-8C47-4BF1-BB96-6652EFA617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DB912CD1-30BE-48FF-886B-0D1F8CC82C79}" type="slidenum">
              <a:rPr lang="ru-RU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6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B4BAF261-5582-4B02-9E83-14BCB0297E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A04513AD-543E-48A1-9D5F-7B46A9F4040A}" type="slidenum">
              <a:rPr lang="ru-RU" smtClean="0">
                <a:solidFill>
                  <a:srgbClr val="5FCBEF"/>
                </a:solidFill>
              </a:rPr>
              <a:pPr defTabSz="457200">
                <a:defRPr/>
              </a:pPr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1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BAF261-5582-4B02-9E83-14BCB0297E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513AD-543E-48A1-9D5F-7B46A9F4040A}" type="slidenum">
              <a:rPr lang="ru-RU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12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BAF261-5582-4B02-9E83-14BCB0297E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513AD-543E-48A1-9D5F-7B46A9F4040A}" type="slidenum">
              <a:rPr lang="ru-RU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25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BAF261-5582-4B02-9E83-14BCB0297E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513AD-543E-48A1-9D5F-7B46A9F4040A}" type="slidenum">
              <a:rPr lang="ru-RU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1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BAF261-5582-4B02-9E83-14BCB0297E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513AD-543E-48A1-9D5F-7B46A9F4040A}" type="slidenum">
              <a:rPr lang="ru-RU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70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BAF261-5582-4B02-9E83-14BCB0297E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513AD-543E-48A1-9D5F-7B46A9F4040A}" type="slidenum">
              <a:rPr lang="ru-RU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39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B5C54C-1E03-4054-80DF-184E5622C6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C468F-E624-4172-B3F4-34CC98056BE6}" type="slidenum">
              <a:rPr lang="ru-RU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56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6C7E79-A713-4BA5-9512-31B2BB2113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67BE2-15A3-4BED-9895-5C79AE6E63F0}" type="slidenum">
              <a:rPr lang="ru-RU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22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C43F5-CFB4-4B62-BF1E-46ED951185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1182E-FA8B-4C18-AC28-62DBA14080F8}" type="slidenum">
              <a:rPr lang="ru-RU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4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F56C86-FBDE-4FF8-AB6C-ED0B97BE90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09F1B-8D7A-4451-86E4-060EAAE27778}" type="slidenum">
              <a:rPr lang="ru-RU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60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FD8CFA-2019-442B-975B-A7D75DC7DC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1B2C2-5BAF-4DF5-B93E-BA2CB772056C}" type="slidenum">
              <a:rPr lang="ru-RU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4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3FED4D-7914-4756-89E2-2F1AB25F04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83F6-8B3E-4FE2-BFFC-59F4D8220FDE}" type="slidenum">
              <a:rPr lang="ru-RU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02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E22CF6-6D19-422F-B254-CA70113204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6D109-D19F-4090-A835-911D4E44A0E3}" type="slidenum">
              <a:rPr lang="ru-RU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03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3C2A7F-14D7-4223-A2F0-D2D5CC30AB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D2E9EE-0B52-419D-A803-1777BF3D9D19}" type="slidenum">
              <a:rPr lang="ru-RU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5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449415-F71A-452A-A469-7C2CDEB69C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8856B-61D7-4863-B242-A59205928CF2}" type="slidenum">
              <a:rPr lang="ru-RU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76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A167EC-C55E-47D6-98E3-0F1E5AD7B4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9C68A-9FCD-4750-A960-BC974D590F24}" type="slidenum">
              <a:rPr lang="ru-RU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9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B7483A0-CC40-4602-87AA-17D522C7D3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74BE2B6-52C6-44AE-99B4-340F1830E4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1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3727CD-922D-4A14-A7E9-1CBDC5AE8E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100" b="1" dirty="0">
                <a:solidFill>
                  <a:srgbClr val="002060"/>
                </a:solidFill>
              </a:rPr>
              <a:t>Практическое использование игровых форм и методов, элементов современных педагогических технологий, направленных на развитие речи дошкольников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7B2A57-10BC-4D63-BAC7-98A54BDCA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9992" y="4581128"/>
            <a:ext cx="3121758" cy="73855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1600" b="1" dirty="0"/>
              <a:t>Подготовил воспитатель МАДОУ детского сада № 34 «</a:t>
            </a:r>
            <a:r>
              <a:rPr lang="ru-RU" sz="1600" b="1" dirty="0" err="1"/>
              <a:t>Капитошка</a:t>
            </a:r>
            <a:r>
              <a:rPr lang="ru-RU" sz="1600" b="1" dirty="0"/>
              <a:t>» Горбунова Е.А.</a:t>
            </a:r>
          </a:p>
        </p:txBody>
      </p:sp>
    </p:spTree>
    <p:extLst>
      <p:ext uri="{BB962C8B-B14F-4D97-AF65-F5344CB8AC3E}">
        <p14:creationId xmlns:p14="http://schemas.microsoft.com/office/powerpoint/2010/main" val="316643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8963" y="404664"/>
            <a:ext cx="8229600" cy="786408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ru-RU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ИКТ-технологии  </a:t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sz="half" idx="1"/>
          </p:nvPr>
        </p:nvSpPr>
        <p:spPr>
          <a:xfrm>
            <a:off x="586993" y="1041884"/>
            <a:ext cx="8153400" cy="16002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ru-RU" b="1" dirty="0"/>
              <a:t>Это обобщенное  понятие, описывающие  различные устройства, механизмы, способы, алгоритмы обработки информации.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FE5AF726-D7B0-43AA-8EB4-1B5F95FA8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80" y="2492896"/>
            <a:ext cx="6280039" cy="375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76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Технология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мнемотаблиц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7564" y="1124744"/>
            <a:ext cx="7848872" cy="4495800"/>
          </a:xfrm>
        </p:spPr>
        <p:txBody>
          <a:bodyPr>
            <a:normAutofit/>
          </a:bodyPr>
          <a:lstStyle/>
          <a:p>
            <a:pPr algn="just" eaLnBrk="1" hangingPunct="1">
              <a:buFont typeface="Arial" charset="0"/>
              <a:buNone/>
              <a:defRPr/>
            </a:pPr>
            <a:r>
              <a:rPr lang="ru-RU" b="1" i="1" dirty="0">
                <a:solidFill>
                  <a:srgbClr val="C00000"/>
                </a:solidFill>
              </a:rPr>
              <a:t>Мнемотехника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</a:rPr>
              <a:t>– </a:t>
            </a:r>
            <a:r>
              <a:rPr lang="ru-RU" sz="1800" b="1" i="1" dirty="0">
                <a:solidFill>
                  <a:schemeClr val="tx1"/>
                </a:solidFill>
              </a:rPr>
              <a:t>это система методов и приёмов, обеспечивающих эффективное запоминание, сохранение и воспроизведение информации и развитие речи.</a:t>
            </a:r>
          </a:p>
          <a:p>
            <a:pPr algn="just" eaLnBrk="1" hangingPunct="1">
              <a:buFont typeface="Arial" charset="0"/>
              <a:buNone/>
              <a:defRPr/>
            </a:pPr>
            <a:endParaRPr lang="ru-RU" sz="18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 eaLnBrk="1" hangingPunct="1">
              <a:buFont typeface="Arial" charset="0"/>
              <a:buNone/>
              <a:defRPr/>
            </a:pPr>
            <a:r>
              <a:rPr lang="ru-RU" sz="2000" b="1" dirty="0">
                <a:solidFill>
                  <a:srgbClr val="C00000"/>
                </a:solidFill>
              </a:rPr>
              <a:t>Цель обучения мнемотехнике</a:t>
            </a:r>
            <a:r>
              <a:rPr lang="ru-RU" sz="1600" dirty="0"/>
              <a:t> –</a:t>
            </a:r>
            <a:r>
              <a:rPr lang="ru-RU" sz="1600" dirty="0">
                <a:solidFill>
                  <a:schemeClr val="tx1"/>
                </a:solidFill>
              </a:rPr>
              <a:t> </a:t>
            </a:r>
            <a:r>
              <a:rPr lang="ru-RU" sz="2000" dirty="0">
                <a:solidFill>
                  <a:schemeClr val="tx1"/>
                </a:solidFill>
              </a:rPr>
              <a:t>развитие памяти, мышления, воображения, внимания, а именно психических процессов, ведь именно они тесно связаны с полноценным развитием речи.</a:t>
            </a:r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DF0629D8-7C12-40C7-BF1A-77D996FE2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3736888" cy="255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3642B113-02DE-41F0-B8AF-90C7AF067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97719"/>
            <a:ext cx="3924436" cy="271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75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11560" y="41910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Педагогическая арт-терапия 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1333813"/>
            <a:ext cx="7920880" cy="943059"/>
          </a:xfrm>
        </p:spPr>
        <p:txBody>
          <a:bodyPr>
            <a:normAutofit fontScale="92500"/>
          </a:bodyPr>
          <a:lstStyle/>
          <a:p>
            <a:pPr algn="just" eaLnBrk="1" hangingPunct="1">
              <a:buFont typeface="Arial" charset="0"/>
              <a:buNone/>
            </a:pPr>
            <a:r>
              <a:rPr lang="ru-RU" sz="2600" b="1" dirty="0">
                <a:solidFill>
                  <a:srgbClr val="C00000"/>
                </a:solidFill>
              </a:rPr>
              <a:t>Арт-терапия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chemeClr val="tx1"/>
                </a:solidFill>
              </a:rPr>
              <a:t>является междисциплинарным подходом, соединяющим в себе различные области знания – психологию, педагогику, медицину и т.д.</a:t>
            </a:r>
            <a:r>
              <a:rPr lang="ru-RU" sz="1800" dirty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CB5DA75-9579-4CDC-A4AC-AE75F7E32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42524"/>
            <a:ext cx="4441422" cy="310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A933F4D4-63BB-4077-AC60-192399B2D6D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998" y="4022410"/>
            <a:ext cx="3336925" cy="222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18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9578" y="936010"/>
            <a:ext cx="777686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Интеллектуальная карта </a:t>
            </a:r>
            <a:r>
              <a:rPr lang="ru-RU" sz="2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</a:t>
            </a:r>
            <a:r>
              <a:rPr lang="ru-RU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уникальный и простой метод запоминания и систематизации информации, с помощью которого развиваются как творческие, так и речевые способности детей, активизируется память и мышление.</a:t>
            </a:r>
            <a:r>
              <a:rPr lang="ru-RU" sz="2000" b="1" dirty="0"/>
              <a:t> </a:t>
            </a:r>
          </a:p>
          <a:p>
            <a:endParaRPr lang="ru-RU" sz="2400" b="1" dirty="0"/>
          </a:p>
          <a:p>
            <a:endParaRPr lang="ru-RU" sz="2400" b="1" dirty="0"/>
          </a:p>
          <a:p>
            <a:pPr lvl="0" algn="ctr"/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10C2261-3AF9-4633-84CF-B516E9D3F1AF}"/>
              </a:ext>
            </a:extLst>
          </p:cNvPr>
          <p:cNvSpPr/>
          <p:nvPr/>
        </p:nvSpPr>
        <p:spPr>
          <a:xfrm>
            <a:off x="1403648" y="404664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Интеллект-карты</a:t>
            </a:r>
            <a:endParaRPr lang="ru-RU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3557C2C7-DAF2-419B-B6DF-ED6BEC1BD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82504"/>
            <a:ext cx="7128792" cy="398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20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2656"/>
            <a:ext cx="79208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Лэпбук</a:t>
            </a:r>
            <a:endParaRPr lang="ru-RU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 err="1">
                <a:solidFill>
                  <a:srgbClr val="C00000"/>
                </a:solidFill>
              </a:rPr>
              <a:t>Лэпбук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1600" dirty="0"/>
              <a:t> (</a:t>
            </a:r>
            <a:r>
              <a:rPr lang="ru-RU" sz="1600" dirty="0" err="1"/>
              <a:t>lapbook</a:t>
            </a:r>
            <a:r>
              <a:rPr lang="ru-RU" sz="1600" dirty="0"/>
              <a:t>, или как его еще называют тематическая папка, - это самодельная интерактивная папка с кармашками, дверками, окошками, подвижными деталями, которые ребёнок может доставать, перекладывать, складывать по своему усмотрению. В ней собирается материал по какой-то определенной теме. При этом </a:t>
            </a:r>
            <a:r>
              <a:rPr lang="ru-RU" sz="1600" i="1" dirty="0"/>
              <a:t>«</a:t>
            </a:r>
            <a:r>
              <a:rPr lang="ru-RU" sz="1600" b="1" i="1" dirty="0" err="1"/>
              <a:t>лэпбук</a:t>
            </a:r>
            <a:r>
              <a:rPr lang="ru-RU" sz="1600" i="1" dirty="0"/>
              <a:t>»</a:t>
            </a:r>
            <a:r>
              <a:rPr lang="ru-RU" sz="1600" dirty="0"/>
              <a:t> - это не просто поделка. Это наглядно-практический метод обучения, заключительный этап самостоятельной исследовательской работы, которую ребёнок проделал в ходе изучения данной темы. Чтобы заполнить эту папку, малышу нужно будет выполнить определенные задания, провести наблюдения, изучить представленный материал.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58B61481-BE6D-4D22-9E41-CA8C1AC905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A98A8648-1776-44F2-8DE9-712C29E79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051" y="3411322"/>
            <a:ext cx="3635896" cy="27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28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Заключение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611560" y="620688"/>
            <a:ext cx="7920880" cy="535085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ru-RU" sz="1400" dirty="0"/>
          </a:p>
          <a:p>
            <a:pPr algn="just" eaLnBrk="1" hangingPunct="1">
              <a:buFont typeface="Arial" charset="0"/>
              <a:buNone/>
              <a:defRPr/>
            </a:pPr>
            <a:r>
              <a:rPr lang="ru-RU" sz="1800" dirty="0"/>
              <a:t>Речевое развитие у дошкольников является важной и трудно решаемой задачей. Успешное решение этой задачи необходимо как для подготовки детей к предстоящему школьному обучению, так и для комфортного общения с окружающими. Поэтому целенаправленная разнообразная работа воспитателя с детьми с помощью различных инновационных и развивающих технологий приведет к положительной динамике показателей. </a:t>
            </a:r>
            <a:endParaRPr lang="ru-RU" sz="1800" dirty="0">
              <a:solidFill>
                <a:srgbClr val="C00000"/>
              </a:solidFill>
            </a:endParaRPr>
          </a:p>
          <a:p>
            <a:pPr algn="just" eaLnBrk="1" hangingPunct="1">
              <a:buFont typeface="Arial" charset="0"/>
              <a:buNone/>
              <a:defRPr/>
            </a:pPr>
            <a:r>
              <a:rPr lang="ru-RU" sz="1800" b="1" u="sng" dirty="0">
                <a:solidFill>
                  <a:srgbClr val="C00000"/>
                </a:solidFill>
              </a:rPr>
              <a:t>Применение инновационных педагогических технологий способствует: 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ru-RU" sz="1800" b="1" dirty="0"/>
              <a:t>-повышению качества образования; 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ru-RU" sz="1800" b="1" dirty="0"/>
              <a:t>-повышению квалификации воспитателей; 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ru-RU" sz="1800" b="1" dirty="0"/>
              <a:t>-применению педагогического опыта и его систематизации; 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ru-RU" sz="1800" b="1" dirty="0"/>
              <a:t>-использованию компьютерных технологий воспитанниками; 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ru-RU" sz="1800" b="1" dirty="0"/>
              <a:t>-сохранению и укреплению здоровья воспитанников. </a:t>
            </a:r>
          </a:p>
        </p:txBody>
      </p:sp>
    </p:spTree>
    <p:extLst>
      <p:ext uri="{BB962C8B-B14F-4D97-AF65-F5344CB8AC3E}">
        <p14:creationId xmlns:p14="http://schemas.microsoft.com/office/powerpoint/2010/main" val="375300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10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FrankRuehl" pitchFamily="34" charset="-79"/>
              </a:rPr>
              <a:t>Спасибо </a:t>
            </a:r>
            <a:br>
              <a:rPr lang="ru-RU" sz="10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FrankRuehl" pitchFamily="34" charset="-79"/>
              </a:rPr>
            </a:br>
            <a:r>
              <a:rPr lang="ru-RU" sz="10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FrankRuehl" pitchFamily="34" charset="-79"/>
              </a:rPr>
              <a:t>за </a:t>
            </a:r>
            <a:br>
              <a:rPr lang="ru-RU" sz="10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FrankRuehl" pitchFamily="34" charset="-79"/>
              </a:rPr>
            </a:br>
            <a:r>
              <a:rPr lang="ru-RU" sz="10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FrankRuehl" pitchFamily="34" charset="-79"/>
              </a:rPr>
              <a:t>внимание !!!</a:t>
            </a:r>
            <a:b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FrankRuehl" pitchFamily="34" charset="-79"/>
              </a:rPr>
            </a:b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FrankRuehl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905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/>
          </p:cNvSpPr>
          <p:nvPr>
            <p:ph idx="4294967295"/>
          </p:nvPr>
        </p:nvSpPr>
        <p:spPr>
          <a:xfrm>
            <a:off x="755577" y="1628800"/>
            <a:ext cx="4536504" cy="8188325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Дошкольный возраст – это период активного усвоения ребёнком разговорного языка,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становления и развития всех сторон речи: </a:t>
            </a:r>
            <a:r>
              <a:rPr lang="ru-RU" sz="20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фонетической, лексической, грамматической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Полноценное владение родным языком в дошкольном детстве является необходимым условием решения задач умственного, эстетического и нравственного воспитания детей в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сензитивный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период развития.</a:t>
            </a:r>
          </a:p>
          <a:p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>
          <a:xfrm>
            <a:off x="971600" y="692696"/>
            <a:ext cx="6799262" cy="13033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      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«Речевое развитие»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12C56BB-E62E-4148-BA2D-E21A4C687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3861048"/>
            <a:ext cx="3254829" cy="23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52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>
          <a:xfrm>
            <a:off x="395536" y="548680"/>
            <a:ext cx="7777163" cy="165576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Согласно Федеральному Государственному Образовательному Стандарту Дошкольного Образования «речевое развитие» включает</a:t>
            </a:r>
            <a:r>
              <a:rPr lang="ru-RU" sz="2400" b="1" dirty="0">
                <a:solidFill>
                  <a:srgbClr val="002060"/>
                </a:solidFill>
              </a:rPr>
              <a:t>: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338" name="Rectangle 5"/>
          <p:cNvSpPr>
            <a:spLocks noGrp="1"/>
          </p:cNvSpPr>
          <p:nvPr>
            <p:ph idx="4294967295"/>
          </p:nvPr>
        </p:nvSpPr>
        <p:spPr>
          <a:xfrm>
            <a:off x="827584" y="1844824"/>
            <a:ext cx="7632848" cy="4392488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владение речью как средством общения и культуры;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обогащение активного словаря;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связной грамматически правильной диалогической и монологической речи;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речевого творчества;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звуковой и интонационной культуры речи;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фонематического слуха;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знакомство с книжной культурой, детской литературой, понимание на слух текстов различных жанров детской литературы;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звуковой аналитико-синтетической активности как предпосылки обучения грамоте.</a:t>
            </a:r>
          </a:p>
          <a:p>
            <a:endParaRPr lang="ru-RU" sz="2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9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4294967295"/>
          </p:nvPr>
        </p:nvSpPr>
        <p:spPr>
          <a:xfrm>
            <a:off x="683569" y="1772816"/>
            <a:ext cx="4176464" cy="424847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sz="2000" dirty="0"/>
              <a:t>здоровьесберегающие технологии, </a:t>
            </a:r>
          </a:p>
          <a:p>
            <a:pPr eaLnBrk="1" hangingPunct="1"/>
            <a:r>
              <a:rPr lang="ru-RU" sz="2000" dirty="0"/>
              <a:t>ТРИЗ-технологии,</a:t>
            </a:r>
          </a:p>
          <a:p>
            <a:pPr eaLnBrk="1" hangingPunct="1"/>
            <a:r>
              <a:rPr lang="ru-RU" sz="2000" dirty="0"/>
              <a:t>метод проектирования,</a:t>
            </a:r>
          </a:p>
          <a:p>
            <a:pPr eaLnBrk="1" hangingPunct="1"/>
            <a:r>
              <a:rPr lang="ru-RU" sz="2000" dirty="0"/>
              <a:t>метод моделирования, </a:t>
            </a:r>
          </a:p>
          <a:p>
            <a:pPr eaLnBrk="1" hangingPunct="1"/>
            <a:r>
              <a:rPr lang="ru-RU" sz="2000" dirty="0"/>
              <a:t>ИКТ-технологии,  </a:t>
            </a:r>
          </a:p>
          <a:p>
            <a:pPr eaLnBrk="1" hangingPunct="1"/>
            <a:r>
              <a:rPr lang="ru-RU" sz="2000" dirty="0"/>
              <a:t>технология </a:t>
            </a:r>
            <a:r>
              <a:rPr lang="ru-RU" sz="2000" dirty="0" err="1"/>
              <a:t>мнемотаблиц</a:t>
            </a:r>
            <a:r>
              <a:rPr lang="ru-RU" sz="2000" dirty="0"/>
              <a:t>, </a:t>
            </a:r>
          </a:p>
          <a:p>
            <a:pPr eaLnBrk="1" hangingPunct="1"/>
            <a:r>
              <a:rPr lang="ru-RU" sz="2000" dirty="0"/>
              <a:t>педагогическая арт-терапия;</a:t>
            </a:r>
          </a:p>
          <a:p>
            <a:pPr eaLnBrk="1" hangingPunct="1"/>
            <a:r>
              <a:rPr lang="ru-RU" sz="2000" dirty="0"/>
              <a:t>синквейн;</a:t>
            </a:r>
          </a:p>
          <a:p>
            <a:pPr eaLnBrk="1" hangingPunct="1"/>
            <a:r>
              <a:rPr lang="ru-RU" sz="2000" dirty="0"/>
              <a:t>интеллект-карты;</a:t>
            </a:r>
          </a:p>
          <a:p>
            <a:pPr eaLnBrk="1" hangingPunct="1"/>
            <a:r>
              <a:rPr lang="ru-RU" sz="2000" dirty="0"/>
              <a:t>лэпбуки и т.д.</a:t>
            </a:r>
          </a:p>
          <a:p>
            <a:pPr eaLnBrk="1" hangingPunct="1"/>
            <a:endParaRPr lang="ru-RU" sz="2000" dirty="0">
              <a:solidFill>
                <a:srgbClr val="7030A0"/>
              </a:solidFill>
            </a:endParaRPr>
          </a:p>
          <a:p>
            <a:pPr eaLnBrk="1" hangingPunct="1"/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447163" y="548680"/>
            <a:ext cx="824015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Для формирования и активизации речевого развития, наряду с традиционными методами и приёмами, используются  следующие инновационные методы,  технологии, приёмы: 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ru-RU" sz="2000" dirty="0">
              <a:solidFill>
                <a:srgbClr val="002060"/>
              </a:solidFill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5D7B57A-FCE8-4926-A8B9-3DACFB0B4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80928"/>
            <a:ext cx="3981048" cy="323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09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28600" y="404664"/>
            <a:ext cx="8915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>
                <a:solidFill>
                  <a:srgbClr val="002060"/>
                </a:solidFill>
                <a:latin typeface="+mn-lt"/>
              </a:rPr>
              <a:t>“Здоровьесберегающая технология”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123" name="Содержимое 5"/>
          <p:cNvSpPr>
            <a:spLocks noGrp="1"/>
          </p:cNvSpPr>
          <p:nvPr>
            <p:ph sz="half" idx="4294967295"/>
          </p:nvPr>
        </p:nvSpPr>
        <p:spPr>
          <a:xfrm>
            <a:off x="611560" y="1196752"/>
            <a:ext cx="7710466" cy="4696966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1600" dirty="0"/>
              <a:t> - </a:t>
            </a:r>
            <a:r>
              <a:rPr lang="ru-RU" sz="1800" b="1" dirty="0"/>
              <a:t>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развития.</a:t>
            </a:r>
            <a:r>
              <a:rPr lang="ru-RU" sz="1600" dirty="0">
                <a:solidFill>
                  <a:srgbClr val="FF0000"/>
                </a:solidFill>
              </a:rPr>
              <a:t>   </a:t>
            </a:r>
            <a:endParaRPr lang="ru-RU" dirty="0">
              <a:solidFill>
                <a:srgbClr val="FF0000"/>
              </a:solidFill>
            </a:endParaRPr>
          </a:p>
          <a:p>
            <a:pPr eaLnBrk="1" hangingPunct="1">
              <a:buNone/>
            </a:pPr>
            <a:br>
              <a:rPr lang="ru-RU" sz="1800" dirty="0"/>
            </a:b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D2C794B-4D50-4895-A53C-BB07B9F6B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25" y="2339752"/>
            <a:ext cx="5328592" cy="356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7E45E903-F5B6-4DF3-8730-F6DB5F8C8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281" y="2339752"/>
            <a:ext cx="2091073" cy="388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35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Технология ТРИЗ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4362670"/>
            <a:ext cx="32004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Системность мышления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29202" y="4362670"/>
            <a:ext cx="3200400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Развитие творческого потенциала</a:t>
            </a:r>
          </a:p>
        </p:txBody>
      </p:sp>
      <p:sp>
        <p:nvSpPr>
          <p:cNvPr id="9" name="Стрелка влево 8"/>
          <p:cNvSpPr/>
          <p:nvPr/>
        </p:nvSpPr>
        <p:spPr>
          <a:xfrm rot="3789819" flipH="1">
            <a:off x="4921029" y="3269228"/>
            <a:ext cx="1901825" cy="457200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 rot="17810181">
            <a:off x="1935909" y="3304551"/>
            <a:ext cx="1862138" cy="457200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37258" y="1582181"/>
            <a:ext cx="4032448" cy="182629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b="1" dirty="0">
                <a:solidFill>
                  <a:srgbClr val="C00000"/>
                </a:solidFill>
              </a:rPr>
              <a:t>Т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-теория </a:t>
            </a:r>
          </a:p>
          <a:p>
            <a:pPr algn="just">
              <a:defRPr/>
            </a:pPr>
            <a:r>
              <a:rPr lang="ru-RU" sz="2800" b="1" dirty="0">
                <a:solidFill>
                  <a:srgbClr val="C00000"/>
                </a:solidFill>
              </a:rPr>
              <a:t>Р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- решения</a:t>
            </a:r>
          </a:p>
          <a:p>
            <a:pPr algn="just">
              <a:defRPr/>
            </a:pPr>
            <a:r>
              <a:rPr lang="ru-RU" sz="2800" b="1" dirty="0">
                <a:solidFill>
                  <a:srgbClr val="C00000"/>
                </a:solidFill>
              </a:rPr>
              <a:t>И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– изобразительных  </a:t>
            </a:r>
          </a:p>
          <a:p>
            <a:pPr algn="just">
              <a:defRPr/>
            </a:pPr>
            <a:r>
              <a:rPr lang="ru-RU" sz="2800" b="1" dirty="0">
                <a:solidFill>
                  <a:srgbClr val="C00000"/>
                </a:solidFill>
              </a:rPr>
              <a:t>З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- задач</a:t>
            </a:r>
          </a:p>
        </p:txBody>
      </p:sp>
    </p:spTree>
    <p:extLst>
      <p:ext uri="{BB962C8B-B14F-4D97-AF65-F5344CB8AC3E}">
        <p14:creationId xmlns:p14="http://schemas.microsoft.com/office/powerpoint/2010/main" val="45967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4ABFB3B-703F-400F-9CF5-59F1A5C71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604837" y="1129429"/>
            <a:ext cx="7934325" cy="914400"/>
          </a:xfrm>
        </p:spPr>
        <p:txBody>
          <a:bodyPr>
            <a:normAutofit fontScale="85000" lnSpcReduction="20000"/>
          </a:bodyPr>
          <a:lstStyle/>
          <a:p>
            <a:pPr algn="just" eaLnBrk="1" hangingPunct="1">
              <a:buFont typeface="Arial" charset="0"/>
              <a:buNone/>
              <a:defRPr/>
            </a:pPr>
            <a:r>
              <a:rPr lang="ru-RU" sz="2300" b="1" dirty="0">
                <a:solidFill>
                  <a:schemeClr val="bg2">
                    <a:lumMod val="25000"/>
                  </a:schemeClr>
                </a:solidFill>
              </a:rPr>
              <a:t>Технические системы возникают и развиваются не «как попало», а по определенным законам: эти законы можно познать и использовать для решения творческих задач.</a:t>
            </a:r>
          </a:p>
          <a:p>
            <a:pPr eaLnBrk="1" hangingPunct="1">
              <a:defRPr/>
            </a:pPr>
            <a:endParaRPr lang="ru-RU" sz="1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57200" y="954088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Основная идея ТРИЗ</a:t>
            </a:r>
            <a:b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53E3116C-81C0-4AD0-A47F-324340773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46799"/>
            <a:ext cx="6048672" cy="372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62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32097" y="155775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>
                <a:solidFill>
                  <a:srgbClr val="002060"/>
                </a:solidFill>
                <a:latin typeface="+mn-lt"/>
              </a:rPr>
              <a:t>Метод проектирования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2865419" y="1034737"/>
            <a:ext cx="5696278" cy="165618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1600" b="1" i="1" dirty="0"/>
              <a:t>Под </a:t>
            </a:r>
            <a:r>
              <a:rPr lang="ru-RU" sz="2000" b="1" i="1" dirty="0">
                <a:solidFill>
                  <a:srgbClr val="C00000"/>
                </a:solidFill>
              </a:rPr>
              <a:t>проектом</a:t>
            </a:r>
            <a:r>
              <a:rPr lang="ru-RU" sz="1600" b="1" i="1" dirty="0"/>
              <a:t> понимается самостоятельная и коллективная творческая завершённая работа, имеющая социально значимый результат. В основе проекта лежит проблема, для её решения необходим исследовательский поиск в различных направлениях, результаты которого обобщаются и объединяются в одно целое.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E6DDC5DF-88A8-4AA0-A7CC-0A0222A65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29" y="928189"/>
            <a:ext cx="2095474" cy="186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9347A127-FF4C-47C5-8A22-7C5363AC6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277" y="2852936"/>
            <a:ext cx="5906550" cy="332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61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>
            <a:extLst>
              <a:ext uri="{FF2B5EF4-FFF2-40B4-BE49-F238E27FC236}">
                <a16:creationId xmlns:a16="http://schemas.microsoft.com/office/drawing/2014/main" id="{A6E5A2E3-80BA-433B-A33D-713942A49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039" y="2384411"/>
            <a:ext cx="2365922" cy="380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09465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>
                <a:solidFill>
                  <a:srgbClr val="002060"/>
                </a:solidFill>
                <a:latin typeface="+mn-lt"/>
              </a:rPr>
              <a:t>Метод моделирования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sz="half" idx="4294967295"/>
          </p:nvPr>
        </p:nvSpPr>
        <p:spPr>
          <a:xfrm>
            <a:off x="611981" y="1308833"/>
            <a:ext cx="7920037" cy="1256071"/>
          </a:xfrm>
        </p:spPr>
        <p:txBody>
          <a:bodyPr>
            <a:normAutofit/>
          </a:bodyPr>
          <a:lstStyle/>
          <a:p>
            <a:pPr algn="just" eaLnBrk="1" hangingPunct="1">
              <a:buFont typeface="Arial" charset="0"/>
              <a:buNone/>
            </a:pPr>
            <a:r>
              <a:rPr lang="ru-RU" b="1" i="1" dirty="0">
                <a:solidFill>
                  <a:srgbClr val="C00000"/>
                </a:solidFill>
              </a:rPr>
              <a:t>Моделирование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- это вид знаково-символической деятельности, который предлагает исследование не конкретного объекта, а его модели; источником данного процесса служит моделирующий характер детской деятельности.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B6BD7B5C-4165-4821-8C9D-FAA07A9E6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90278"/>
            <a:ext cx="2561666" cy="380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41F1B4F8-F96D-46DD-A7FB-AC4513A6E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758" y="2352040"/>
            <a:ext cx="2561666" cy="383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54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</TotalTime>
  <Words>517</Words>
  <Application>Microsoft Office PowerPoint</Application>
  <PresentationFormat>Экран (4:3)</PresentationFormat>
  <Paragraphs>79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Garamond</vt:lpstr>
      <vt:lpstr>Segoe Print</vt:lpstr>
      <vt:lpstr>Times New Roman</vt:lpstr>
      <vt:lpstr>Натуральные материалы</vt:lpstr>
      <vt:lpstr>Практическое использование игровых форм и методов, элементов современных педагогических технологий, направленных на развитие речи дошкольников</vt:lpstr>
      <vt:lpstr>        Образовательная область         «Речевое развитие» </vt:lpstr>
      <vt:lpstr>Согласно Федеральному Государственному Образовательному Стандарту Дошкольного Образования «речевое развитие» включает: </vt:lpstr>
      <vt:lpstr>Презентация PowerPoint</vt:lpstr>
      <vt:lpstr>“Здоровьесберегающая технология”</vt:lpstr>
      <vt:lpstr>Технология ТРИЗ</vt:lpstr>
      <vt:lpstr>Презентация PowerPoint</vt:lpstr>
      <vt:lpstr>Метод проектирования</vt:lpstr>
      <vt:lpstr>Метод моделирования</vt:lpstr>
      <vt:lpstr> ИКТ-технологии   </vt:lpstr>
      <vt:lpstr>Технология мнемотаблиц</vt:lpstr>
      <vt:lpstr>Педагогическая арт-терапия </vt:lpstr>
      <vt:lpstr>Презентация PowerPoint</vt:lpstr>
      <vt:lpstr>Презентация PowerPoint</vt:lpstr>
      <vt:lpstr>Заключение </vt:lpstr>
      <vt:lpstr>Спасибо  за  внимание !!!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Кристина Горбунова</cp:lastModifiedBy>
  <cp:revision>35</cp:revision>
  <cp:lastPrinted>2019-04-03T19:53:50Z</cp:lastPrinted>
  <dcterms:created xsi:type="dcterms:W3CDTF">2019-04-03T17:18:13Z</dcterms:created>
  <dcterms:modified xsi:type="dcterms:W3CDTF">2019-10-20T19:45:57Z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1543818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