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17"/>
  </p:notesMasterIdLst>
  <p:sldIdLst>
    <p:sldId id="256" r:id="rId5"/>
    <p:sldId id="257" r:id="rId6"/>
    <p:sldId id="258" r:id="rId7"/>
    <p:sldId id="260" r:id="rId8"/>
    <p:sldId id="270" r:id="rId9"/>
    <p:sldId id="261" r:id="rId10"/>
    <p:sldId id="267" r:id="rId11"/>
    <p:sldId id="268" r:id="rId12"/>
    <p:sldId id="269" r:id="rId13"/>
    <p:sldId id="264" r:id="rId14"/>
    <p:sldId id="265" r:id="rId15"/>
    <p:sldId id="266"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6" d="100"/>
          <a:sy n="76" d="100"/>
        </p:scale>
        <p:origin x="-120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_____Microsoft_Office_Excel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_____Microsoft_Office_Excel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_____Microsoft_Office_Excel12.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Office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Office_Excel8.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Microsoft_Office_Excel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№1</a:t>
            </a:r>
            <a:endParaRPr lang="ru-RU" sz="1600" dirty="0"/>
          </a:p>
          <a:p>
            <a:pPr>
              <a:defRPr lang="en-US" sz="1600" b="1" i="0" u="none" strike="noStrike" kern="1200" baseline="0">
                <a:solidFill>
                  <a:schemeClr val="tx1"/>
                </a:solidFill>
                <a:latin typeface="+mn-lt"/>
                <a:ea typeface="+mn-ea"/>
                <a:cs typeface="+mn-cs"/>
              </a:defRPr>
            </a:pPr>
            <a:r>
              <a:rPr lang="ru-RU" sz="1600" dirty="0"/>
              <a:t>Исследование</a:t>
            </a:r>
            <a:r>
              <a:rPr lang="ru-RU" sz="1600" baseline="0" dirty="0"/>
              <a:t> мытья рук после игр в песке</a:t>
            </a:r>
            <a:endParaRPr lang="ru-RU" sz="1600" dirty="0"/>
          </a:p>
        </c:rich>
      </c:tx>
      <c:layout>
        <c:manualLayout>
          <c:xMode val="edge"/>
          <c:yMode val="edge"/>
          <c:x val="0.12359265873016091"/>
          <c:y val="0"/>
        </c:manualLayout>
      </c:layout>
    </c:title>
    <c:plotArea>
      <c:layout>
        <c:manualLayout>
          <c:layoutTarget val="inner"/>
          <c:xMode val="edge"/>
          <c:yMode val="edge"/>
          <c:x val="0.16384978342735851"/>
          <c:y val="0.27965378638586025"/>
          <c:w val="0.33754795391662651"/>
          <c:h val="0.59076474316122696"/>
        </c:manualLayout>
      </c:layout>
      <c:pieChart>
        <c:varyColors val="1"/>
        <c:ser>
          <c:idx val="0"/>
          <c:order val="0"/>
          <c:tx>
            <c:strRef>
              <c:f>Лист1!$B$1</c:f>
              <c:strCache>
                <c:ptCount val="1"/>
                <c:pt idx="0">
                  <c:v>Исследование социального положения</c:v>
                </c:pt>
              </c:strCache>
            </c:strRef>
          </c:tx>
          <c:explosion val="25"/>
          <c:dPt>
            <c:idx val="0"/>
            <c:spPr>
              <a:solidFill>
                <a:srgbClr val="92D050"/>
              </a:solidFill>
            </c:spPr>
          </c:dPt>
          <c:dPt>
            <c:idx val="1"/>
            <c:spPr>
              <a:solidFill>
                <a:srgbClr val="0070C0"/>
              </a:solidFill>
            </c:spPr>
          </c:dPt>
          <c:dPt>
            <c:idx val="2"/>
            <c:spPr>
              <a:solidFill>
                <a:srgbClr val="C00000"/>
              </a:solidFill>
            </c:spPr>
          </c:dPt>
          <c:dLbls>
            <c:dLbl>
              <c:idx val="0"/>
              <c:layout>
                <c:manualLayout>
                  <c:x val="3.6933152732090031E-2"/>
                  <c:y val="-0.11880447063322409"/>
                </c:manualLayout>
              </c:layout>
              <c:dLblPos val="bestFit"/>
              <c:showVal val="1"/>
            </c:dLbl>
            <c:dLbl>
              <c:idx val="1"/>
              <c:layout>
                <c:manualLayout>
                  <c:x val="-5.4319297044393483E-3"/>
                  <c:y val="0.10080339295336435"/>
                </c:manualLayout>
              </c:layout>
              <c:dLblPos val="bestFit"/>
              <c:showVal val="1"/>
            </c:dLbl>
            <c:dLbl>
              <c:idx val="2"/>
              <c:layout>
                <c:manualLayout>
                  <c:x val="-7.2479645148326388E-2"/>
                  <c:y val="6.5108202534285883E-2"/>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Всегда</c:v>
                </c:pt>
                <c:pt idx="1">
                  <c:v>Иногда</c:v>
                </c:pt>
                <c:pt idx="2">
                  <c:v>Никогда</c:v>
                </c:pt>
              </c:strCache>
            </c:strRef>
          </c:cat>
          <c:val>
            <c:numRef>
              <c:f>Лист1!$B$2:$B$4</c:f>
              <c:numCache>
                <c:formatCode>0%</c:formatCode>
                <c:ptCount val="3"/>
                <c:pt idx="0">
                  <c:v>0.51</c:v>
                </c:pt>
                <c:pt idx="1">
                  <c:v>0.39000000000000562</c:v>
                </c:pt>
                <c:pt idx="2">
                  <c:v>0.1</c:v>
                </c:pt>
              </c:numCache>
            </c:numRef>
          </c:val>
        </c:ser>
        <c:dLbls>
          <c:showVal val="1"/>
        </c:dLbls>
        <c:firstSliceAng val="0"/>
      </c:pieChart>
    </c:plotArea>
    <c:legend>
      <c:legendPos val="r"/>
      <c:layout>
        <c:manualLayout>
          <c:xMode val="edge"/>
          <c:yMode val="edge"/>
          <c:x val="0.64681283459605365"/>
          <c:y val="0.21356171162176943"/>
          <c:w val="0.29583932443227201"/>
          <c:h val="0.75762616222035095"/>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№2</a:t>
            </a:r>
            <a:endParaRPr lang="ru-RU" sz="1600" dirty="0"/>
          </a:p>
          <a:p>
            <a:pPr>
              <a:defRPr lang="en-US" sz="1600" b="1" i="0" u="none" strike="noStrike" kern="1200" baseline="0">
                <a:solidFill>
                  <a:schemeClr val="tx1"/>
                </a:solidFill>
                <a:latin typeface="+mn-lt"/>
                <a:ea typeface="+mn-ea"/>
                <a:cs typeface="+mn-cs"/>
              </a:defRPr>
            </a:pPr>
            <a:r>
              <a:rPr lang="ru-RU" sz="1600" baseline="0" dirty="0"/>
              <a:t>Использование метода санитарного просвещения</a:t>
            </a:r>
            <a:endParaRPr lang="ru-RU" sz="1600" dirty="0"/>
          </a:p>
        </c:rich>
      </c:tx>
      <c:layout>
        <c:manualLayout>
          <c:xMode val="edge"/>
          <c:yMode val="edge"/>
          <c:x val="0.17904323417065723"/>
          <c:y val="0"/>
        </c:manualLayout>
      </c:layout>
    </c:title>
    <c:plotArea>
      <c:layout>
        <c:manualLayout>
          <c:layoutTarget val="inner"/>
          <c:xMode val="edge"/>
          <c:yMode val="edge"/>
          <c:x val="0.15938286050351272"/>
          <c:y val="0.28751182838639106"/>
          <c:w val="0.33754795391662651"/>
          <c:h val="0.5907647431612264"/>
        </c:manualLayout>
      </c:layout>
      <c:pieChart>
        <c:varyColors val="1"/>
        <c:ser>
          <c:idx val="0"/>
          <c:order val="0"/>
          <c:tx>
            <c:strRef>
              <c:f>Лист1!$B$1</c:f>
              <c:strCache>
                <c:ptCount val="1"/>
                <c:pt idx="0">
                  <c:v>Исследование социального положения</c:v>
                </c:pt>
              </c:strCache>
            </c:strRef>
          </c:tx>
          <c:explosion val="25"/>
          <c:dPt>
            <c:idx val="0"/>
            <c:spPr>
              <a:solidFill>
                <a:srgbClr val="C00000"/>
              </a:solidFill>
            </c:spPr>
          </c:dPt>
          <c:dPt>
            <c:idx val="1"/>
            <c:spPr>
              <a:solidFill>
                <a:srgbClr val="0070C0"/>
              </a:solidFill>
            </c:spPr>
          </c:dPt>
          <c:dPt>
            <c:idx val="2"/>
            <c:spPr>
              <a:solidFill>
                <a:srgbClr val="92D050"/>
              </a:solidFill>
            </c:spPr>
          </c:dPt>
          <c:dLbls>
            <c:dLbl>
              <c:idx val="0"/>
              <c:layout>
                <c:manualLayout>
                  <c:x val="6.4660674272342428E-2"/>
                  <c:y val="0.11517538382944795"/>
                </c:manualLayout>
              </c:layout>
              <c:dLblPos val="bestFit"/>
              <c:showVal val="1"/>
            </c:dLbl>
            <c:dLbl>
              <c:idx val="1"/>
              <c:layout>
                <c:manualLayout>
                  <c:x val="-0.24300527418269749"/>
                  <c:y val="-4.4172618876159454E-2"/>
                </c:manualLayout>
              </c:layout>
              <c:dLblPos val="bestFit"/>
              <c:showVal val="1"/>
            </c:dLbl>
            <c:dLbl>
              <c:idx val="2"/>
              <c:layout>
                <c:manualLayout>
                  <c:x val="4.2638317579173773E-3"/>
                  <c:y val="-0.2347773999166384"/>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Устный</c:v>
                </c:pt>
                <c:pt idx="1">
                  <c:v>Печатный</c:v>
                </c:pt>
                <c:pt idx="2">
                  <c:v>Наглядный</c:v>
                </c:pt>
              </c:strCache>
            </c:strRef>
          </c:cat>
          <c:val>
            <c:numRef>
              <c:f>Лист1!$B$2:$B$4</c:f>
              <c:numCache>
                <c:formatCode>0%</c:formatCode>
                <c:ptCount val="3"/>
                <c:pt idx="0">
                  <c:v>0.35000000000000031</c:v>
                </c:pt>
                <c:pt idx="1">
                  <c:v>0.22</c:v>
                </c:pt>
                <c:pt idx="2">
                  <c:v>0.43000000000000038</c:v>
                </c:pt>
              </c:numCache>
            </c:numRef>
          </c:val>
        </c:ser>
        <c:dLbls>
          <c:showVal val="1"/>
        </c:dLbls>
        <c:firstSliceAng val="0"/>
      </c:pieChart>
    </c:plotArea>
    <c:legend>
      <c:legendPos val="r"/>
      <c:layout>
        <c:manualLayout>
          <c:xMode val="edge"/>
          <c:yMode val="edge"/>
          <c:x val="0.66946916134538004"/>
          <c:y val="0.21747215445919707"/>
          <c:w val="0.30326002307541988"/>
          <c:h val="0.75762616222035095"/>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№3</a:t>
            </a:r>
            <a:endParaRPr lang="ru-RU" sz="1600" dirty="0"/>
          </a:p>
          <a:p>
            <a:pPr>
              <a:defRPr lang="en-US" sz="1600" b="1" i="0" u="none" strike="noStrike" kern="1200" baseline="0">
                <a:solidFill>
                  <a:schemeClr val="tx1"/>
                </a:solidFill>
                <a:latin typeface="+mn-lt"/>
                <a:ea typeface="+mn-ea"/>
                <a:cs typeface="+mn-cs"/>
              </a:defRPr>
            </a:pPr>
            <a:r>
              <a:rPr lang="ru-RU" sz="1600" dirty="0"/>
              <a:t>Использование</a:t>
            </a:r>
            <a:r>
              <a:rPr lang="ru-RU" sz="1600" baseline="0" dirty="0"/>
              <a:t> средств печатной пропаганды</a:t>
            </a:r>
            <a:endParaRPr lang="ru-RU" sz="1600" dirty="0"/>
          </a:p>
        </c:rich>
      </c:tx>
      <c:layout>
        <c:manualLayout>
          <c:xMode val="edge"/>
          <c:yMode val="edge"/>
          <c:x val="0.21936203044823252"/>
          <c:y val="0"/>
        </c:manualLayout>
      </c:layout>
    </c:title>
    <c:plotArea>
      <c:layout>
        <c:manualLayout>
          <c:layoutTarget val="inner"/>
          <c:xMode val="edge"/>
          <c:yMode val="edge"/>
          <c:x val="0.15938278036606826"/>
          <c:y val="0.31801161569247965"/>
          <c:w val="0.33754795391662651"/>
          <c:h val="0.5907647431612264"/>
        </c:manualLayout>
      </c:layout>
      <c:pieChart>
        <c:varyColors val="1"/>
        <c:ser>
          <c:idx val="0"/>
          <c:order val="0"/>
          <c:tx>
            <c:strRef>
              <c:f>Лист1!$B$1</c:f>
              <c:strCache>
                <c:ptCount val="1"/>
                <c:pt idx="0">
                  <c:v>Исследование социального положения</c:v>
                </c:pt>
              </c:strCache>
            </c:strRef>
          </c:tx>
          <c:explosion val="25"/>
          <c:dPt>
            <c:idx val="0"/>
            <c:spPr>
              <a:solidFill>
                <a:srgbClr val="0070C0"/>
              </a:solidFill>
            </c:spPr>
          </c:dPt>
          <c:dPt>
            <c:idx val="1"/>
            <c:spPr>
              <a:solidFill>
                <a:srgbClr val="C00000"/>
              </a:solidFill>
            </c:spPr>
          </c:dPt>
          <c:dPt>
            <c:idx val="2"/>
            <c:spPr>
              <a:solidFill>
                <a:srgbClr val="92D050"/>
              </a:solidFill>
            </c:spPr>
          </c:dPt>
          <c:dLbls>
            <c:dLbl>
              <c:idx val="0"/>
              <c:layout>
                <c:manualLayout>
                  <c:x val="7.4740336096929413E-2"/>
                  <c:y val="0.10636039700335465"/>
                </c:manualLayout>
              </c:layout>
              <c:dLblPos val="bestFit"/>
              <c:showVal val="1"/>
            </c:dLbl>
            <c:dLbl>
              <c:idx val="1"/>
              <c:layout>
                <c:manualLayout>
                  <c:x val="-0.24552519895004471"/>
                  <c:y val="-2.213489654243754E-2"/>
                </c:manualLayout>
              </c:layout>
              <c:dLblPos val="bestFit"/>
              <c:showVal val="1"/>
            </c:dLbl>
            <c:dLbl>
              <c:idx val="2"/>
              <c:layout>
                <c:manualLayout>
                  <c:x val="1.1279540413343061E-2"/>
                  <c:y val="-0.14662685763249644"/>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Санбюллетень</c:v>
                </c:pt>
                <c:pt idx="1">
                  <c:v>Листовка</c:v>
                </c:pt>
                <c:pt idx="2">
                  <c:v>Памятка</c:v>
                </c:pt>
              </c:strCache>
            </c:strRef>
          </c:cat>
          <c:val>
            <c:numRef>
              <c:f>Лист1!$B$2:$B$4</c:f>
              <c:numCache>
                <c:formatCode>0%</c:formatCode>
                <c:ptCount val="3"/>
                <c:pt idx="0">
                  <c:v>0.33000000000000212</c:v>
                </c:pt>
                <c:pt idx="1">
                  <c:v>0.29000000000000031</c:v>
                </c:pt>
                <c:pt idx="2">
                  <c:v>0.38000000000000189</c:v>
                </c:pt>
              </c:numCache>
            </c:numRef>
          </c:val>
        </c:ser>
        <c:dLbls>
          <c:showVal val="1"/>
        </c:dLbls>
        <c:firstSliceAng val="0"/>
      </c:pieChart>
    </c:plotArea>
    <c:legend>
      <c:legendPos val="r"/>
      <c:layout>
        <c:manualLayout>
          <c:xMode val="edge"/>
          <c:yMode val="edge"/>
          <c:x val="0.66946916134538004"/>
          <c:y val="0.21747215445919707"/>
          <c:w val="0.30326002307541988"/>
          <c:h val="0.75762616222035095"/>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№4</a:t>
            </a:r>
            <a:endParaRPr lang="ru-RU" sz="1600" dirty="0"/>
          </a:p>
          <a:p>
            <a:pPr>
              <a:defRPr lang="en-US" sz="1600" b="1" i="0" u="none" strike="noStrike" kern="1200" baseline="0">
                <a:solidFill>
                  <a:schemeClr val="tx1"/>
                </a:solidFill>
                <a:latin typeface="+mn-lt"/>
                <a:ea typeface="+mn-ea"/>
                <a:cs typeface="+mn-cs"/>
              </a:defRPr>
            </a:pPr>
            <a:r>
              <a:rPr lang="ru-RU" sz="1600" dirty="0"/>
              <a:t>Исследование</a:t>
            </a:r>
            <a:r>
              <a:rPr lang="ru-RU" sz="1600" baseline="0" dirty="0"/>
              <a:t> формы охвата санитарного просвещения</a:t>
            </a:r>
            <a:endParaRPr lang="ru-RU" sz="1600" dirty="0"/>
          </a:p>
        </c:rich>
      </c:tx>
      <c:layout>
        <c:manualLayout>
          <c:xMode val="edge"/>
          <c:yMode val="edge"/>
          <c:x val="0.12360488928899094"/>
          <c:y val="0"/>
        </c:manualLayout>
      </c:layout>
    </c:title>
    <c:plotArea>
      <c:layout>
        <c:manualLayout>
          <c:layoutTarget val="inner"/>
          <c:xMode val="edge"/>
          <c:yMode val="edge"/>
          <c:x val="0.15938278036606826"/>
          <c:y val="0.31801161569247965"/>
          <c:w val="0.33754795391662651"/>
          <c:h val="0.5907647431612264"/>
        </c:manualLayout>
      </c:layout>
      <c:pieChart>
        <c:varyColors val="1"/>
        <c:ser>
          <c:idx val="0"/>
          <c:order val="0"/>
          <c:tx>
            <c:strRef>
              <c:f>Лист1!$B$1</c:f>
              <c:strCache>
                <c:ptCount val="1"/>
                <c:pt idx="0">
                  <c:v>Исследование социального положения</c:v>
                </c:pt>
              </c:strCache>
            </c:strRef>
          </c:tx>
          <c:spPr>
            <a:solidFill>
              <a:srgbClr val="0070C0"/>
            </a:solidFill>
          </c:spPr>
          <c:explosion val="25"/>
          <c:dPt>
            <c:idx val="0"/>
            <c:spPr>
              <a:solidFill>
                <a:srgbClr val="C00000"/>
              </a:solidFill>
            </c:spPr>
          </c:dPt>
          <c:dPt>
            <c:idx val="2"/>
            <c:spPr>
              <a:solidFill>
                <a:srgbClr val="92D050"/>
              </a:solidFill>
            </c:spPr>
          </c:dPt>
          <c:dLbls>
            <c:dLbl>
              <c:idx val="0"/>
              <c:layout>
                <c:manualLayout>
                  <c:x val="7.4740336096929413E-2"/>
                  <c:y val="0.10636039700335465"/>
                </c:manualLayout>
              </c:layout>
              <c:dLblPos val="bestFit"/>
              <c:showVal val="1"/>
            </c:dLbl>
            <c:dLbl>
              <c:idx val="1"/>
              <c:layout>
                <c:manualLayout>
                  <c:x val="-0.29340376952966868"/>
                  <c:y val="-3.9765074409415152E-2"/>
                </c:manualLayout>
              </c:layout>
              <c:dLblPos val="bestFit"/>
              <c:showVal val="1"/>
            </c:dLbl>
            <c:dLbl>
              <c:idx val="2"/>
              <c:layout>
                <c:manualLayout>
                  <c:x val="-1.5221734529695725E-2"/>
                  <c:y val="-0.1554415995152412"/>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Массовая</c:v>
                </c:pt>
                <c:pt idx="1">
                  <c:v>Групповая</c:v>
                </c:pt>
                <c:pt idx="2">
                  <c:v>Индивидуальная</c:v>
                </c:pt>
              </c:strCache>
            </c:strRef>
          </c:cat>
          <c:val>
            <c:numRef>
              <c:f>Лист1!$B$2:$B$4</c:f>
              <c:numCache>
                <c:formatCode>0%</c:formatCode>
                <c:ptCount val="3"/>
                <c:pt idx="0">
                  <c:v>0.27</c:v>
                </c:pt>
                <c:pt idx="1">
                  <c:v>0.33000000000000212</c:v>
                </c:pt>
                <c:pt idx="2">
                  <c:v>0.4</c:v>
                </c:pt>
              </c:numCache>
            </c:numRef>
          </c:val>
        </c:ser>
        <c:dLbls>
          <c:showVal val="1"/>
        </c:dLbls>
        <c:firstSliceAng val="0"/>
      </c:pieChart>
    </c:plotArea>
    <c:legend>
      <c:legendPos val="r"/>
      <c:layout>
        <c:manualLayout>
          <c:xMode val="edge"/>
          <c:yMode val="edge"/>
          <c:x val="0.66946916134538004"/>
          <c:y val="0.21747215445919707"/>
          <c:w val="0.30326002307541988"/>
          <c:h val="0.75762616222035095"/>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№2</a:t>
            </a:r>
            <a:endParaRPr lang="ru-RU" sz="1600" dirty="0"/>
          </a:p>
          <a:p>
            <a:pPr>
              <a:defRPr lang="en-US" sz="1600" b="1" i="0" u="none" strike="noStrike" kern="1200" baseline="0">
                <a:solidFill>
                  <a:schemeClr val="tx1"/>
                </a:solidFill>
                <a:latin typeface="+mn-lt"/>
                <a:ea typeface="+mn-ea"/>
                <a:cs typeface="+mn-cs"/>
              </a:defRPr>
            </a:pPr>
            <a:r>
              <a:rPr lang="ru-RU" sz="1600" dirty="0"/>
              <a:t>Исследование</a:t>
            </a:r>
            <a:r>
              <a:rPr lang="ru-RU" sz="1600" baseline="0" dirty="0"/>
              <a:t>  на </a:t>
            </a:r>
            <a:r>
              <a:rPr lang="ru-RU" sz="1600" baseline="0" dirty="0" err="1"/>
              <a:t>обкусывание</a:t>
            </a:r>
            <a:r>
              <a:rPr lang="ru-RU" sz="1600" baseline="0" dirty="0"/>
              <a:t> ногтей</a:t>
            </a:r>
            <a:endParaRPr lang="ru-RU" sz="1600" dirty="0"/>
          </a:p>
        </c:rich>
      </c:tx>
      <c:layout>
        <c:manualLayout>
          <c:xMode val="edge"/>
          <c:yMode val="edge"/>
          <c:x val="0.16140734126984141"/>
          <c:y val="0"/>
        </c:manualLayout>
      </c:layout>
    </c:title>
    <c:plotArea>
      <c:layout>
        <c:manualLayout>
          <c:layoutTarget val="inner"/>
          <c:xMode val="edge"/>
          <c:yMode val="edge"/>
          <c:x val="0.16384978342735845"/>
          <c:y val="0.27965378638586025"/>
          <c:w val="0.33754795391662651"/>
          <c:h val="0.5907647431612264"/>
        </c:manualLayout>
      </c:layout>
      <c:pieChart>
        <c:varyColors val="1"/>
        <c:ser>
          <c:idx val="0"/>
          <c:order val="0"/>
          <c:tx>
            <c:strRef>
              <c:f>Лист1!$B$1</c:f>
              <c:strCache>
                <c:ptCount val="1"/>
                <c:pt idx="0">
                  <c:v>Исследование социального положения</c:v>
                </c:pt>
              </c:strCache>
            </c:strRef>
          </c:tx>
          <c:explosion val="25"/>
          <c:dPt>
            <c:idx val="0"/>
            <c:spPr>
              <a:solidFill>
                <a:srgbClr val="C00000"/>
              </a:solidFill>
            </c:spPr>
          </c:dPt>
          <c:dPt>
            <c:idx val="1"/>
            <c:spPr>
              <a:solidFill>
                <a:srgbClr val="0070C0"/>
              </a:solidFill>
            </c:spPr>
          </c:dPt>
          <c:dPt>
            <c:idx val="2"/>
            <c:spPr>
              <a:solidFill>
                <a:srgbClr val="92D050"/>
              </a:solidFill>
            </c:spPr>
          </c:dPt>
          <c:dLbls>
            <c:dLbl>
              <c:idx val="0"/>
              <c:layout>
                <c:manualLayout>
                  <c:x val="3.693315273209001E-2"/>
                  <c:y val="-0.11880447063322402"/>
                </c:manualLayout>
              </c:layout>
              <c:dLblPos val="bestFit"/>
              <c:showVal val="1"/>
            </c:dLbl>
            <c:dLbl>
              <c:idx val="1"/>
              <c:layout>
                <c:manualLayout>
                  <c:x val="-0.10877156423500167"/>
                  <c:y val="-4.4150110375275886E-2"/>
                </c:manualLayout>
              </c:layout>
              <c:dLblPos val="bestFit"/>
              <c:showVal val="1"/>
            </c:dLbl>
            <c:dLbl>
              <c:idx val="2"/>
              <c:layout>
                <c:manualLayout>
                  <c:x val="2.8854521729207287E-3"/>
                  <c:y val="-9.8247205854235103E-2"/>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Да</c:v>
                </c:pt>
                <c:pt idx="1">
                  <c:v>Не замечала никогда</c:v>
                </c:pt>
                <c:pt idx="2">
                  <c:v>Нет</c:v>
                </c:pt>
              </c:strCache>
            </c:strRef>
          </c:cat>
          <c:val>
            <c:numRef>
              <c:f>Лист1!$B$2:$B$4</c:f>
              <c:numCache>
                <c:formatCode>0%</c:formatCode>
                <c:ptCount val="3"/>
                <c:pt idx="0">
                  <c:v>0.38000000000000522</c:v>
                </c:pt>
                <c:pt idx="1">
                  <c:v>0.34</c:v>
                </c:pt>
                <c:pt idx="2">
                  <c:v>0.28000000000000008</c:v>
                </c:pt>
              </c:numCache>
            </c:numRef>
          </c:val>
        </c:ser>
        <c:dLbls>
          <c:showVal val="1"/>
        </c:dLbls>
        <c:firstSliceAng val="0"/>
      </c:pieChart>
    </c:plotArea>
    <c:legend>
      <c:legendPos val="r"/>
      <c:layout>
        <c:manualLayout>
          <c:xMode val="edge"/>
          <c:yMode val="edge"/>
          <c:x val="0.64681283459605365"/>
          <c:y val="0.21356171162176943"/>
          <c:w val="0.32860555001513275"/>
          <c:h val="0.75762616222035095"/>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№3</a:t>
            </a:r>
            <a:endParaRPr lang="ru-RU" sz="1600" dirty="0"/>
          </a:p>
          <a:p>
            <a:pPr>
              <a:defRPr lang="en-US" sz="1600" b="1" i="0" u="none" strike="noStrike" kern="1200" baseline="0">
                <a:solidFill>
                  <a:schemeClr val="tx1"/>
                </a:solidFill>
                <a:latin typeface="+mn-lt"/>
                <a:ea typeface="+mn-ea"/>
                <a:cs typeface="+mn-cs"/>
              </a:defRPr>
            </a:pPr>
            <a:r>
              <a:rPr lang="ru-RU" sz="1600" dirty="0"/>
              <a:t>Исследование</a:t>
            </a:r>
            <a:r>
              <a:rPr lang="ru-RU" sz="1600" baseline="0" dirty="0"/>
              <a:t>  на проглаживание утюгом  нижнего белье ребенка</a:t>
            </a:r>
            <a:endParaRPr lang="ru-RU" sz="1600" dirty="0"/>
          </a:p>
        </c:rich>
      </c:tx>
      <c:layout>
        <c:manualLayout>
          <c:xMode val="edge"/>
          <c:yMode val="edge"/>
          <c:x val="0.14374682539682837"/>
          <c:y val="0"/>
        </c:manualLayout>
      </c:layout>
    </c:title>
    <c:plotArea>
      <c:layout>
        <c:manualLayout>
          <c:layoutTarget val="inner"/>
          <c:xMode val="edge"/>
          <c:yMode val="edge"/>
          <c:x val="0.16399327210753034"/>
          <c:y val="0.33226714356406117"/>
          <c:w val="0.33754795391662651"/>
          <c:h val="0.5907647431612264"/>
        </c:manualLayout>
      </c:layout>
      <c:pieChart>
        <c:varyColors val="1"/>
        <c:ser>
          <c:idx val="0"/>
          <c:order val="0"/>
          <c:tx>
            <c:strRef>
              <c:f>Лист1!$B$1</c:f>
              <c:strCache>
                <c:ptCount val="1"/>
                <c:pt idx="0">
                  <c:v>Исследование социального положения</c:v>
                </c:pt>
              </c:strCache>
            </c:strRef>
          </c:tx>
          <c:explosion val="25"/>
          <c:dPt>
            <c:idx val="0"/>
            <c:spPr>
              <a:solidFill>
                <a:srgbClr val="92D050"/>
              </a:solidFill>
            </c:spPr>
          </c:dPt>
          <c:dPt>
            <c:idx val="1"/>
            <c:spPr>
              <a:solidFill>
                <a:srgbClr val="0070C0"/>
              </a:solidFill>
            </c:spPr>
          </c:dPt>
          <c:dPt>
            <c:idx val="2"/>
            <c:spPr>
              <a:solidFill>
                <a:srgbClr val="C00000"/>
              </a:solidFill>
            </c:spPr>
          </c:dPt>
          <c:dLbls>
            <c:dLbl>
              <c:idx val="0"/>
              <c:layout>
                <c:manualLayout>
                  <c:x val="2.4330758277143542E-2"/>
                  <c:y val="-8.3484382333004245E-2"/>
                </c:manualLayout>
              </c:layout>
              <c:dLblPos val="bestFit"/>
              <c:showVal val="1"/>
            </c:dLbl>
            <c:dLbl>
              <c:idx val="1"/>
              <c:layout>
                <c:manualLayout>
                  <c:x val="-5.1087527102590492E-2"/>
                  <c:y val="-4.856512141280353E-2"/>
                </c:manualLayout>
              </c:layout>
              <c:dLblPos val="bestFit"/>
              <c:showVal val="1"/>
            </c:dLbl>
            <c:dLbl>
              <c:idx val="2"/>
              <c:layout>
                <c:manualLayout>
                  <c:x val="-5.0044604537854316E-2"/>
                  <c:y val="1.65427334828183E-2"/>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Да, проглаживаю</c:v>
                </c:pt>
                <c:pt idx="1">
                  <c:v>Иногда проглаживаю</c:v>
                </c:pt>
                <c:pt idx="2">
                  <c:v>Нет, из-за нехватки времени</c:v>
                </c:pt>
              </c:strCache>
            </c:strRef>
          </c:cat>
          <c:val>
            <c:numRef>
              <c:f>Лист1!$B$2:$B$4</c:f>
              <c:numCache>
                <c:formatCode>0%</c:formatCode>
                <c:ptCount val="3"/>
                <c:pt idx="0">
                  <c:v>0.3300000000000059</c:v>
                </c:pt>
                <c:pt idx="1">
                  <c:v>0.56000000000000005</c:v>
                </c:pt>
                <c:pt idx="2">
                  <c:v>0.11</c:v>
                </c:pt>
              </c:numCache>
            </c:numRef>
          </c:val>
        </c:ser>
        <c:dLbls>
          <c:showVal val="1"/>
        </c:dLbls>
        <c:firstSliceAng val="0"/>
      </c:pieChart>
    </c:plotArea>
    <c:legend>
      <c:legendPos val="r"/>
      <c:layout>
        <c:manualLayout>
          <c:xMode val="edge"/>
          <c:yMode val="edge"/>
          <c:x val="0.64681283459605365"/>
          <c:y val="0.21356171162176943"/>
          <c:w val="0.32860555001513275"/>
          <c:h val="0.75762616222035095"/>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№4</a:t>
            </a:r>
            <a:endParaRPr lang="ru-RU" sz="1600" dirty="0"/>
          </a:p>
          <a:p>
            <a:pPr>
              <a:defRPr lang="en-US" sz="1600" b="1" i="0" u="none" strike="noStrike" kern="1200" baseline="0">
                <a:solidFill>
                  <a:schemeClr val="tx1"/>
                </a:solidFill>
                <a:latin typeface="+mn-lt"/>
                <a:ea typeface="+mn-ea"/>
                <a:cs typeface="+mn-cs"/>
              </a:defRPr>
            </a:pPr>
            <a:r>
              <a:rPr lang="ru-RU" sz="1600" dirty="0"/>
              <a:t>Исследование</a:t>
            </a:r>
            <a:r>
              <a:rPr lang="ru-RU" sz="1600" baseline="0" dirty="0"/>
              <a:t> частоты проведения беседы с ребенком о личной гигиене</a:t>
            </a:r>
            <a:endParaRPr lang="ru-RU" sz="1600" dirty="0"/>
          </a:p>
        </c:rich>
      </c:tx>
      <c:layout>
        <c:manualLayout>
          <c:xMode val="edge"/>
          <c:yMode val="edge"/>
          <c:x val="0.12863035787823321"/>
          <c:y val="0"/>
        </c:manualLayout>
      </c:layout>
    </c:title>
    <c:plotArea>
      <c:layout>
        <c:manualLayout>
          <c:layoutTarget val="inner"/>
          <c:xMode val="edge"/>
          <c:yMode val="edge"/>
          <c:x val="0.16399327210753034"/>
          <c:y val="0.33226714356406117"/>
          <c:w val="0.33754795391662651"/>
          <c:h val="0.5907647431612264"/>
        </c:manualLayout>
      </c:layout>
      <c:pieChart>
        <c:varyColors val="1"/>
        <c:ser>
          <c:idx val="0"/>
          <c:order val="0"/>
          <c:tx>
            <c:strRef>
              <c:f>Лист1!$B$1</c:f>
              <c:strCache>
                <c:ptCount val="1"/>
                <c:pt idx="0">
                  <c:v>Исследование социального положения</c:v>
                </c:pt>
              </c:strCache>
            </c:strRef>
          </c:tx>
          <c:explosion val="25"/>
          <c:dPt>
            <c:idx val="0"/>
            <c:spPr>
              <a:solidFill>
                <a:srgbClr val="92D050"/>
              </a:solidFill>
            </c:spPr>
          </c:dPt>
          <c:dPt>
            <c:idx val="1"/>
            <c:spPr>
              <a:solidFill>
                <a:srgbClr val="0070C0"/>
              </a:solidFill>
            </c:spPr>
          </c:dPt>
          <c:dPt>
            <c:idx val="2"/>
            <c:spPr>
              <a:solidFill>
                <a:srgbClr val="C00000"/>
              </a:solidFill>
            </c:spPr>
          </c:dPt>
          <c:dLbls>
            <c:dLbl>
              <c:idx val="0"/>
              <c:layout>
                <c:manualLayout>
                  <c:x val="4.7015068296047118E-2"/>
                  <c:y val="-6.1409327145365109E-2"/>
                </c:manualLayout>
              </c:layout>
              <c:dLblPos val="bestFit"/>
              <c:showVal val="1"/>
            </c:dLbl>
            <c:dLbl>
              <c:idx val="1"/>
              <c:layout>
                <c:manualLayout>
                  <c:x val="-9.1415189358419038E-2"/>
                  <c:y val="-4.4150110375275886E-2"/>
                </c:manualLayout>
              </c:layout>
              <c:dLblPos val="bestFit"/>
              <c:showVal val="1"/>
            </c:dLbl>
            <c:dLbl>
              <c:idx val="2"/>
              <c:layout>
                <c:manualLayout>
                  <c:x val="-5.0044604537854316E-2"/>
                  <c:y val="1.65427334828183E-2"/>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Каждый день</c:v>
                </c:pt>
                <c:pt idx="1">
                  <c:v>Еженедельно</c:v>
                </c:pt>
                <c:pt idx="2">
                  <c:v>Изредка</c:v>
                </c:pt>
              </c:strCache>
            </c:strRef>
          </c:cat>
          <c:val>
            <c:numRef>
              <c:f>Лист1!$B$2:$B$4</c:f>
              <c:numCache>
                <c:formatCode>0%</c:formatCode>
                <c:ptCount val="3"/>
                <c:pt idx="0">
                  <c:v>0.32000000000000556</c:v>
                </c:pt>
                <c:pt idx="1">
                  <c:v>0.47000000000000008</c:v>
                </c:pt>
                <c:pt idx="2">
                  <c:v>0.21000000000000021</c:v>
                </c:pt>
              </c:numCache>
            </c:numRef>
          </c:val>
        </c:ser>
        <c:dLbls>
          <c:showVal val="1"/>
        </c:dLbls>
        <c:firstSliceAng val="0"/>
      </c:pieChart>
    </c:plotArea>
    <c:legend>
      <c:legendPos val="r"/>
      <c:layout>
        <c:manualLayout>
          <c:xMode val="edge"/>
          <c:yMode val="edge"/>
          <c:x val="0.64681283459605365"/>
          <c:y val="0.21356171162176943"/>
          <c:w val="0.32860555001513275"/>
          <c:h val="0.75762616222035095"/>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№1</a:t>
            </a:r>
            <a:endParaRPr lang="ru-RU" sz="1600" dirty="0"/>
          </a:p>
          <a:p>
            <a:pPr>
              <a:defRPr lang="en-US" sz="1600" b="1" i="0" u="none" strike="noStrike" kern="1200" baseline="0">
                <a:solidFill>
                  <a:schemeClr val="tx1"/>
                </a:solidFill>
                <a:latin typeface="+mn-lt"/>
                <a:ea typeface="+mn-ea"/>
                <a:cs typeface="+mn-cs"/>
              </a:defRPr>
            </a:pPr>
            <a:r>
              <a:rPr lang="ru-RU" sz="1600" dirty="0"/>
              <a:t>Исследование</a:t>
            </a:r>
            <a:r>
              <a:rPr lang="ru-RU" sz="1600" baseline="0" dirty="0"/>
              <a:t>  на мытье рук после посещения туалета</a:t>
            </a:r>
            <a:endParaRPr lang="ru-RU" sz="1600" dirty="0"/>
          </a:p>
        </c:rich>
      </c:tx>
      <c:layout>
        <c:manualLayout>
          <c:xMode val="edge"/>
          <c:yMode val="edge"/>
          <c:x val="0.20674920634920954"/>
          <c:y val="0"/>
        </c:manualLayout>
      </c:layout>
    </c:title>
    <c:plotArea>
      <c:layout>
        <c:manualLayout>
          <c:layoutTarget val="inner"/>
          <c:xMode val="edge"/>
          <c:yMode val="edge"/>
          <c:x val="0.17421867635165642"/>
          <c:y val="0.33190078913786958"/>
          <c:w val="0.33754795391662651"/>
          <c:h val="0.5907647431612264"/>
        </c:manualLayout>
      </c:layout>
      <c:pieChart>
        <c:varyColors val="1"/>
        <c:ser>
          <c:idx val="0"/>
          <c:order val="0"/>
          <c:tx>
            <c:strRef>
              <c:f>Лист1!$B$1</c:f>
              <c:strCache>
                <c:ptCount val="1"/>
                <c:pt idx="0">
                  <c:v>Исследование социального положения</c:v>
                </c:pt>
              </c:strCache>
            </c:strRef>
          </c:tx>
          <c:explosion val="25"/>
          <c:dPt>
            <c:idx val="0"/>
            <c:spPr>
              <a:solidFill>
                <a:srgbClr val="92D050"/>
              </a:solidFill>
            </c:spPr>
          </c:dPt>
          <c:dPt>
            <c:idx val="1"/>
            <c:spPr>
              <a:solidFill>
                <a:srgbClr val="0070C0"/>
              </a:solidFill>
            </c:spPr>
          </c:dPt>
          <c:dPt>
            <c:idx val="2"/>
            <c:spPr>
              <a:solidFill>
                <a:srgbClr val="C00000"/>
              </a:solidFill>
            </c:spPr>
          </c:dPt>
          <c:dLbls>
            <c:dLbl>
              <c:idx val="0"/>
              <c:layout>
                <c:manualLayout>
                  <c:x val="4.9535547187036413E-2"/>
                  <c:y val="9.2308494550763943E-3"/>
                </c:manualLayout>
              </c:layout>
              <c:dLblPos val="bestFit"/>
              <c:showVal val="1"/>
            </c:dLbl>
            <c:dLbl>
              <c:idx val="1"/>
              <c:layout>
                <c:manualLayout>
                  <c:x val="8.4641451954611563E-2"/>
                  <c:y val="-3.9735099337748346E-2"/>
                </c:manualLayout>
              </c:layout>
              <c:dLblPos val="bestFit"/>
              <c:showVal val="1"/>
            </c:dLbl>
            <c:dLbl>
              <c:idx val="2"/>
              <c:layout>
                <c:manualLayout>
                  <c:x val="-2.0541506035753096E-2"/>
                  <c:y val="-4.0852757643705134E-2"/>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Да, мою</c:v>
                </c:pt>
                <c:pt idx="1">
                  <c:v>Редко мою</c:v>
                </c:pt>
                <c:pt idx="2">
                  <c:v>Не мою</c:v>
                </c:pt>
              </c:strCache>
            </c:strRef>
          </c:cat>
          <c:val>
            <c:numRef>
              <c:f>Лист1!$B$2:$B$4</c:f>
              <c:numCache>
                <c:formatCode>0%</c:formatCode>
                <c:ptCount val="3"/>
                <c:pt idx="0">
                  <c:v>0.24000000000000021</c:v>
                </c:pt>
                <c:pt idx="1">
                  <c:v>0.4</c:v>
                </c:pt>
                <c:pt idx="2">
                  <c:v>0.36000000000000032</c:v>
                </c:pt>
              </c:numCache>
            </c:numRef>
          </c:val>
        </c:ser>
        <c:dLbls>
          <c:showVal val="1"/>
        </c:dLbls>
        <c:firstSliceAng val="0"/>
      </c:pieChart>
    </c:plotArea>
    <c:legend>
      <c:legendPos val="r"/>
      <c:layout>
        <c:manualLayout>
          <c:xMode val="edge"/>
          <c:yMode val="edge"/>
          <c:x val="0.66946916134538004"/>
          <c:y val="0.21747215445919707"/>
          <c:w val="0.30326002307541988"/>
          <c:h val="0.75762616222035095"/>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№2</a:t>
            </a:r>
            <a:endParaRPr lang="ru-RU" sz="1600" dirty="0"/>
          </a:p>
          <a:p>
            <a:pPr>
              <a:defRPr lang="en-US" sz="1600" b="1" i="0" u="none" strike="noStrike" kern="1200" baseline="0">
                <a:solidFill>
                  <a:schemeClr val="tx1"/>
                </a:solidFill>
                <a:latin typeface="+mn-lt"/>
                <a:ea typeface="+mn-ea"/>
                <a:cs typeface="+mn-cs"/>
              </a:defRPr>
            </a:pPr>
            <a:r>
              <a:rPr lang="ru-RU" sz="1600" dirty="0"/>
              <a:t>Исследование</a:t>
            </a:r>
            <a:r>
              <a:rPr lang="ru-RU" sz="1600" baseline="0" dirty="0"/>
              <a:t> наличия зуда в области заднего прохода</a:t>
            </a:r>
            <a:endParaRPr lang="ru-RU" sz="1600" dirty="0"/>
          </a:p>
        </c:rich>
      </c:tx>
      <c:layout>
        <c:manualLayout>
          <c:xMode val="edge"/>
          <c:yMode val="edge"/>
          <c:x val="0.15888115079365078"/>
          <c:y val="0"/>
        </c:manualLayout>
      </c:layout>
    </c:title>
    <c:plotArea>
      <c:layout>
        <c:manualLayout>
          <c:layoutTarget val="inner"/>
          <c:xMode val="edge"/>
          <c:yMode val="edge"/>
          <c:x val="0.15938278036606826"/>
          <c:y val="0.31801161569247965"/>
          <c:w val="0.33754795391662651"/>
          <c:h val="0.5907647431612264"/>
        </c:manualLayout>
      </c:layout>
      <c:pieChart>
        <c:varyColors val="1"/>
        <c:ser>
          <c:idx val="0"/>
          <c:order val="0"/>
          <c:tx>
            <c:strRef>
              <c:f>Лист1!$B$1</c:f>
              <c:strCache>
                <c:ptCount val="1"/>
                <c:pt idx="0">
                  <c:v>Исследование социального положения</c:v>
                </c:pt>
              </c:strCache>
            </c:strRef>
          </c:tx>
          <c:explosion val="25"/>
          <c:dPt>
            <c:idx val="0"/>
            <c:spPr>
              <a:solidFill>
                <a:srgbClr val="C00000"/>
              </a:solidFill>
            </c:spPr>
          </c:dPt>
          <c:dPt>
            <c:idx val="1"/>
            <c:spPr>
              <a:solidFill>
                <a:srgbClr val="0070C0"/>
              </a:solidFill>
            </c:spPr>
          </c:dPt>
          <c:dPt>
            <c:idx val="2"/>
            <c:spPr>
              <a:solidFill>
                <a:srgbClr val="92D050"/>
              </a:solidFill>
            </c:spPr>
          </c:dPt>
          <c:dLbls>
            <c:dLbl>
              <c:idx val="0"/>
              <c:layout>
                <c:manualLayout>
                  <c:x val="8.4822251660886527E-2"/>
                  <c:y val="0.10194538596582713"/>
                </c:manualLayout>
              </c:layout>
              <c:dLblPos val="bestFit"/>
              <c:showVal val="1"/>
            </c:dLbl>
            <c:dLbl>
              <c:idx val="1"/>
              <c:layout>
                <c:manualLayout>
                  <c:x val="3.9272831916804411E-2"/>
                  <c:y val="-4.856512141280353E-2"/>
                </c:manualLayout>
              </c:layout>
              <c:dLblPos val="bestFit"/>
              <c:showVal val="1"/>
            </c:dLbl>
            <c:dLbl>
              <c:idx val="2"/>
              <c:layout>
                <c:manualLayout>
                  <c:x val="-3.6562820951728859E-3"/>
                  <c:y val="-0.12915297839425402"/>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Да, беспокоит</c:v>
                </c:pt>
                <c:pt idx="1">
                  <c:v>Иногда</c:v>
                </c:pt>
                <c:pt idx="2">
                  <c:v>Нет</c:v>
                </c:pt>
              </c:strCache>
            </c:strRef>
          </c:cat>
          <c:val>
            <c:numRef>
              <c:f>Лист1!$B$2:$B$4</c:f>
              <c:numCache>
                <c:formatCode>0%</c:formatCode>
                <c:ptCount val="3"/>
                <c:pt idx="0">
                  <c:v>0.19</c:v>
                </c:pt>
                <c:pt idx="1">
                  <c:v>0.38000000000000522</c:v>
                </c:pt>
                <c:pt idx="2">
                  <c:v>0.43000000000000038</c:v>
                </c:pt>
              </c:numCache>
            </c:numRef>
          </c:val>
        </c:ser>
        <c:dLbls>
          <c:showVal val="1"/>
        </c:dLbls>
        <c:firstSliceAng val="0"/>
      </c:pieChart>
    </c:plotArea>
    <c:legend>
      <c:legendPos val="r"/>
      <c:layout>
        <c:manualLayout>
          <c:xMode val="edge"/>
          <c:yMode val="edge"/>
          <c:x val="0.66946916134538004"/>
          <c:y val="0.21747215445919707"/>
          <c:w val="0.30326002307541988"/>
          <c:h val="0.75762616222035095"/>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№3</a:t>
            </a:r>
            <a:endParaRPr lang="ru-RU" sz="1600" dirty="0"/>
          </a:p>
          <a:p>
            <a:pPr>
              <a:defRPr lang="en-US" sz="1600" b="1" i="0" u="none" strike="noStrike" kern="1200" baseline="0">
                <a:solidFill>
                  <a:schemeClr val="tx1"/>
                </a:solidFill>
                <a:latin typeface="+mn-lt"/>
                <a:ea typeface="+mn-ea"/>
                <a:cs typeface="+mn-cs"/>
              </a:defRPr>
            </a:pPr>
            <a:r>
              <a:rPr lang="ru-RU" sz="1600" dirty="0"/>
              <a:t>Исследование</a:t>
            </a:r>
            <a:r>
              <a:rPr lang="ru-RU" sz="1600" baseline="0" dirty="0"/>
              <a:t> мытья рук после общения с домашними животными</a:t>
            </a:r>
            <a:endParaRPr lang="ru-RU" sz="1600" dirty="0"/>
          </a:p>
        </c:rich>
      </c:tx>
      <c:layout>
        <c:manualLayout>
          <c:xMode val="edge"/>
          <c:yMode val="edge"/>
          <c:x val="0.1412327523331795"/>
          <c:y val="0"/>
        </c:manualLayout>
      </c:layout>
    </c:title>
    <c:plotArea>
      <c:layout>
        <c:manualLayout>
          <c:layoutTarget val="inner"/>
          <c:xMode val="edge"/>
          <c:yMode val="edge"/>
          <c:x val="0.15938278036606826"/>
          <c:y val="0.31801161569247965"/>
          <c:w val="0.33754795391662651"/>
          <c:h val="0.5907647431612264"/>
        </c:manualLayout>
      </c:layout>
      <c:pieChart>
        <c:varyColors val="1"/>
        <c:ser>
          <c:idx val="0"/>
          <c:order val="0"/>
          <c:tx>
            <c:strRef>
              <c:f>Лист1!$B$1</c:f>
              <c:strCache>
                <c:ptCount val="1"/>
                <c:pt idx="0">
                  <c:v>Исследование социального положения</c:v>
                </c:pt>
              </c:strCache>
            </c:strRef>
          </c:tx>
          <c:explosion val="25"/>
          <c:dPt>
            <c:idx val="0"/>
            <c:spPr>
              <a:solidFill>
                <a:srgbClr val="92D050"/>
              </a:solidFill>
            </c:spPr>
          </c:dPt>
          <c:dPt>
            <c:idx val="1"/>
            <c:spPr>
              <a:solidFill>
                <a:srgbClr val="0070C0"/>
              </a:solidFill>
            </c:spPr>
          </c:dPt>
          <c:dPt>
            <c:idx val="2"/>
            <c:spPr>
              <a:solidFill>
                <a:srgbClr val="C00000"/>
              </a:solidFill>
            </c:spPr>
          </c:dPt>
          <c:dLbls>
            <c:dLbl>
              <c:idx val="0"/>
              <c:layout>
                <c:manualLayout>
                  <c:x val="4.9535547187036413E-2"/>
                  <c:y val="0.11960543011593749"/>
                </c:manualLayout>
              </c:layout>
              <c:dLblPos val="bestFit"/>
              <c:showVal val="1"/>
            </c:dLbl>
            <c:dLbl>
              <c:idx val="1"/>
              <c:layout>
                <c:manualLayout>
                  <c:x val="-6.0957881210029034E-3"/>
                  <c:y val="6.6224817924249529E-2"/>
                </c:manualLayout>
              </c:layout>
              <c:dLblPos val="bestFit"/>
              <c:showVal val="1"/>
            </c:dLbl>
            <c:dLbl>
              <c:idx val="2"/>
              <c:layout>
                <c:manualLayout>
                  <c:x val="-5.4066058377863463E-2"/>
                  <c:y val="4.3032452069319153E-2"/>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Всегда мою</c:v>
                </c:pt>
                <c:pt idx="1">
                  <c:v>Иногда</c:v>
                </c:pt>
                <c:pt idx="2">
                  <c:v>Нет, не мою</c:v>
                </c:pt>
              </c:strCache>
            </c:strRef>
          </c:cat>
          <c:val>
            <c:numRef>
              <c:f>Лист1!$B$2:$B$4</c:f>
              <c:numCache>
                <c:formatCode>0%</c:formatCode>
                <c:ptCount val="3"/>
                <c:pt idx="0">
                  <c:v>0.48000000000000032</c:v>
                </c:pt>
                <c:pt idx="1">
                  <c:v>0.37000000000000038</c:v>
                </c:pt>
                <c:pt idx="2">
                  <c:v>0.15000000000000024</c:v>
                </c:pt>
              </c:numCache>
            </c:numRef>
          </c:val>
        </c:ser>
        <c:dLbls>
          <c:showVal val="1"/>
        </c:dLbls>
        <c:firstSliceAng val="0"/>
      </c:pieChart>
    </c:plotArea>
    <c:legend>
      <c:legendPos val="r"/>
      <c:layout>
        <c:manualLayout>
          <c:xMode val="edge"/>
          <c:yMode val="edge"/>
          <c:x val="0.66946916134538004"/>
          <c:y val="0.21747215445919707"/>
          <c:w val="0.30326002307541988"/>
          <c:h val="0.75762616222035095"/>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№4</a:t>
            </a:r>
            <a:endParaRPr lang="ru-RU" sz="1600" dirty="0"/>
          </a:p>
          <a:p>
            <a:pPr>
              <a:defRPr lang="en-US" sz="1600" b="1" i="0" u="none" strike="noStrike" kern="1200" baseline="0">
                <a:solidFill>
                  <a:schemeClr val="tx1"/>
                </a:solidFill>
                <a:latin typeface="+mn-lt"/>
                <a:ea typeface="+mn-ea"/>
                <a:cs typeface="+mn-cs"/>
              </a:defRPr>
            </a:pPr>
            <a:r>
              <a:rPr lang="ru-RU" sz="1600" dirty="0"/>
              <a:t>Исследование</a:t>
            </a:r>
            <a:r>
              <a:rPr lang="ru-RU" sz="1600" baseline="0" dirty="0"/>
              <a:t> знаний об опасности "грязных рук"</a:t>
            </a:r>
            <a:endParaRPr lang="ru-RU" sz="1600" dirty="0"/>
          </a:p>
        </c:rich>
      </c:tx>
      <c:layout>
        <c:manualLayout>
          <c:xMode val="edge"/>
          <c:yMode val="edge"/>
          <c:x val="0.19416280904395417"/>
          <c:y val="0"/>
        </c:manualLayout>
      </c:layout>
    </c:title>
    <c:plotArea>
      <c:layout>
        <c:manualLayout>
          <c:layoutTarget val="inner"/>
          <c:xMode val="edge"/>
          <c:yMode val="edge"/>
          <c:x val="0.15938278036606826"/>
          <c:y val="0.31801161569247965"/>
          <c:w val="0.33754795391662651"/>
          <c:h val="0.5907647431612264"/>
        </c:manualLayout>
      </c:layout>
      <c:pieChart>
        <c:varyColors val="1"/>
        <c:ser>
          <c:idx val="0"/>
          <c:order val="0"/>
          <c:tx>
            <c:strRef>
              <c:f>Лист1!$B$1</c:f>
              <c:strCache>
                <c:ptCount val="1"/>
                <c:pt idx="0">
                  <c:v>Исследование социального положения</c:v>
                </c:pt>
              </c:strCache>
            </c:strRef>
          </c:tx>
          <c:explosion val="25"/>
          <c:dPt>
            <c:idx val="0"/>
            <c:spPr>
              <a:solidFill>
                <a:srgbClr val="92D050"/>
              </a:solidFill>
            </c:spPr>
          </c:dPt>
          <c:dPt>
            <c:idx val="1"/>
            <c:spPr>
              <a:solidFill>
                <a:srgbClr val="0070C0"/>
              </a:solidFill>
            </c:spPr>
          </c:dPt>
          <c:dPt>
            <c:idx val="2"/>
            <c:spPr>
              <a:solidFill>
                <a:srgbClr val="C00000"/>
              </a:solidFill>
            </c:spPr>
          </c:dPt>
          <c:dLbls>
            <c:dLbl>
              <c:idx val="0"/>
              <c:layout>
                <c:manualLayout>
                  <c:x val="7.4740336096929413E-2"/>
                  <c:y val="0.10636039700335465"/>
                </c:manualLayout>
              </c:layout>
              <c:dLblPos val="bestFit"/>
              <c:showVal val="1"/>
            </c:dLbl>
            <c:dLbl>
              <c:idx val="1"/>
              <c:layout>
                <c:manualLayout>
                  <c:x val="-0.1724473949263019"/>
                  <c:y val="-5.7395143487858707E-2"/>
                </c:manualLayout>
              </c:layout>
              <c:dLblPos val="bestFit"/>
              <c:showVal val="1"/>
            </c:dLbl>
            <c:dLbl>
              <c:idx val="2"/>
              <c:layout>
                <c:manualLayout>
                  <c:x val="-3.5471274975317046E-2"/>
                  <c:y val="-3.6437746606178496E-2"/>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Да, знаю</c:v>
                </c:pt>
                <c:pt idx="1">
                  <c:v>Немного знаю</c:v>
                </c:pt>
                <c:pt idx="2">
                  <c:v>Вообще не знаю</c:v>
                </c:pt>
              </c:strCache>
            </c:strRef>
          </c:cat>
          <c:val>
            <c:numRef>
              <c:f>Лист1!$B$2:$B$4</c:f>
              <c:numCache>
                <c:formatCode>0%</c:formatCode>
                <c:ptCount val="3"/>
                <c:pt idx="0">
                  <c:v>0.30000000000000032</c:v>
                </c:pt>
                <c:pt idx="1">
                  <c:v>0.43000000000000038</c:v>
                </c:pt>
                <c:pt idx="2">
                  <c:v>0.27</c:v>
                </c:pt>
              </c:numCache>
            </c:numRef>
          </c:val>
        </c:ser>
        <c:dLbls>
          <c:showVal val="1"/>
        </c:dLbls>
        <c:firstSliceAng val="0"/>
      </c:pieChart>
    </c:plotArea>
    <c:legend>
      <c:legendPos val="r"/>
      <c:layout>
        <c:manualLayout>
          <c:xMode val="edge"/>
          <c:yMode val="edge"/>
          <c:x val="0.66946916134538004"/>
          <c:y val="0.21747215445919707"/>
          <c:w val="0.30326002307541988"/>
          <c:h val="0.75762616222035095"/>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rot="0" spcFirstLastPara="0" vertOverflow="ellipsis" vert="horz" wrap="square" anchor="ctr" anchorCtr="1"/>
          <a:lstStyle/>
          <a:p>
            <a:pPr>
              <a:defRPr lang="en-US" sz="1600" b="1" i="0" u="none" strike="noStrike" kern="1200" baseline="0">
                <a:solidFill>
                  <a:schemeClr val="tx1"/>
                </a:solidFill>
                <a:latin typeface="+mn-lt"/>
                <a:ea typeface="+mn-ea"/>
                <a:cs typeface="+mn-cs"/>
              </a:defRPr>
            </a:pPr>
            <a:r>
              <a:rPr lang="ru-RU" sz="1600" dirty="0"/>
              <a:t>Диаграмма </a:t>
            </a:r>
            <a:r>
              <a:rPr lang="ru-RU" sz="1600" dirty="0" smtClean="0"/>
              <a:t>№1</a:t>
            </a:r>
            <a:endParaRPr lang="ru-RU" sz="1600" dirty="0"/>
          </a:p>
          <a:p>
            <a:pPr>
              <a:defRPr lang="en-US" sz="1600" b="1" i="0" u="none" strike="noStrike" kern="1200" baseline="0">
                <a:solidFill>
                  <a:schemeClr val="tx1"/>
                </a:solidFill>
                <a:latin typeface="+mn-lt"/>
                <a:ea typeface="+mn-ea"/>
                <a:cs typeface="+mn-cs"/>
              </a:defRPr>
            </a:pPr>
            <a:r>
              <a:rPr lang="ru-RU" sz="1600" dirty="0"/>
              <a:t>Форм</a:t>
            </a:r>
            <a:r>
              <a:rPr lang="ru-RU" sz="1600" baseline="0" dirty="0"/>
              <a:t>а проведения санитарно-просветительной работы</a:t>
            </a:r>
            <a:endParaRPr lang="ru-RU" sz="1600" dirty="0"/>
          </a:p>
        </c:rich>
      </c:tx>
      <c:layout>
        <c:manualLayout>
          <c:xMode val="edge"/>
          <c:yMode val="edge"/>
          <c:x val="0.2269218497759449"/>
          <c:y val="0"/>
        </c:manualLayout>
      </c:layout>
    </c:title>
    <c:plotArea>
      <c:layout>
        <c:manualLayout>
          <c:layoutTarget val="inner"/>
          <c:xMode val="edge"/>
          <c:yMode val="edge"/>
          <c:x val="9.1344711490382993E-2"/>
          <c:y val="0.29192197171605261"/>
          <c:w val="0.33754795391662651"/>
          <c:h val="0.5907647431612264"/>
        </c:manualLayout>
      </c:layout>
      <c:pieChart>
        <c:varyColors val="1"/>
        <c:ser>
          <c:idx val="0"/>
          <c:order val="0"/>
          <c:tx>
            <c:strRef>
              <c:f>Лист1!$B$1</c:f>
              <c:strCache>
                <c:ptCount val="1"/>
                <c:pt idx="0">
                  <c:v>Исследование социального положения</c:v>
                </c:pt>
              </c:strCache>
            </c:strRef>
          </c:tx>
          <c:explosion val="25"/>
          <c:dPt>
            <c:idx val="0"/>
            <c:spPr>
              <a:solidFill>
                <a:srgbClr val="0070C0"/>
              </a:solidFill>
            </c:spPr>
          </c:dPt>
          <c:dPt>
            <c:idx val="1"/>
            <c:spPr>
              <a:solidFill>
                <a:srgbClr val="C00000"/>
              </a:solidFill>
            </c:spPr>
          </c:dPt>
          <c:dPt>
            <c:idx val="2"/>
            <c:spPr>
              <a:solidFill>
                <a:srgbClr val="92D050"/>
              </a:solidFill>
            </c:spPr>
          </c:dPt>
          <c:dLbls>
            <c:dLbl>
              <c:idx val="0"/>
              <c:layout>
                <c:manualLayout>
                  <c:x val="3.6941509161416454E-2"/>
                  <c:y val="8.4322572562238213E-2"/>
                </c:manualLayout>
              </c:layout>
              <c:dLblPos val="bestFit"/>
              <c:showVal val="1"/>
            </c:dLbl>
            <c:dLbl>
              <c:idx val="1"/>
              <c:layout>
                <c:manualLayout>
                  <c:x val="1.4272301140196275E-3"/>
                  <c:y val="-9.7174208715624267E-5"/>
                </c:manualLayout>
              </c:layout>
              <c:dLblPos val="bestFit"/>
              <c:showVal val="1"/>
            </c:dLbl>
            <c:dLbl>
              <c:idx val="2"/>
              <c:layout>
                <c:manualLayout>
                  <c:x val="2.0945341035177402E-2"/>
                  <c:y val="-0.28326038905082851"/>
                </c:manualLayout>
              </c:layout>
              <c:dLblPos val="bestFit"/>
              <c:showVal val="1"/>
            </c:dLbl>
            <c:spPr>
              <a:noFill/>
              <a:ln>
                <a:noFill/>
              </a:ln>
              <a:effectLst/>
            </c:spPr>
            <c:txPr>
              <a:bodyPr rot="0" spcFirstLastPara="0" vertOverflow="ellipsis" vert="horz" wrap="square" lIns="38100" tIns="19050" rIns="38100" bIns="19050" anchor="ctr" anchorCtr="1"/>
              <a:lstStyle/>
              <a:p>
                <a:pPr>
                  <a:defRPr lang="en-US" sz="2800" b="0" i="0" u="none" strike="noStrike" kern="1200" baseline="0">
                    <a:solidFill>
                      <a:schemeClr val="tx1"/>
                    </a:solidFill>
                    <a:latin typeface="Times New Roman" pitchFamily="18" charset="0"/>
                    <a:ea typeface="+mn-ea"/>
                    <a:cs typeface="Times New Roman" pitchFamily="18" charset="0"/>
                  </a:defRPr>
                </a:pPr>
                <a:endParaRPr lang="ru-RU"/>
              </a:p>
            </c:txPr>
            <c:dLblPos val="bestFit"/>
            <c:showVal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Лист1!$A$2:$A$4</c:f>
              <c:strCache>
                <c:ptCount val="3"/>
                <c:pt idx="0">
                  <c:v>Работа в Школе здоровья</c:v>
                </c:pt>
                <c:pt idx="1">
                  <c:v>Беседы, круглый стол, лекции</c:v>
                </c:pt>
                <c:pt idx="2">
                  <c:v>Показ презентаций, социальных роликов</c:v>
                </c:pt>
              </c:strCache>
            </c:strRef>
          </c:cat>
          <c:val>
            <c:numRef>
              <c:f>Лист1!$B$2:$B$4</c:f>
              <c:numCache>
                <c:formatCode>0%</c:formatCode>
                <c:ptCount val="3"/>
                <c:pt idx="0">
                  <c:v>0.2</c:v>
                </c:pt>
                <c:pt idx="1">
                  <c:v>0.30000000000000032</c:v>
                </c:pt>
                <c:pt idx="2">
                  <c:v>0.4</c:v>
                </c:pt>
              </c:numCache>
            </c:numRef>
          </c:val>
        </c:ser>
        <c:dLbls>
          <c:showVal val="1"/>
        </c:dLbls>
        <c:firstSliceAng val="0"/>
      </c:pieChart>
    </c:plotArea>
    <c:legend>
      <c:legendPos val="r"/>
      <c:layout>
        <c:manualLayout>
          <c:xMode val="edge"/>
          <c:yMode val="edge"/>
          <c:x val="0.55606602784328152"/>
          <c:y val="0.28372023128849888"/>
          <c:w val="0.41660833138882652"/>
          <c:h val="0.69231020323121129"/>
        </c:manualLayout>
      </c:layout>
      <c:txPr>
        <a:bodyPr rot="0" spcFirstLastPara="0" vertOverflow="ellipsis" vert="horz" wrap="square" anchor="ctr" anchorCtr="1"/>
        <a:lstStyle/>
        <a:p>
          <a:pPr>
            <a:defRPr lang="en-US" sz="1400" b="0"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zero"/>
  </c:chart>
  <c:spPr>
    <a:ln w="28575">
      <a:solidFill>
        <a:schemeClr val="tx1"/>
      </a:solidFill>
    </a:ln>
  </c:spPr>
  <c:txPr>
    <a:bodyPr/>
    <a:lstStyle/>
    <a:p>
      <a:pPr>
        <a:defRPr lang="en-US"/>
      </a:pPr>
      <a:endParaRPr lang="ru-RU"/>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BF1DF4-A035-4007-8441-8D9BC59D6440}" type="datetimeFigureOut">
              <a:rPr lang="ru-RU" smtClean="0"/>
              <a:pPr/>
              <a:t>25.10.2019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3AF1B9-570C-4804-9654-AC6D7ED1E3D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43AF1B9-570C-4804-9654-AC6D7ED1E3D3}" type="slidenum">
              <a:rPr lang="ru-RU" smtClean="0"/>
              <a:pPr/>
              <a:t>7</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43AF1B9-570C-4804-9654-AC6D7ED1E3D3}" type="slidenum">
              <a:rPr lang="ru-RU" smtClean="0"/>
              <a:pPr/>
              <a:t>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2" descr="K:\ProPowerPoint\Шаблоны\В работе\Мировая медицина\Mirovaya_meditsina.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ctrTitle"/>
          </p:nvPr>
        </p:nvSpPr>
        <p:spPr>
          <a:xfrm>
            <a:off x="179512" y="260648"/>
            <a:ext cx="5940152" cy="1584176"/>
          </a:xfrm>
        </p:spPr>
        <p:txBody>
          <a:bodyPr>
            <a:normAutofit/>
          </a:bodyPr>
          <a:lstStyle>
            <a:lvl1pPr>
              <a:defRPr sz="4800" b="1">
                <a:solidFill>
                  <a:schemeClr val="bg1"/>
                </a:solidFill>
              </a:defRPr>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179512" y="2060848"/>
            <a:ext cx="5976664" cy="864096"/>
          </a:xfrm>
        </p:spPr>
        <p:txBody>
          <a:bodyPr/>
          <a:lstStyle>
            <a:lvl1pPr marL="0" indent="0" algn="ctr">
              <a:buNone/>
              <a:defRPr>
                <a:solidFill>
                  <a:schemeClr val="tx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2" descr="K:\ProPowerPoint\Шаблоны\В работе\Мировая медицина\Mirovaya_meditsina.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ctrTitle"/>
          </p:nvPr>
        </p:nvSpPr>
        <p:spPr>
          <a:xfrm>
            <a:off x="179512" y="260648"/>
            <a:ext cx="5940152" cy="1584176"/>
          </a:xfrm>
        </p:spPr>
        <p:txBody>
          <a:bodyPr>
            <a:normAutofit/>
          </a:bodyPr>
          <a:lstStyle>
            <a:lvl1pPr>
              <a:defRPr sz="4800" b="1">
                <a:solidFill>
                  <a:schemeClr val="bg1"/>
                </a:solidFill>
              </a:defRPr>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179512" y="2060848"/>
            <a:ext cx="5976664" cy="864096"/>
          </a:xfrm>
        </p:spPr>
        <p:txBody>
          <a:bodyPr/>
          <a:lstStyle>
            <a:lvl1pPr marL="0" indent="0" algn="ctr">
              <a:buNone/>
              <a:defRPr>
                <a:solidFill>
                  <a:schemeClr val="tx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9" name="Номер слайда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5" name="Номер слайда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4" name="Номер слайда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2" descr="K:\ProPowerPoint\Шаблоны\В работе\Мировая медицина\Mirovaya_meditsina.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ctrTitle"/>
          </p:nvPr>
        </p:nvSpPr>
        <p:spPr>
          <a:xfrm>
            <a:off x="179512" y="260648"/>
            <a:ext cx="5940152" cy="1584176"/>
          </a:xfrm>
        </p:spPr>
        <p:txBody>
          <a:bodyPr>
            <a:normAutofit/>
          </a:bodyPr>
          <a:lstStyle>
            <a:lvl1pPr>
              <a:defRPr sz="4800" b="1">
                <a:solidFill>
                  <a:schemeClr val="bg1"/>
                </a:solidFill>
              </a:defRPr>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179512" y="2060848"/>
            <a:ext cx="5976664" cy="864096"/>
          </a:xfrm>
        </p:spPr>
        <p:txBody>
          <a:bodyPr/>
          <a:lstStyle>
            <a:lvl1pPr marL="0" indent="0" algn="ctr">
              <a:buNone/>
              <a:defRPr>
                <a:solidFill>
                  <a:schemeClr val="tx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9" name="Номер слайда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5" name="Номер слайда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4" name="Номер слайда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8BB6F6B-EAF9-42F7-9FBE-56A16E1A5B17}" type="datetimeFigureOut">
              <a:rPr lang="ru-RU" smtClean="0"/>
              <a:pPr/>
              <a:t>25.10.2019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12769AF-ABAD-40F7-AB69-1270B383FA48}" type="slidenum">
              <a:rPr lang="ru-RU" smtClean="0"/>
              <a:pPr/>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BB6F6B-EAF9-42F7-9FBE-56A16E1A5B17}" type="datetimeFigureOut">
              <a:rPr lang="ru-RU" smtClean="0"/>
              <a:pPr/>
              <a:t>25.10.2019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12769AF-ABAD-40F7-AB69-1270B383FA48}" type="slidenum">
              <a:rPr lang="ru-RU" smtClean="0"/>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25.10.2019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25.10.2019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9" name="Номер слайда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5" name="Номер слайда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4" name="Номер слайда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fld id="{5B106E36-FD25-4E2D-B0AA-010F637433A0}" type="datetimeFigureOut">
              <a:rPr lang="ru-RU" smtClean="0"/>
              <a:pPr/>
              <a:t>25.10.2019</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9000">
              <a:srgbClr val="4F81BD">
                <a:tint val="66000"/>
                <a:satMod val="160000"/>
                <a:alpha val="0"/>
              </a:srgbClr>
            </a:gs>
            <a:gs pos="50000">
              <a:srgbClr val="4F81BD">
                <a:tint val="44500"/>
                <a:satMod val="160000"/>
              </a:srgbClr>
            </a:gs>
            <a:gs pos="100000">
              <a:srgbClr val="4F81BD">
                <a:tint val="23500"/>
                <a:satMod val="160000"/>
              </a:srgbClr>
            </a:gs>
          </a:gsLst>
          <a:lin ang="5400000" scaled="0"/>
          <a:tileRect/>
        </a:gradFill>
        <a:effectLst/>
      </p:bgPr>
    </p:bg>
    <p:spTree>
      <p:nvGrpSpPr>
        <p:cNvPr id="1" name=""/>
        <p:cNvGrpSpPr/>
        <p:nvPr/>
      </p:nvGrpSpPr>
      <p:grpSpPr>
        <a:xfrm>
          <a:off x="0" y="0"/>
          <a:ext cx="0" cy="0"/>
          <a:chOff x="0" y="0"/>
          <a:chExt cx="0" cy="0"/>
        </a:xfrm>
      </p:grpSpPr>
      <p:pic>
        <p:nvPicPr>
          <p:cNvPr id="1026" name="Picture 2" descr="K:\ProPowerPoint\Шаблоны\В работе\Мировая медицина\MirovayaMeditsina_Slide.jpg"/>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027" name="Заголовок 1"/>
          <p:cNvSpPr>
            <a:spLocks noGrp="1"/>
          </p:cNvSpPr>
          <p:nvPr>
            <p:ph type="title"/>
          </p:nvPr>
        </p:nvSpPr>
        <p:spPr bwMode="auto">
          <a:xfrm>
            <a:off x="1835150" y="274638"/>
            <a:ext cx="712946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8" name="Текст 2"/>
          <p:cNvSpPr>
            <a:spLocks noGrp="1"/>
          </p:cNvSpPr>
          <p:nvPr>
            <p:ph type="body" idx="1"/>
          </p:nvPr>
        </p:nvSpPr>
        <p:spPr bwMode="auto">
          <a:xfrm>
            <a:off x="1835150" y="1600200"/>
            <a:ext cx="7129463" cy="5068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9" name="TextBox 6"/>
          <p:cNvSpPr txBox="1">
            <a:spLocks noChangeArrowheads="1"/>
          </p:cNvSpPr>
          <p:nvPr/>
        </p:nvSpPr>
        <p:spPr bwMode="auto">
          <a:xfrm>
            <a:off x="565150" y="6550025"/>
            <a:ext cx="1073150"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n-US" altLang="ru-RU" sz="1400" smtClean="0">
                <a:solidFill>
                  <a:srgbClr val="7F7F7F"/>
                </a:solidFill>
              </a:rPr>
              <a:t>Rusderm.Ru</a:t>
            </a:r>
            <a:endParaRPr lang="ru-RU" altLang="ru-RU" sz="1400" smtClean="0">
              <a:solidFill>
                <a:srgbClr val="7F7F7F"/>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9000">
              <a:srgbClr val="4F81BD">
                <a:tint val="66000"/>
                <a:satMod val="160000"/>
                <a:alpha val="0"/>
              </a:srgbClr>
            </a:gs>
            <a:gs pos="50000">
              <a:srgbClr val="4F81BD">
                <a:tint val="44500"/>
                <a:satMod val="160000"/>
              </a:srgbClr>
            </a:gs>
            <a:gs pos="100000">
              <a:srgbClr val="4F81BD">
                <a:tint val="23500"/>
                <a:satMod val="160000"/>
              </a:srgbClr>
            </a:gs>
          </a:gsLst>
          <a:lin ang="5400000" scaled="0"/>
          <a:tileRect/>
        </a:gradFill>
        <a:effectLst/>
      </p:bgPr>
    </p:bg>
    <p:spTree>
      <p:nvGrpSpPr>
        <p:cNvPr id="1" name=""/>
        <p:cNvGrpSpPr/>
        <p:nvPr/>
      </p:nvGrpSpPr>
      <p:grpSpPr>
        <a:xfrm>
          <a:off x="0" y="0"/>
          <a:ext cx="0" cy="0"/>
          <a:chOff x="0" y="0"/>
          <a:chExt cx="0" cy="0"/>
        </a:xfrm>
      </p:grpSpPr>
      <p:pic>
        <p:nvPicPr>
          <p:cNvPr id="1026" name="Picture 2" descr="K:\ProPowerPoint\Шаблоны\В работе\Мировая медицина\MirovayaMeditsina_Slide.jpg"/>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027" name="Заголовок 1"/>
          <p:cNvSpPr>
            <a:spLocks noGrp="1"/>
          </p:cNvSpPr>
          <p:nvPr>
            <p:ph type="title"/>
          </p:nvPr>
        </p:nvSpPr>
        <p:spPr bwMode="auto">
          <a:xfrm>
            <a:off x="1835150" y="274638"/>
            <a:ext cx="712946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8" name="Текст 2"/>
          <p:cNvSpPr>
            <a:spLocks noGrp="1"/>
          </p:cNvSpPr>
          <p:nvPr>
            <p:ph type="body" idx="1"/>
          </p:nvPr>
        </p:nvSpPr>
        <p:spPr bwMode="auto">
          <a:xfrm>
            <a:off x="1835150" y="1600200"/>
            <a:ext cx="7129463" cy="5068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9" name="TextBox 6"/>
          <p:cNvSpPr txBox="1">
            <a:spLocks noChangeArrowheads="1"/>
          </p:cNvSpPr>
          <p:nvPr/>
        </p:nvSpPr>
        <p:spPr bwMode="auto">
          <a:xfrm>
            <a:off x="565150" y="6550025"/>
            <a:ext cx="1073150"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n-US" altLang="ru-RU" sz="1400" smtClean="0">
                <a:solidFill>
                  <a:srgbClr val="7F7F7F"/>
                </a:solidFill>
              </a:rPr>
              <a:t>Rusderm.Ru</a:t>
            </a:r>
            <a:endParaRPr lang="ru-RU" altLang="ru-RU" sz="1400" smtClean="0">
              <a:solidFill>
                <a:srgbClr val="7F7F7F"/>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9000">
              <a:srgbClr val="4F81BD">
                <a:tint val="66000"/>
                <a:satMod val="160000"/>
                <a:alpha val="0"/>
              </a:srgbClr>
            </a:gs>
            <a:gs pos="50000">
              <a:srgbClr val="4F81BD">
                <a:tint val="44500"/>
                <a:satMod val="160000"/>
              </a:srgbClr>
            </a:gs>
            <a:gs pos="100000">
              <a:srgbClr val="4F81BD">
                <a:tint val="23500"/>
                <a:satMod val="160000"/>
              </a:srgbClr>
            </a:gs>
          </a:gsLst>
          <a:lin ang="5400000" scaled="0"/>
          <a:tileRect/>
        </a:gradFill>
        <a:effectLst/>
      </p:bgPr>
    </p:bg>
    <p:spTree>
      <p:nvGrpSpPr>
        <p:cNvPr id="1" name=""/>
        <p:cNvGrpSpPr/>
        <p:nvPr/>
      </p:nvGrpSpPr>
      <p:grpSpPr>
        <a:xfrm>
          <a:off x="0" y="0"/>
          <a:ext cx="0" cy="0"/>
          <a:chOff x="0" y="0"/>
          <a:chExt cx="0" cy="0"/>
        </a:xfrm>
      </p:grpSpPr>
      <p:pic>
        <p:nvPicPr>
          <p:cNvPr id="1026" name="Picture 2" descr="K:\ProPowerPoint\Шаблоны\В работе\Мировая медицина\MirovayaMeditsina_Slide.jpg"/>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027" name="Заголовок 1"/>
          <p:cNvSpPr>
            <a:spLocks noGrp="1"/>
          </p:cNvSpPr>
          <p:nvPr>
            <p:ph type="title"/>
          </p:nvPr>
        </p:nvSpPr>
        <p:spPr bwMode="auto">
          <a:xfrm>
            <a:off x="1835150" y="274638"/>
            <a:ext cx="712946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8" name="Текст 2"/>
          <p:cNvSpPr>
            <a:spLocks noGrp="1"/>
          </p:cNvSpPr>
          <p:nvPr>
            <p:ph type="body" idx="1"/>
          </p:nvPr>
        </p:nvSpPr>
        <p:spPr bwMode="auto">
          <a:xfrm>
            <a:off x="1835150" y="1600200"/>
            <a:ext cx="7129463" cy="5068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9" name="TextBox 6"/>
          <p:cNvSpPr txBox="1">
            <a:spLocks noChangeArrowheads="1"/>
          </p:cNvSpPr>
          <p:nvPr/>
        </p:nvSpPr>
        <p:spPr bwMode="auto">
          <a:xfrm>
            <a:off x="565150" y="6550025"/>
            <a:ext cx="1073150"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n-US" altLang="ru-RU" sz="1400" smtClean="0">
                <a:solidFill>
                  <a:srgbClr val="7F7F7F"/>
                </a:solidFill>
              </a:rPr>
              <a:t>Rusderm.Ru</a:t>
            </a:r>
            <a:endParaRPr lang="ru-RU" altLang="ru-RU" sz="1400" smtClean="0">
              <a:solidFill>
                <a:srgbClr val="7F7F7F"/>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9000">
              <a:srgbClr val="4F81BD">
                <a:tint val="66000"/>
                <a:satMod val="160000"/>
                <a:alpha val="0"/>
              </a:srgbClr>
            </a:gs>
            <a:gs pos="50000">
              <a:srgbClr val="4F81BD">
                <a:tint val="44500"/>
                <a:satMod val="160000"/>
              </a:srgbClr>
            </a:gs>
            <a:gs pos="100000">
              <a:srgbClr val="4F81BD">
                <a:tint val="23500"/>
                <a:satMod val="160000"/>
              </a:srgb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BB6F6B-EAF9-42F7-9FBE-56A16E1A5B17}" type="datetimeFigureOut">
              <a:rPr lang="ru-RU" smtClean="0"/>
              <a:pPr/>
              <a:t>25.10.2019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769AF-ABAD-40F7-AB69-1270B383FA4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5.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35.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35.xml"/><Relationship Id="rId5" Type="http://schemas.openxmlformats.org/officeDocument/2006/relationships/chart" Target="../charts/chart12.xml"/><Relationship Id="rId4" Type="http://schemas.openxmlformats.org/officeDocument/2006/relationships/chart" Target="../charts/char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3429000"/>
            <a:ext cx="8001056" cy="142876"/>
          </a:xfrm>
        </p:spPr>
        <p:txBody>
          <a:bodyPr>
            <a:normAutofit fontScale="90000"/>
          </a:bodyPr>
          <a:lstStyle/>
          <a:p>
            <a:pPr>
              <a:lnSpc>
                <a:spcPct val="90000"/>
              </a:lnSpc>
              <a:defRPr/>
            </a:pPr>
            <a:r>
              <a:rPr lang="ru-RU" sz="2700" dirty="0" smtClean="0">
                <a:solidFill>
                  <a:srgbClr val="020202"/>
                </a:solidFill>
                <a:latin typeface="Times New Roman" pitchFamily="18" charset="0"/>
                <a:cs typeface="Times New Roman" pitchFamily="18" charset="0"/>
              </a:rPr>
              <a:t>Департамент Здравоохранения Воронежской Области</a:t>
            </a:r>
            <a:br>
              <a:rPr lang="ru-RU" sz="2700" dirty="0" smtClean="0">
                <a:solidFill>
                  <a:srgbClr val="020202"/>
                </a:solidFill>
                <a:latin typeface="Times New Roman" pitchFamily="18" charset="0"/>
                <a:cs typeface="Times New Roman" pitchFamily="18" charset="0"/>
              </a:rPr>
            </a:br>
            <a:r>
              <a:rPr lang="ru-RU" sz="2700" dirty="0" smtClean="0">
                <a:solidFill>
                  <a:srgbClr val="020202"/>
                </a:solidFill>
                <a:latin typeface="Times New Roman" pitchFamily="18" charset="0"/>
                <a:cs typeface="Times New Roman" pitchFamily="18" charset="0"/>
              </a:rPr>
              <a:t>бюджетное </a:t>
            </a:r>
            <a:r>
              <a:rPr lang="ru-RU" sz="2700" dirty="0" smtClean="0">
                <a:solidFill>
                  <a:srgbClr val="020202"/>
                </a:solidFill>
                <a:latin typeface="Times New Roman" pitchFamily="18" charset="0"/>
                <a:cs typeface="Times New Roman" pitchFamily="18" charset="0"/>
              </a:rPr>
              <a:t>профессиональное общеобразовательное учреждение Воронежской области </a:t>
            </a:r>
            <a:br>
              <a:rPr lang="ru-RU" sz="2700" dirty="0" smtClean="0">
                <a:solidFill>
                  <a:srgbClr val="020202"/>
                </a:solidFill>
                <a:latin typeface="Times New Roman" pitchFamily="18" charset="0"/>
                <a:cs typeface="Times New Roman" pitchFamily="18" charset="0"/>
              </a:rPr>
            </a:br>
            <a:r>
              <a:rPr lang="ru-RU" sz="2700" dirty="0" smtClean="0">
                <a:solidFill>
                  <a:srgbClr val="020202"/>
                </a:solidFill>
                <a:latin typeface="Times New Roman" pitchFamily="18" charset="0"/>
                <a:cs typeface="Times New Roman" pitchFamily="18" charset="0"/>
              </a:rPr>
              <a:t>«</a:t>
            </a:r>
            <a:r>
              <a:rPr lang="ru-RU" sz="2700" dirty="0" err="1" smtClean="0">
                <a:solidFill>
                  <a:srgbClr val="020202"/>
                </a:solidFill>
                <a:latin typeface="Times New Roman" pitchFamily="18" charset="0"/>
                <a:cs typeface="Times New Roman" pitchFamily="18" charset="0"/>
              </a:rPr>
              <a:t>Бутурлиновский</a:t>
            </a:r>
            <a:r>
              <a:rPr lang="ru-RU" sz="2700" dirty="0" smtClean="0">
                <a:solidFill>
                  <a:srgbClr val="020202"/>
                </a:solidFill>
                <a:latin typeface="Times New Roman" pitchFamily="18" charset="0"/>
                <a:cs typeface="Times New Roman" pitchFamily="18" charset="0"/>
              </a:rPr>
              <a:t> медицинский техникум»</a:t>
            </a:r>
            <a:br>
              <a:rPr lang="ru-RU" sz="2700" dirty="0" smtClean="0">
                <a:solidFill>
                  <a:srgbClr val="020202"/>
                </a:solidFill>
                <a:latin typeface="Times New Roman" pitchFamily="18" charset="0"/>
                <a:cs typeface="Times New Roman" pitchFamily="18" charset="0"/>
              </a:rPr>
            </a:br>
            <a:r>
              <a:rPr lang="ru-RU" sz="2700" dirty="0" smtClean="0">
                <a:solidFill>
                  <a:srgbClr val="020202"/>
                </a:solidFill>
                <a:latin typeface="Times New Roman" pitchFamily="18" charset="0"/>
                <a:cs typeface="Times New Roman" pitchFamily="18" charset="0"/>
              </a:rPr>
              <a:t/>
            </a:r>
            <a:br>
              <a:rPr lang="ru-RU" sz="2700" dirty="0" smtClean="0">
                <a:solidFill>
                  <a:srgbClr val="020202"/>
                </a:solidFill>
                <a:latin typeface="Times New Roman" pitchFamily="18" charset="0"/>
                <a:cs typeface="Times New Roman" pitchFamily="18" charset="0"/>
              </a:rPr>
            </a:br>
            <a:r>
              <a:rPr lang="ru-RU" sz="2700" b="1" dirty="0" smtClean="0">
                <a:solidFill>
                  <a:srgbClr val="020202"/>
                </a:solidFill>
                <a:latin typeface="Times New Roman" pitchFamily="18" charset="0"/>
                <a:cs typeface="Times New Roman" pitchFamily="18" charset="0"/>
              </a:rPr>
              <a:t>  Дипломная работа</a:t>
            </a:r>
            <a:br>
              <a:rPr lang="ru-RU" sz="2700" b="1" dirty="0" smtClean="0">
                <a:solidFill>
                  <a:srgbClr val="020202"/>
                </a:solidFill>
                <a:latin typeface="Times New Roman" pitchFamily="18" charset="0"/>
                <a:cs typeface="Times New Roman" pitchFamily="18" charset="0"/>
              </a:rPr>
            </a:br>
            <a:r>
              <a:rPr lang="ru-RU" sz="2700" dirty="0" smtClean="0">
                <a:solidFill>
                  <a:srgbClr val="020202"/>
                </a:solidFill>
                <a:latin typeface="Times New Roman" pitchFamily="18" charset="0"/>
                <a:cs typeface="Times New Roman" pitchFamily="18" charset="0"/>
              </a:rPr>
              <a:t>ЦМК клинических дисциплин </a:t>
            </a:r>
            <a:br>
              <a:rPr lang="ru-RU" sz="2700" dirty="0" smtClean="0">
                <a:solidFill>
                  <a:srgbClr val="020202"/>
                </a:solidFill>
                <a:latin typeface="Times New Roman" pitchFamily="18" charset="0"/>
                <a:cs typeface="Times New Roman" pitchFamily="18" charset="0"/>
              </a:rPr>
            </a:br>
            <a:r>
              <a:rPr lang="ru-RU" sz="2700" dirty="0" smtClean="0">
                <a:solidFill>
                  <a:srgbClr val="020202"/>
                </a:solidFill>
                <a:latin typeface="Times New Roman" pitchFamily="18" charset="0"/>
                <a:cs typeface="Times New Roman" pitchFamily="18" charset="0"/>
              </a:rPr>
              <a:t>Специальность  34.02.01  «Сестринское дело»</a:t>
            </a:r>
            <a:r>
              <a:rPr lang="en-US" sz="2700" dirty="0" smtClean="0">
                <a:solidFill>
                  <a:srgbClr val="020202"/>
                </a:solidFill>
                <a:latin typeface="Times New Roman" pitchFamily="18" charset="0"/>
                <a:cs typeface="Times New Roman" pitchFamily="18" charset="0"/>
              </a:rPr>
              <a:t/>
            </a:r>
            <a:br>
              <a:rPr lang="en-US" sz="2700" dirty="0" smtClean="0">
                <a:solidFill>
                  <a:srgbClr val="020202"/>
                </a:solidFill>
                <a:latin typeface="Times New Roman" pitchFamily="18" charset="0"/>
                <a:cs typeface="Times New Roman" pitchFamily="18" charset="0"/>
              </a:rPr>
            </a:br>
            <a:r>
              <a:rPr lang="en-US" sz="2700" dirty="0" smtClean="0">
                <a:solidFill>
                  <a:srgbClr val="020202"/>
                </a:solidFill>
                <a:latin typeface="Times New Roman" pitchFamily="18" charset="0"/>
                <a:cs typeface="Times New Roman" pitchFamily="18" charset="0"/>
              </a:rPr>
              <a:t/>
            </a:r>
            <a:br>
              <a:rPr lang="en-US" sz="2700" dirty="0" smtClean="0">
                <a:solidFill>
                  <a:srgbClr val="020202"/>
                </a:solidFill>
                <a:latin typeface="Times New Roman" pitchFamily="18" charset="0"/>
                <a:cs typeface="Times New Roman" pitchFamily="18" charset="0"/>
              </a:rPr>
            </a:br>
            <a:r>
              <a:rPr lang="ru-RU" sz="2700" b="1" dirty="0">
                <a:solidFill>
                  <a:srgbClr val="020202"/>
                </a:solidFill>
                <a:latin typeface="Times New Roman" pitchFamily="18" charset="0"/>
                <a:cs typeface="Times New Roman" pitchFamily="18" charset="0"/>
              </a:rPr>
              <a:t>«Особенности профилактики гельминтозных инвазий среди  детей дошкольного </a:t>
            </a:r>
            <a:r>
              <a:rPr lang="ru-RU" sz="2700" b="1" dirty="0" smtClean="0">
                <a:solidFill>
                  <a:srgbClr val="020202"/>
                </a:solidFill>
                <a:latin typeface="Times New Roman" pitchFamily="18" charset="0"/>
                <a:cs typeface="Times New Roman" pitchFamily="18" charset="0"/>
              </a:rPr>
              <a:t>возраста».</a:t>
            </a:r>
            <a:br>
              <a:rPr lang="ru-RU" sz="2700" b="1" dirty="0" smtClean="0">
                <a:solidFill>
                  <a:srgbClr val="020202"/>
                </a:solidFill>
                <a:latin typeface="Times New Roman" pitchFamily="18" charset="0"/>
                <a:cs typeface="Times New Roman" pitchFamily="18" charset="0"/>
              </a:rPr>
            </a:br>
            <a:r>
              <a:rPr lang="ru-RU" sz="2700" dirty="0" smtClean="0">
                <a:solidFill>
                  <a:srgbClr val="020202"/>
                </a:solidFill>
                <a:latin typeface="Times New Roman" pitchFamily="18" charset="0"/>
                <a:cs typeface="Times New Roman" pitchFamily="18" charset="0"/>
              </a:rPr>
              <a:t/>
            </a:r>
            <a:br>
              <a:rPr lang="ru-RU" sz="2700" dirty="0" smtClean="0">
                <a:solidFill>
                  <a:srgbClr val="020202"/>
                </a:solidFill>
                <a:latin typeface="Times New Roman" pitchFamily="18" charset="0"/>
                <a:cs typeface="Times New Roman" pitchFamily="18" charset="0"/>
              </a:rPr>
            </a:br>
            <a:r>
              <a:rPr lang="ru-RU" sz="2700" dirty="0" smtClean="0">
                <a:solidFill>
                  <a:srgbClr val="020202"/>
                </a:solidFill>
                <a:latin typeface="Times New Roman" pitchFamily="18" charset="0"/>
                <a:cs typeface="Times New Roman" pitchFamily="18" charset="0"/>
              </a:rPr>
              <a:t>Выполнила: </a:t>
            </a:r>
            <a:r>
              <a:rPr lang="ru-RU" sz="2700" dirty="0" err="1" smtClean="0">
                <a:solidFill>
                  <a:srgbClr val="020202"/>
                </a:solidFill>
                <a:latin typeface="Times New Roman" pitchFamily="18" charset="0"/>
                <a:cs typeface="Times New Roman" pitchFamily="18" charset="0"/>
              </a:rPr>
              <a:t>Рассадникова</a:t>
            </a:r>
            <a:r>
              <a:rPr lang="ru-RU" sz="2700" dirty="0" smtClean="0">
                <a:solidFill>
                  <a:srgbClr val="020202"/>
                </a:solidFill>
                <a:latin typeface="Times New Roman" pitchFamily="18" charset="0"/>
                <a:cs typeface="Times New Roman" pitchFamily="18" charset="0"/>
              </a:rPr>
              <a:t> Виктория</a:t>
            </a:r>
            <a:br>
              <a:rPr lang="ru-RU" sz="2700" dirty="0" smtClean="0">
                <a:solidFill>
                  <a:srgbClr val="020202"/>
                </a:solidFill>
                <a:latin typeface="Times New Roman" pitchFamily="18" charset="0"/>
                <a:cs typeface="Times New Roman" pitchFamily="18" charset="0"/>
              </a:rPr>
            </a:br>
            <a:r>
              <a:rPr lang="ru-RU" sz="2700" dirty="0" smtClean="0">
                <a:solidFill>
                  <a:srgbClr val="020202"/>
                </a:solidFill>
                <a:latin typeface="Times New Roman" pitchFamily="18" charset="0"/>
                <a:cs typeface="Times New Roman" pitchFamily="18" charset="0"/>
              </a:rPr>
              <a:t>Научный руководитель: Сушкова Светлана </a:t>
            </a:r>
            <a:r>
              <a:rPr lang="ru-RU" sz="2700" dirty="0" err="1" smtClean="0">
                <a:solidFill>
                  <a:srgbClr val="020202"/>
                </a:solidFill>
                <a:latin typeface="Times New Roman" pitchFamily="18" charset="0"/>
                <a:cs typeface="Times New Roman" pitchFamily="18" charset="0"/>
              </a:rPr>
              <a:t>Аликовна</a:t>
            </a:r>
            <a:r>
              <a:rPr lang="ru-RU" sz="2700" dirty="0" smtClean="0">
                <a:solidFill>
                  <a:srgbClr val="020202"/>
                </a:solidFill>
                <a:latin typeface="Times New Roman" pitchFamily="18" charset="0"/>
                <a:cs typeface="Times New Roman" pitchFamily="18" charset="0"/>
              </a:rPr>
              <a:t> </a:t>
            </a:r>
            <a:br>
              <a:rPr lang="ru-RU" sz="2700" dirty="0" smtClean="0">
                <a:solidFill>
                  <a:srgbClr val="020202"/>
                </a:solidFill>
                <a:latin typeface="Times New Roman" pitchFamily="18" charset="0"/>
                <a:cs typeface="Times New Roman" pitchFamily="18" charset="0"/>
              </a:rPr>
            </a:br>
            <a:r>
              <a:rPr lang="ru-RU" sz="2700" dirty="0" smtClean="0">
                <a:solidFill>
                  <a:srgbClr val="020202"/>
                </a:solidFill>
                <a:latin typeface="Times New Roman" pitchFamily="18" charset="0"/>
                <a:cs typeface="Times New Roman" pitchFamily="18" charset="0"/>
              </a:rPr>
              <a:t/>
            </a:r>
            <a:br>
              <a:rPr lang="ru-RU" sz="2700" dirty="0" smtClean="0">
                <a:solidFill>
                  <a:srgbClr val="020202"/>
                </a:solidFill>
                <a:latin typeface="Times New Roman" pitchFamily="18" charset="0"/>
                <a:cs typeface="Times New Roman" pitchFamily="18" charset="0"/>
              </a:rPr>
            </a:br>
            <a:r>
              <a:rPr lang="ru-RU" sz="2700" dirty="0" smtClean="0">
                <a:solidFill>
                  <a:srgbClr val="020202"/>
                </a:solidFill>
                <a:latin typeface="Times New Roman" pitchFamily="18" charset="0"/>
                <a:cs typeface="Times New Roman" pitchFamily="18" charset="0"/>
              </a:rPr>
              <a:t>г. Бутурлиновка</a:t>
            </a:r>
            <a:br>
              <a:rPr lang="ru-RU" sz="2700" dirty="0" smtClean="0">
                <a:solidFill>
                  <a:srgbClr val="020202"/>
                </a:solidFill>
                <a:latin typeface="Times New Roman" pitchFamily="18" charset="0"/>
                <a:cs typeface="Times New Roman" pitchFamily="18" charset="0"/>
              </a:rPr>
            </a:br>
            <a:r>
              <a:rPr lang="ru-RU" sz="2700" dirty="0" smtClean="0">
                <a:solidFill>
                  <a:srgbClr val="020202"/>
                </a:solidFill>
                <a:latin typeface="Times New Roman" pitchFamily="18" charset="0"/>
                <a:cs typeface="Times New Roman" pitchFamily="18" charset="0"/>
              </a:rPr>
              <a:t>201</a:t>
            </a:r>
            <a:r>
              <a:rPr lang="en-US" sz="2700" dirty="0" smtClean="0">
                <a:solidFill>
                  <a:srgbClr val="020202"/>
                </a:solidFill>
                <a:latin typeface="Times New Roman" pitchFamily="18" charset="0"/>
                <a:cs typeface="Times New Roman" pitchFamily="18" charset="0"/>
              </a:rPr>
              <a:t>9</a:t>
            </a:r>
            <a:r>
              <a:rPr lang="ru-RU" sz="2800" dirty="0" smtClean="0">
                <a:solidFill>
                  <a:srgbClr val="020202"/>
                </a:solidFill>
                <a:latin typeface="Times New Roman" pitchFamily="18" charset="0"/>
                <a:cs typeface="Times New Roman" pitchFamily="18" charset="0"/>
              </a:rPr>
              <a:t/>
            </a:r>
            <a:br>
              <a:rPr lang="ru-RU" sz="2800" dirty="0" smtClean="0">
                <a:solidFill>
                  <a:srgbClr val="020202"/>
                </a:solidFill>
                <a:latin typeface="Times New Roman" pitchFamily="18" charset="0"/>
                <a:cs typeface="Times New Roman" pitchFamily="18" charset="0"/>
              </a:rPr>
            </a:br>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mg12.jpg"/>
          <p:cNvPicPr>
            <a:picLocks noChangeAspect="1"/>
          </p:cNvPicPr>
          <p:nvPr/>
        </p:nvPicPr>
        <p:blipFill>
          <a:blip r:embed="rId2"/>
          <a:stretch>
            <a:fillRect/>
          </a:stretch>
        </p:blipFill>
        <p:spPr>
          <a:xfrm>
            <a:off x="3714744" y="3929066"/>
            <a:ext cx="4428000" cy="2315796"/>
          </a:xfrm>
          <a:prstGeom prst="rect">
            <a:avLst/>
          </a:prstGeom>
        </p:spPr>
      </p:pic>
      <p:sp>
        <p:nvSpPr>
          <p:cNvPr id="3" name="Содержимое 2"/>
          <p:cNvSpPr>
            <a:spLocks noGrp="1"/>
          </p:cNvSpPr>
          <p:nvPr>
            <p:ph idx="1"/>
          </p:nvPr>
        </p:nvSpPr>
        <p:spPr>
          <a:xfrm>
            <a:off x="642910" y="357166"/>
            <a:ext cx="8321703" cy="5232074"/>
          </a:xfrm>
        </p:spPr>
        <p:txBody>
          <a:bodyPr>
            <a:normAutofit/>
          </a:bodyPr>
          <a:lstStyle/>
          <a:p>
            <a:pPr algn="ctr">
              <a:buNone/>
            </a:pPr>
            <a:r>
              <a:rPr lang="ru-RU" sz="2800" b="1" dirty="0" smtClean="0">
                <a:latin typeface="Times New Roman" pitchFamily="18" charset="0"/>
                <a:cs typeface="Times New Roman" pitchFamily="18" charset="0"/>
              </a:rPr>
              <a:t>Выводы:</a:t>
            </a:r>
            <a:endParaRPr lang="ru-RU" sz="2800" dirty="0">
              <a:latin typeface="Times New Roman" pitchFamily="18" charset="0"/>
              <a:cs typeface="Times New Roman" pitchFamily="18" charset="0"/>
            </a:endParaRPr>
          </a:p>
          <a:p>
            <a:pPr>
              <a:buNone/>
            </a:pPr>
            <a:r>
              <a:rPr lang="ru-RU" sz="2000" dirty="0">
                <a:latin typeface="Times New Roman" pitchFamily="18" charset="0"/>
                <a:cs typeface="Times New Roman" pitchFamily="18" charset="0"/>
              </a:rPr>
              <a:t>1. Информированность родителей о навыках гигиенического воспитания ребёнка достаточна.</a:t>
            </a:r>
          </a:p>
          <a:p>
            <a:pPr>
              <a:buNone/>
            </a:pPr>
            <a:r>
              <a:rPr lang="ru-RU" sz="2000" dirty="0">
                <a:latin typeface="Times New Roman" pitchFamily="18" charset="0"/>
                <a:cs typeface="Times New Roman" pitchFamily="18" charset="0"/>
              </a:rPr>
              <a:t> 2. Уровень санитарно-гигиенического воспитания детей дошкольного возраста не достаточный.</a:t>
            </a:r>
          </a:p>
          <a:p>
            <a:pPr>
              <a:buNone/>
            </a:pPr>
            <a:r>
              <a:rPr lang="ru-RU" sz="2000" dirty="0">
                <a:latin typeface="Times New Roman" pitchFamily="18" charset="0"/>
                <a:cs typeface="Times New Roman" pitchFamily="18" charset="0"/>
              </a:rPr>
              <a:t>3. Санитарно – просветительная работа среди  детей и родителей по вопросам профилактики гельминтозов проводится в следующих формах: показ презентаций, социальных роликов, наглядный пример, использование </a:t>
            </a:r>
            <a:r>
              <a:rPr lang="ru-RU" sz="2000" dirty="0" smtClean="0">
                <a:latin typeface="Times New Roman" pitchFamily="18" charset="0"/>
                <a:cs typeface="Times New Roman" pitchFamily="18" charset="0"/>
              </a:rPr>
              <a:t>наглядного раздаточного материала </a:t>
            </a:r>
            <a:r>
              <a:rPr lang="ru-RU" sz="2000" dirty="0">
                <a:latin typeface="Times New Roman" pitchFamily="18" charset="0"/>
                <a:cs typeface="Times New Roman" pitchFamily="18" charset="0"/>
              </a:rPr>
              <a:t>и </a:t>
            </a:r>
            <a:r>
              <a:rPr lang="ru-RU" sz="2000" dirty="0" smtClean="0">
                <a:latin typeface="Times New Roman" pitchFamily="18" charset="0"/>
                <a:cs typeface="Times New Roman" pitchFamily="18" charset="0"/>
              </a:rPr>
              <a:t>в индивидуальной –беседы.</a:t>
            </a:r>
            <a:endParaRPr lang="ru-RU" sz="2000" dirty="0">
              <a:latin typeface="Times New Roman" pitchFamily="18" charset="0"/>
              <a:cs typeface="Times New Roman" pitchFamily="18" charset="0"/>
            </a:endParaRPr>
          </a:p>
          <a:p>
            <a:pPr>
              <a:buNone/>
            </a:pPr>
            <a:endParaRPr lang="ru-RU" sz="2800"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b="1" dirty="0" smtClean="0"/>
              <a:t>Рекомендации</a:t>
            </a:r>
            <a:endParaRPr lang="ru-RU" sz="3600" b="1" dirty="0"/>
          </a:p>
        </p:txBody>
      </p:sp>
      <p:sp>
        <p:nvSpPr>
          <p:cNvPr id="3" name="Содержимое 2"/>
          <p:cNvSpPr>
            <a:spLocks noGrp="1"/>
          </p:cNvSpPr>
          <p:nvPr>
            <p:ph idx="1"/>
          </p:nvPr>
        </p:nvSpPr>
        <p:spPr>
          <a:xfrm>
            <a:off x="428596" y="1357298"/>
            <a:ext cx="8229600" cy="4768865"/>
          </a:xfrm>
        </p:spPr>
        <p:txBody>
          <a:bodyPr>
            <a:normAutofit fontScale="70000" lnSpcReduction="20000"/>
          </a:bodyPr>
          <a:lstStyle/>
          <a:p>
            <a:pPr>
              <a:lnSpc>
                <a:spcPct val="160000"/>
              </a:lnSpc>
              <a:buNone/>
            </a:pPr>
            <a:r>
              <a:rPr lang="ru-RU" sz="2400" b="1" dirty="0" smtClean="0">
                <a:latin typeface="Times New Roman" pitchFamily="18" charset="0"/>
                <a:cs typeface="Times New Roman" pitchFamily="18" charset="0"/>
              </a:rPr>
              <a:t>1.ДЛЯ ДЕТЕЙ ДОШКОЛЬНОГО ВОЗРСТА </a:t>
            </a:r>
            <a:endParaRPr lang="ru-RU" sz="2400" dirty="0" smtClean="0">
              <a:latin typeface="Times New Roman" pitchFamily="18" charset="0"/>
              <a:cs typeface="Times New Roman" pitchFamily="18" charset="0"/>
            </a:endParaRPr>
          </a:p>
          <a:p>
            <a:pPr lvl="0">
              <a:lnSpc>
                <a:spcPct val="160000"/>
              </a:lnSpc>
              <a:buNone/>
            </a:pPr>
            <a:r>
              <a:rPr lang="ru-RU" sz="2400" dirty="0" err="1" smtClean="0">
                <a:latin typeface="Times New Roman" pitchFamily="18" charset="0"/>
                <a:cs typeface="Times New Roman" pitchFamily="18" charset="0"/>
              </a:rPr>
              <a:t>Санбюллетень</a:t>
            </a:r>
            <a:r>
              <a:rPr lang="ru-RU" sz="2400" dirty="0" smtClean="0">
                <a:latin typeface="Times New Roman" pitchFamily="18" charset="0"/>
                <a:cs typeface="Times New Roman" pitchFamily="18" charset="0"/>
              </a:rPr>
              <a:t> «Моем руки правильно».</a:t>
            </a:r>
          </a:p>
          <a:p>
            <a:pPr lvl="0">
              <a:lnSpc>
                <a:spcPct val="160000"/>
              </a:lnSpc>
              <a:buNone/>
            </a:pPr>
            <a:r>
              <a:rPr lang="ru-RU" sz="2400" dirty="0" err="1" smtClean="0">
                <a:latin typeface="Times New Roman" pitchFamily="18" charset="0"/>
                <a:cs typeface="Times New Roman" pitchFamily="18" charset="0"/>
              </a:rPr>
              <a:t>Санбюллетень</a:t>
            </a:r>
            <a:r>
              <a:rPr lang="ru-RU" sz="2400" dirty="0" smtClean="0">
                <a:latin typeface="Times New Roman" pitchFamily="18" charset="0"/>
                <a:cs typeface="Times New Roman" pitchFamily="18" charset="0"/>
              </a:rPr>
              <a:t> «Мой овощи и фрукты перед едой».</a:t>
            </a:r>
          </a:p>
          <a:p>
            <a:pPr lvl="0">
              <a:lnSpc>
                <a:spcPct val="160000"/>
              </a:lnSpc>
              <a:buNone/>
            </a:pPr>
            <a:r>
              <a:rPr lang="ru-RU" sz="2400" dirty="0" err="1" smtClean="0">
                <a:latin typeface="Times New Roman" pitchFamily="18" charset="0"/>
                <a:cs typeface="Times New Roman" pitchFamily="18" charset="0"/>
              </a:rPr>
              <a:t>Санбюллетень</a:t>
            </a:r>
            <a:r>
              <a:rPr lang="ru-RU" sz="2400" dirty="0" smtClean="0">
                <a:latin typeface="Times New Roman" pitchFamily="18" charset="0"/>
                <a:cs typeface="Times New Roman" pitchFamily="18" charset="0"/>
              </a:rPr>
              <a:t> «Чистота залог здоровья».</a:t>
            </a:r>
          </a:p>
          <a:p>
            <a:pPr lvl="0">
              <a:lnSpc>
                <a:spcPct val="160000"/>
              </a:lnSpc>
              <a:buNone/>
            </a:pPr>
            <a:r>
              <a:rPr lang="ru-RU" sz="2400" dirty="0" err="1" smtClean="0">
                <a:latin typeface="Times New Roman" pitchFamily="18" charset="0"/>
                <a:cs typeface="Times New Roman" pitchFamily="18" charset="0"/>
              </a:rPr>
              <a:t>Санбюллетень</a:t>
            </a:r>
            <a:r>
              <a:rPr lang="ru-RU" sz="2400" dirty="0" smtClean="0">
                <a:latin typeface="Times New Roman" pitchFamily="18" charset="0"/>
                <a:cs typeface="Times New Roman" pitchFamily="18" charset="0"/>
              </a:rPr>
              <a:t> «Правила личной гигиены».</a:t>
            </a:r>
          </a:p>
          <a:p>
            <a:pPr>
              <a:lnSpc>
                <a:spcPct val="160000"/>
              </a:lnSpc>
              <a:buNone/>
            </a:pPr>
            <a:r>
              <a:rPr lang="ru-RU" sz="2400" b="1" dirty="0" smtClean="0">
                <a:latin typeface="Times New Roman" pitchFamily="18" charset="0"/>
                <a:cs typeface="Times New Roman" pitchFamily="18" charset="0"/>
              </a:rPr>
              <a:t>2.ДЛЯ РОДИТЕЛЕЙ</a:t>
            </a:r>
            <a:endParaRPr lang="ru-RU" sz="2400" dirty="0" smtClean="0">
              <a:latin typeface="Times New Roman" pitchFamily="18" charset="0"/>
              <a:cs typeface="Times New Roman" pitchFamily="18" charset="0"/>
            </a:endParaRPr>
          </a:p>
          <a:p>
            <a:pPr lvl="0">
              <a:lnSpc>
                <a:spcPct val="160000"/>
              </a:lnSpc>
              <a:buNone/>
            </a:pPr>
            <a:r>
              <a:rPr lang="ru-RU" sz="2400" dirty="0" smtClean="0">
                <a:latin typeface="Times New Roman" pitchFamily="18" charset="0"/>
                <a:cs typeface="Times New Roman" pitchFamily="18" charset="0"/>
              </a:rPr>
              <a:t>Памятка «Профилактика гельминтозов».</a:t>
            </a:r>
          </a:p>
          <a:p>
            <a:pPr lvl="0">
              <a:lnSpc>
                <a:spcPct val="160000"/>
              </a:lnSpc>
              <a:buNone/>
            </a:pPr>
            <a:r>
              <a:rPr lang="ru-RU" sz="2400" dirty="0" smtClean="0">
                <a:latin typeface="Times New Roman" pitchFamily="18" charset="0"/>
                <a:cs typeface="Times New Roman" pitchFamily="18" charset="0"/>
              </a:rPr>
              <a:t>Памятка «Правила обработки фруктов и овощей пред едой».</a:t>
            </a:r>
          </a:p>
          <a:p>
            <a:pPr lvl="0">
              <a:lnSpc>
                <a:spcPct val="160000"/>
              </a:lnSpc>
              <a:buNone/>
            </a:pPr>
            <a:r>
              <a:rPr lang="ru-RU" sz="2400" dirty="0" err="1" smtClean="0">
                <a:latin typeface="Times New Roman" pitchFamily="18" charset="0"/>
                <a:cs typeface="Times New Roman" pitchFamily="18" charset="0"/>
              </a:rPr>
              <a:t>Санбюллетень</a:t>
            </a:r>
            <a:r>
              <a:rPr lang="ru-RU" sz="2400" dirty="0" smtClean="0">
                <a:latin typeface="Times New Roman" pitchFamily="18" charset="0"/>
                <a:cs typeface="Times New Roman" pitchFamily="18" charset="0"/>
              </a:rPr>
              <a:t> «Привитие ребенку навыков </a:t>
            </a:r>
            <a:r>
              <a:rPr lang="ru-RU" sz="2400" dirty="0" err="1" smtClean="0">
                <a:latin typeface="Times New Roman" pitchFamily="18" charset="0"/>
                <a:cs typeface="Times New Roman" pitchFamily="18" charset="0"/>
              </a:rPr>
              <a:t>самоухода</a:t>
            </a:r>
            <a:r>
              <a:rPr lang="ru-RU" sz="2400" dirty="0" smtClean="0">
                <a:latin typeface="Times New Roman" pitchFamily="18" charset="0"/>
                <a:cs typeface="Times New Roman" pitchFamily="18" charset="0"/>
              </a:rPr>
              <a:t>».</a:t>
            </a:r>
          </a:p>
          <a:p>
            <a:pPr lvl="0">
              <a:lnSpc>
                <a:spcPct val="160000"/>
              </a:lnSpc>
              <a:buNone/>
            </a:pPr>
            <a:r>
              <a:rPr lang="ru-RU" sz="2400" b="1" dirty="0" smtClean="0">
                <a:latin typeface="Times New Roman" pitchFamily="18" charset="0"/>
                <a:cs typeface="Times New Roman" pitchFamily="18" charset="0"/>
              </a:rPr>
              <a:t>3.ДЛЯ МЕДИЦИНСКИХ РАБОТНИКОВ </a:t>
            </a:r>
          </a:p>
          <a:p>
            <a:pPr lvl="0">
              <a:lnSpc>
                <a:spcPct val="160000"/>
              </a:lnSpc>
              <a:buNone/>
            </a:pPr>
            <a:r>
              <a:rPr lang="ru-RU" sz="2400" dirty="0" err="1" smtClean="0">
                <a:latin typeface="Times New Roman" pitchFamily="18" charset="0"/>
                <a:cs typeface="Times New Roman" pitchFamily="18" charset="0"/>
              </a:rPr>
              <a:t>Санбюллетень</a:t>
            </a:r>
            <a:r>
              <a:rPr lang="ru-RU" sz="2400" dirty="0" smtClean="0">
                <a:latin typeface="Times New Roman" pitchFamily="18" charset="0"/>
                <a:cs typeface="Times New Roman" pitchFamily="18" charset="0"/>
              </a:rPr>
              <a:t> «Функциональные обязанности медицинской сестры».</a:t>
            </a:r>
            <a:endParaRPr lang="ru-RU" sz="2400" b="1"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526" y="-12526"/>
            <a:ext cx="9156526" cy="6681614"/>
          </a:xfrm>
        </p:spPr>
        <p:txBody>
          <a:bodyPr/>
          <a:lstStyle/>
          <a:p>
            <a:pPr>
              <a:buNone/>
            </a:pPr>
            <a:endParaRPr lang="ru-RU" sz="5400" dirty="0" smtClean="0"/>
          </a:p>
          <a:p>
            <a:pPr>
              <a:buNone/>
            </a:pPr>
            <a:endParaRPr lang="ru-RU" sz="5400" dirty="0"/>
          </a:p>
          <a:p>
            <a:pPr algn="ctr">
              <a:buNone/>
            </a:pPr>
            <a:r>
              <a:rPr lang="ru-RU" sz="5400" dirty="0" smtClean="0">
                <a:latin typeface="Times New Roman" pitchFamily="18" charset="0"/>
                <a:cs typeface="Times New Roman" pitchFamily="18" charset="0"/>
              </a:rPr>
              <a:t>Спасибо за внимание!</a:t>
            </a:r>
            <a:endParaRPr lang="ru-RU" sz="5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357166"/>
            <a:ext cx="7107257" cy="6240484"/>
          </a:xfrm>
        </p:spPr>
        <p:txBody>
          <a:bodyPr>
            <a:normAutofit/>
          </a:bodyPr>
          <a:lstStyle/>
          <a:p>
            <a:pPr marL="0" indent="0" algn="ctr">
              <a:buNone/>
            </a:pPr>
            <a:r>
              <a:rPr lang="ru-RU" sz="2400" b="1" dirty="0">
                <a:latin typeface="Times New Roman" pitchFamily="18" charset="0"/>
                <a:cs typeface="Times New Roman" pitchFamily="18" charset="0"/>
              </a:rPr>
              <a:t>Цель работы: </a:t>
            </a:r>
            <a:endParaRPr lang="ru-RU" sz="2400" b="1" dirty="0" smtClean="0">
              <a:latin typeface="Times New Roman" pitchFamily="18" charset="0"/>
              <a:cs typeface="Times New Roman" pitchFamily="18" charset="0"/>
            </a:endParaRPr>
          </a:p>
          <a:p>
            <a:pPr marL="0" indent="0">
              <a:buNone/>
            </a:pPr>
            <a:r>
              <a:rPr lang="ru-RU" sz="2400" dirty="0" smtClean="0">
                <a:latin typeface="Times New Roman" pitchFamily="18" charset="0"/>
                <a:cs typeface="Times New Roman" pitchFamily="18" charset="0"/>
              </a:rPr>
              <a:t>Исследование  </a:t>
            </a:r>
            <a:r>
              <a:rPr lang="ru-RU" sz="2400" dirty="0">
                <a:latin typeface="Times New Roman" pitchFamily="18" charset="0"/>
                <a:cs typeface="Times New Roman" pitchFamily="18" charset="0"/>
              </a:rPr>
              <a:t>уровня санитарно-гигиенического воспитания  родителей и детей дошкольного возраста по профилактике гельминтозных инвазий.</a:t>
            </a:r>
          </a:p>
          <a:p>
            <a:pPr marL="0" indent="0" algn="ctr">
              <a:buNone/>
            </a:pPr>
            <a:r>
              <a:rPr lang="ru-RU" sz="2400" b="1" dirty="0">
                <a:latin typeface="Times New Roman" pitchFamily="18" charset="0"/>
                <a:cs typeface="Times New Roman" pitchFamily="18" charset="0"/>
              </a:rPr>
              <a:t>Задачи:</a:t>
            </a:r>
            <a:endParaRPr lang="ru-RU" sz="2400" dirty="0">
              <a:latin typeface="Times New Roman" pitchFamily="18" charset="0"/>
              <a:cs typeface="Times New Roman" pitchFamily="18" charset="0"/>
            </a:endParaRPr>
          </a:p>
          <a:p>
            <a:pPr marL="0" indent="0">
              <a:buNone/>
            </a:pPr>
            <a:r>
              <a:rPr lang="ru-RU" sz="2400" dirty="0">
                <a:latin typeface="Times New Roman" pitchFamily="18" charset="0"/>
                <a:cs typeface="Times New Roman" pitchFamily="18" charset="0"/>
              </a:rPr>
              <a:t>1. Исследовать информированность родителей о навыках гигиенического воспитания ребёнка.</a:t>
            </a:r>
          </a:p>
          <a:p>
            <a:pPr marL="0" indent="0">
              <a:buNone/>
            </a:pPr>
            <a:r>
              <a:rPr lang="ru-RU" sz="2400" dirty="0">
                <a:latin typeface="Times New Roman" pitchFamily="18" charset="0"/>
                <a:cs typeface="Times New Roman" pitchFamily="18" charset="0"/>
              </a:rPr>
              <a:t>2. Исследовать уровень санитарно-гигиенического воспитания детей дошкольного возраста.</a:t>
            </a:r>
          </a:p>
          <a:p>
            <a:pPr marL="0" indent="0">
              <a:buNone/>
            </a:pPr>
            <a:r>
              <a:rPr lang="ru-RU" sz="2400" dirty="0">
                <a:latin typeface="Times New Roman" pitchFamily="18" charset="0"/>
                <a:cs typeface="Times New Roman" pitchFamily="18" charset="0"/>
              </a:rPr>
              <a:t>3. Исследование информированности среднего медицинского персонала о методах гигиенического обучения и воспитания детей и родителей по вопросам профилактики гельминтозов.</a:t>
            </a:r>
          </a:p>
          <a:p>
            <a:pPr>
              <a:buNone/>
            </a:pPr>
            <a:endParaRPr lang="en-US" sz="2400" b="1" dirty="0" smtClean="0">
              <a:latin typeface="Times New Roman" pitchFamily="18" charset="0"/>
              <a:cs typeface="Times New Roman" pitchFamily="18" charset="0"/>
            </a:endParaRPr>
          </a:p>
          <a:p>
            <a:pPr>
              <a:buNone/>
            </a:pPr>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lstStyle/>
          <a:p>
            <a:r>
              <a:rPr lang="ru-RU" sz="2200" dirty="0" smtClean="0">
                <a:latin typeface="Times New Roman" pitchFamily="18" charset="0"/>
                <a:cs typeface="Times New Roman" pitchFamily="18" charset="0"/>
              </a:rPr>
              <a:t>Цепкая «гельминтологическая паутина» опутала все живое на Земле, «агрессоры» быстро осваиваются и размножаются в организме человека. Паразитарные болезни на данный момент очень хорошо лечатся, однако проблема их возникновения остаётся актуальной. Гельминты широко распространены,  и оказывают разнообразное отрицательное воздействие на организм. Наиболее распространены следующие виды гельминтов.</a:t>
            </a:r>
          </a:p>
          <a:p>
            <a:endParaRPr lang="ru-RU" sz="2400" dirty="0" smtClean="0"/>
          </a:p>
          <a:p>
            <a:endParaRPr lang="ru-RU" sz="2400" dirty="0"/>
          </a:p>
        </p:txBody>
      </p:sp>
      <p:pic>
        <p:nvPicPr>
          <p:cNvPr id="6" name="Рисунок 5" descr="834417.jpg"/>
          <p:cNvPicPr>
            <a:picLocks noChangeAspect="1"/>
          </p:cNvPicPr>
          <p:nvPr/>
        </p:nvPicPr>
        <p:blipFill>
          <a:blip r:embed="rId2"/>
          <a:stretch>
            <a:fillRect/>
          </a:stretch>
        </p:blipFill>
        <p:spPr>
          <a:xfrm>
            <a:off x="714348" y="2643182"/>
            <a:ext cx="7429552" cy="421481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964613" cy="642918"/>
          </a:xfrm>
        </p:spPr>
        <p:txBody>
          <a:bodyPr/>
          <a:lstStyle/>
          <a:p>
            <a:r>
              <a:rPr lang="ru-RU" sz="3200" dirty="0" smtClean="0">
                <a:latin typeface="Times New Roman" pitchFamily="18" charset="0"/>
                <a:cs typeface="Times New Roman" pitchFamily="18" charset="0"/>
              </a:rPr>
              <a:t>Классификация гельминтов</a:t>
            </a:r>
            <a:endParaRPr lang="ru-RU" sz="3200" dirty="0">
              <a:latin typeface="Times New Roman" pitchFamily="18" charset="0"/>
              <a:cs typeface="Times New Roman" pitchFamily="18" charset="0"/>
            </a:endParaRPr>
          </a:p>
        </p:txBody>
      </p:sp>
      <p:pic>
        <p:nvPicPr>
          <p:cNvPr id="4" name="Содержимое 3" descr="№5_parazitologiya_6.jpg"/>
          <p:cNvPicPr>
            <a:picLocks noGrp="1" noChangeAspect="1"/>
          </p:cNvPicPr>
          <p:nvPr>
            <p:ph idx="1"/>
          </p:nvPr>
        </p:nvPicPr>
        <p:blipFill>
          <a:blip r:embed="rId2"/>
          <a:stretch>
            <a:fillRect/>
          </a:stretch>
        </p:blipFill>
        <p:spPr>
          <a:xfrm>
            <a:off x="0" y="571480"/>
            <a:ext cx="9144001" cy="628652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fontScale="90000"/>
          </a:bodyPr>
          <a:lstStyle/>
          <a:p>
            <a:r>
              <a:rPr lang="ru-RU" sz="3200" dirty="0" smtClean="0">
                <a:latin typeface="Times New Roman" pitchFamily="18" charset="0"/>
                <a:cs typeface="Times New Roman" pitchFamily="18" charset="0"/>
              </a:rPr>
              <a:t>Особенности профилактики гельминтозных инвазий</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a:xfrm>
            <a:off x="0" y="1214422"/>
            <a:ext cx="9144000" cy="5786478"/>
          </a:xfrm>
        </p:spPr>
        <p:txBody>
          <a:bodyPr>
            <a:normAutofit/>
          </a:bodyPr>
          <a:lstStyle/>
          <a:p>
            <a:pPr lvl="0" fontAlgn="base"/>
            <a:r>
              <a:rPr lang="ru-RU" sz="1400" dirty="0" smtClean="0"/>
              <a:t>Обувь необходимо снимать по приходу домой сразу  и ни в коем случае не ходить в ней по квартире.</a:t>
            </a:r>
          </a:p>
          <a:p>
            <a:pPr lvl="0" fontAlgn="base"/>
            <a:r>
              <a:rPr lang="ru-RU" sz="1400" dirty="0" smtClean="0"/>
              <a:t>Игрушки, которые ребенок берет с собой на улицу, нужно обдавать кипятком и мыть после возвращения с прогулок.</a:t>
            </a:r>
          </a:p>
          <a:p>
            <a:pPr lvl="0" fontAlgn="base"/>
            <a:r>
              <a:rPr lang="ru-RU" sz="1400" dirty="0" smtClean="0"/>
              <a:t>Сразу после прихода с улицы ребенок должен мыть руки с мылом. Если возможность очистить руки на улице отсутствует, нужно воспользоваться специальным бактерицидным гелем. В сумочке у каждой мамы должны находиться также влажные салфетки.</a:t>
            </a:r>
          </a:p>
          <a:p>
            <a:pPr lvl="0" fontAlgn="base"/>
            <a:r>
              <a:rPr lang="ru-RU" sz="1400" dirty="0" smtClean="0"/>
              <a:t>Уничтожать насекомых: мух, тараканов.</a:t>
            </a:r>
          </a:p>
          <a:p>
            <a:pPr lvl="0" fontAlgn="base"/>
            <a:r>
              <a:rPr lang="ru-RU" sz="1400" dirty="0" smtClean="0"/>
              <a:t>Если малыш играет в песочнице, нужно следить за тем, чтобы он не тянул грязные руки в рот и уж тем более, не брал ими пищу.</a:t>
            </a:r>
          </a:p>
          <a:p>
            <a:pPr lvl="0" fontAlgn="base"/>
            <a:r>
              <a:rPr lang="ru-RU" sz="1400" dirty="0" smtClean="0"/>
              <a:t>Игровую песочницу во дворе нужно время от времени дезинфицировать. Ее наполнитель желательно периодически менять. </a:t>
            </a:r>
          </a:p>
          <a:p>
            <a:pPr lvl="0" fontAlgn="base"/>
            <a:r>
              <a:rPr lang="ru-RU" sz="1400" dirty="0" smtClean="0"/>
              <a:t>Во время прогулки берите с собой влажные салфетки, чтобы чаще протирать руки малыша.</a:t>
            </a:r>
          </a:p>
          <a:p>
            <a:pPr lvl="0" fontAlgn="base"/>
            <a:r>
              <a:rPr lang="ru-RU" sz="1400" dirty="0" smtClean="0"/>
              <a:t>Свежие фрукты и овощи желательно обрабатывать термически. Если нет такой возможности, следует мыть их горячей водой.</a:t>
            </a:r>
          </a:p>
          <a:p>
            <a:pPr lvl="0" fontAlgn="base"/>
            <a:r>
              <a:rPr lang="ru-RU" sz="1400" dirty="0" smtClean="0"/>
              <a:t>Строго запрещено поить ребенка водой из сомнительных источников. Жидкость должна быть кипяченой или профильтрованной.</a:t>
            </a:r>
          </a:p>
          <a:p>
            <a:pPr lvl="0" fontAlgn="base"/>
            <a:r>
              <a:rPr lang="ru-RU" sz="1400" dirty="0" smtClean="0"/>
              <a:t>Мясо и рыбу нужно подвергать полноценной термообработке.</a:t>
            </a:r>
          </a:p>
          <a:p>
            <a:pPr lvl="0" fontAlgn="base"/>
            <a:r>
              <a:rPr lang="ru-RU" sz="1400" dirty="0" smtClean="0"/>
              <a:t>Если в доме проживает кот или собака, их необходимо регулярно </a:t>
            </a:r>
            <a:r>
              <a:rPr lang="ru-RU" sz="1400" dirty="0" err="1" smtClean="0"/>
              <a:t>глистогонить</a:t>
            </a:r>
            <a:r>
              <a:rPr lang="ru-RU" sz="1400" dirty="0" smtClean="0"/>
              <a:t> и следить за их здоровьем.</a:t>
            </a:r>
          </a:p>
          <a:p>
            <a:pPr lvl="0" fontAlgn="base"/>
            <a:r>
              <a:rPr lang="ru-RU" sz="1400" dirty="0" smtClean="0"/>
              <a:t>Ногти ребенка нужно вовремя остригать и следить за тем, чтобы под них не забивалась грязь. После игр на площадках под ними может скапливаться множество бактерий, в том числе и яйца аскарид.</a:t>
            </a:r>
          </a:p>
          <a:p>
            <a:pPr lvl="0" fontAlgn="base"/>
            <a:r>
              <a:rPr lang="ru-RU" sz="1400" dirty="0" smtClean="0"/>
              <a:t>Яйца аскарид можно занести в квартиру на грязной обуви, поэтому необходимо регулярно мыть пол в прихожей.</a:t>
            </a:r>
          </a:p>
          <a:p>
            <a:pPr lvl="0"/>
            <a:r>
              <a:rPr lang="ru-RU" sz="1400" dirty="0" smtClean="0"/>
              <a:t>Соблюдая все эти нехитрые правила, можно обезопасить своего малыша от глистной инвазий. </a:t>
            </a:r>
          </a:p>
          <a:p>
            <a:endParaRPr lang="ru-RU" sz="1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0"/>
            <a:ext cx="8929718" cy="6858000"/>
          </a:xfrm>
        </p:spPr>
        <p:txBody>
          <a:bodyPr/>
          <a:lstStyle/>
          <a:p>
            <a:pPr marL="0" indent="0" algn="ctr">
              <a:buNone/>
            </a:pPr>
            <a:r>
              <a:rPr lang="ru-RU" sz="2400" b="1" dirty="0">
                <a:latin typeface="Times New Roman" pitchFamily="18" charset="0"/>
                <a:cs typeface="Times New Roman" pitchFamily="18" charset="0"/>
              </a:rPr>
              <a:t>Материалы и методы </a:t>
            </a:r>
            <a:r>
              <a:rPr lang="ru-RU" sz="2400" b="1" dirty="0" smtClean="0">
                <a:latin typeface="Times New Roman" pitchFamily="18" charset="0"/>
                <a:cs typeface="Times New Roman" pitchFamily="18" charset="0"/>
              </a:rPr>
              <a:t>исследования:</a:t>
            </a:r>
            <a:endParaRPr lang="ru-RU" sz="2400" dirty="0">
              <a:latin typeface="Times New Roman" pitchFamily="18" charset="0"/>
              <a:cs typeface="Times New Roman" pitchFamily="18" charset="0"/>
            </a:endParaRPr>
          </a:p>
          <a:p>
            <a:pPr marL="0" indent="0">
              <a:buNone/>
            </a:pPr>
            <a:r>
              <a:rPr lang="ru-RU" sz="2400" b="1" dirty="0">
                <a:latin typeface="Times New Roman" pitchFamily="18" charset="0"/>
                <a:cs typeface="Times New Roman" pitchFamily="18" charset="0"/>
              </a:rPr>
              <a:t>База исследования: </a:t>
            </a:r>
            <a:r>
              <a:rPr lang="ru-RU" sz="2400" dirty="0" smtClean="0">
                <a:latin typeface="Times New Roman" pitchFamily="18" charset="0"/>
                <a:cs typeface="Times New Roman" pitchFamily="18" charset="0"/>
              </a:rPr>
              <a:t>Павловская РБ, ДДУ№10.</a:t>
            </a:r>
            <a:endParaRPr lang="ru-RU" sz="2400" dirty="0">
              <a:latin typeface="Times New Roman" pitchFamily="18" charset="0"/>
              <a:cs typeface="Times New Roman" pitchFamily="18" charset="0"/>
            </a:endParaRPr>
          </a:p>
          <a:p>
            <a:pPr marL="0" indent="0">
              <a:buNone/>
            </a:pPr>
            <a:r>
              <a:rPr lang="ru-RU" sz="2400" b="1" dirty="0">
                <a:latin typeface="Times New Roman" pitchFamily="18" charset="0"/>
                <a:cs typeface="Times New Roman" pitchFamily="18" charset="0"/>
              </a:rPr>
              <a:t>Объект исследования: </a:t>
            </a:r>
            <a:r>
              <a:rPr lang="ru-RU" sz="2400" dirty="0">
                <a:latin typeface="Times New Roman" pitchFamily="18" charset="0"/>
                <a:cs typeface="Times New Roman" pitchFamily="18" charset="0"/>
              </a:rPr>
              <a:t>Опрошено 80 респондентов, из них 30 родителей, 30 детей дошкольного возраста и 20 медицинских </a:t>
            </a:r>
            <a:r>
              <a:rPr lang="ru-RU" sz="2400" dirty="0" smtClean="0">
                <a:latin typeface="Times New Roman" pitchFamily="18" charset="0"/>
                <a:cs typeface="Times New Roman" pitchFamily="18" charset="0"/>
              </a:rPr>
              <a:t>сестер.</a:t>
            </a:r>
            <a:endParaRPr lang="ru-RU" sz="2400" dirty="0">
              <a:latin typeface="Times New Roman" pitchFamily="18" charset="0"/>
              <a:cs typeface="Times New Roman" pitchFamily="18" charset="0"/>
            </a:endParaRPr>
          </a:p>
          <a:p>
            <a:pPr marL="0" indent="0">
              <a:buNone/>
            </a:pPr>
            <a:r>
              <a:rPr lang="ru-RU" sz="2400" b="1" dirty="0">
                <a:latin typeface="Times New Roman" pitchFamily="18" charset="0"/>
                <a:cs typeface="Times New Roman" pitchFamily="18" charset="0"/>
              </a:rPr>
              <a:t>Метод  исследования: </a:t>
            </a:r>
            <a:r>
              <a:rPr lang="ru-RU" sz="2400" dirty="0">
                <a:latin typeface="Times New Roman" pitchFamily="18" charset="0"/>
                <a:cs typeface="Times New Roman" pitchFamily="18" charset="0"/>
              </a:rPr>
              <a:t>анкетирование, опрос.</a:t>
            </a:r>
          </a:p>
          <a:p>
            <a:pPr marL="0" indent="0">
              <a:buNone/>
            </a:pPr>
            <a:r>
              <a:rPr lang="ru-RU" sz="2400" b="1" dirty="0">
                <a:latin typeface="Times New Roman" pitchFamily="18" charset="0"/>
                <a:cs typeface="Times New Roman" pitchFamily="18" charset="0"/>
              </a:rPr>
              <a:t>Анкета №1 </a:t>
            </a:r>
            <a:r>
              <a:rPr lang="ru-RU" sz="2400" dirty="0">
                <a:latin typeface="Times New Roman" pitchFamily="18" charset="0"/>
                <a:cs typeface="Times New Roman" pitchFamily="18" charset="0"/>
              </a:rPr>
              <a:t>«Исследование информированности родителей о навыках гигиенического воспитания ребенка» (для родителей).</a:t>
            </a:r>
          </a:p>
          <a:p>
            <a:pPr marL="0" indent="0">
              <a:buNone/>
            </a:pPr>
            <a:r>
              <a:rPr lang="ru-RU" sz="2400" b="1" dirty="0">
                <a:latin typeface="Times New Roman" pitchFamily="18" charset="0"/>
                <a:cs typeface="Times New Roman" pitchFamily="18" charset="0"/>
              </a:rPr>
              <a:t>Анкета №2 </a:t>
            </a:r>
            <a:r>
              <a:rPr lang="ru-RU" sz="2400" dirty="0">
                <a:latin typeface="Times New Roman" pitchFamily="18" charset="0"/>
                <a:cs typeface="Times New Roman" pitchFamily="18" charset="0"/>
              </a:rPr>
              <a:t>«Исследование уровня санитарно-гигиенического воспитания детей дошкольного возраста» (для детей дошкольного возраста).</a:t>
            </a:r>
          </a:p>
          <a:p>
            <a:pPr marL="0" indent="0">
              <a:buNone/>
            </a:pPr>
            <a:r>
              <a:rPr lang="ru-RU" sz="2400" b="1" dirty="0">
                <a:latin typeface="Times New Roman" pitchFamily="18" charset="0"/>
                <a:cs typeface="Times New Roman" pitchFamily="18" charset="0"/>
              </a:rPr>
              <a:t>Анкета №3 </a:t>
            </a:r>
            <a:r>
              <a:rPr lang="ru-RU" sz="2400" dirty="0">
                <a:latin typeface="Times New Roman" pitchFamily="18" charset="0"/>
                <a:cs typeface="Times New Roman" pitchFamily="18" charset="0"/>
              </a:rPr>
              <a:t>«Исследование информированности среднего медицинского персонала о методах гигиенического обучения и воспитания детей и родителей по вопросам профилактики гельминтозов» (для медицинских сестер).</a:t>
            </a:r>
          </a:p>
          <a:p>
            <a:endParaRPr lang="ru-RU" sz="24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Диаграмма 9"/>
          <p:cNvGraphicFramePr/>
          <p:nvPr/>
        </p:nvGraphicFramePr>
        <p:xfrm>
          <a:off x="0" y="928670"/>
          <a:ext cx="4572000" cy="2643206"/>
        </p:xfrm>
        <a:graphic>
          <a:graphicData uri="http://schemas.openxmlformats.org/drawingml/2006/chart">
            <c:chart xmlns:c="http://schemas.openxmlformats.org/drawingml/2006/chart" xmlns:r="http://schemas.openxmlformats.org/officeDocument/2006/relationships" r:id="rId3"/>
          </a:graphicData>
        </a:graphic>
      </p:graphicFrame>
      <p:sp>
        <p:nvSpPr>
          <p:cNvPr id="2" name="Заголовок 1"/>
          <p:cNvSpPr>
            <a:spLocks noGrp="1"/>
          </p:cNvSpPr>
          <p:nvPr>
            <p:ph type="title"/>
          </p:nvPr>
        </p:nvSpPr>
        <p:spPr>
          <a:xfrm>
            <a:off x="-28200" y="0"/>
            <a:ext cx="9144000" cy="1143000"/>
          </a:xfrm>
        </p:spPr>
        <p:txBody>
          <a:bodyPr>
            <a:normAutofit/>
          </a:bodyPr>
          <a:lstStyle/>
          <a:p>
            <a:r>
              <a:rPr lang="ru-RU" sz="2000" b="1" dirty="0">
                <a:latin typeface="Times New Roman" pitchFamily="18" charset="0"/>
                <a:cs typeface="Times New Roman" pitchFamily="18" charset="0"/>
              </a:rPr>
              <a:t>Результаты исследования информированности   родителей  о навыках  гигиенического  воспитания  ребёнка</a:t>
            </a:r>
            <a:endParaRPr lang="ru-RU" sz="2000" dirty="0">
              <a:latin typeface="Times New Roman" pitchFamily="18" charset="0"/>
              <a:cs typeface="Times New Roman" pitchFamily="18" charset="0"/>
            </a:endParaRPr>
          </a:p>
        </p:txBody>
      </p:sp>
      <p:graphicFrame>
        <p:nvGraphicFramePr>
          <p:cNvPr id="11" name="Диаграмма 10"/>
          <p:cNvGraphicFramePr/>
          <p:nvPr/>
        </p:nvGraphicFramePr>
        <p:xfrm>
          <a:off x="4714876" y="928670"/>
          <a:ext cx="4429124" cy="26432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Диаграмма 11"/>
          <p:cNvGraphicFramePr/>
          <p:nvPr/>
        </p:nvGraphicFramePr>
        <p:xfrm>
          <a:off x="0" y="3714752"/>
          <a:ext cx="4572000" cy="314324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Диаграмма 13"/>
          <p:cNvGraphicFramePr/>
          <p:nvPr/>
        </p:nvGraphicFramePr>
        <p:xfrm>
          <a:off x="4714876" y="3714752"/>
          <a:ext cx="4429124" cy="314324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 xmlns:p14="http://schemas.microsoft.com/office/powerpoint/2010/main" val="2016833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1143000"/>
          </a:xfrm>
        </p:spPr>
        <p:txBody>
          <a:bodyPr>
            <a:normAutofit/>
          </a:bodyPr>
          <a:lstStyle/>
          <a:p>
            <a:r>
              <a:rPr lang="ru-RU" sz="2000" b="1" dirty="0" smtClean="0">
                <a:latin typeface="Times New Roman" pitchFamily="18" charset="0"/>
                <a:cs typeface="Times New Roman" pitchFamily="18" charset="0"/>
              </a:rPr>
              <a:t>Результаты исследования уровня санитарно-гигиенического воспитания </a:t>
            </a:r>
            <a:r>
              <a:rPr lang="ru-RU" sz="2000" b="1" dirty="0">
                <a:latin typeface="Times New Roman" pitchFamily="18" charset="0"/>
                <a:cs typeface="Times New Roman" pitchFamily="18" charset="0"/>
              </a:rPr>
              <a:t>детей дошкольного возраста</a:t>
            </a:r>
            <a:endParaRPr lang="ru-RU" sz="2000" dirty="0">
              <a:latin typeface="Times New Roman" pitchFamily="18" charset="0"/>
              <a:cs typeface="Times New Roman" pitchFamily="18" charset="0"/>
            </a:endParaRPr>
          </a:p>
        </p:txBody>
      </p:sp>
      <p:graphicFrame>
        <p:nvGraphicFramePr>
          <p:cNvPr id="7" name="Диаграмма 6"/>
          <p:cNvGraphicFramePr/>
          <p:nvPr/>
        </p:nvGraphicFramePr>
        <p:xfrm>
          <a:off x="0" y="1000108"/>
          <a:ext cx="4572000" cy="28575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Диаграмма 7"/>
          <p:cNvGraphicFramePr/>
          <p:nvPr/>
        </p:nvGraphicFramePr>
        <p:xfrm>
          <a:off x="4714876" y="1000108"/>
          <a:ext cx="4429124" cy="28575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Диаграмма 8"/>
          <p:cNvGraphicFramePr/>
          <p:nvPr/>
        </p:nvGraphicFramePr>
        <p:xfrm>
          <a:off x="0" y="3978000"/>
          <a:ext cx="4572000" cy="288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Диаграмма 9"/>
          <p:cNvGraphicFramePr/>
          <p:nvPr/>
        </p:nvGraphicFramePr>
        <p:xfrm>
          <a:off x="4714876" y="3978000"/>
          <a:ext cx="4429124" cy="2880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 xmlns:p14="http://schemas.microsoft.com/office/powerpoint/2010/main" val="1253688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a:latin typeface="Times New Roman" pitchFamily="18" charset="0"/>
                <a:cs typeface="Times New Roman" pitchFamily="18" charset="0"/>
              </a:rPr>
              <a:t>Результаты информированности среднего медицинского персонала о методах гигиенического обучения и воспитания детей и родителей по вопросам профилактики гельминтозов</a:t>
            </a:r>
          </a:p>
        </p:txBody>
      </p:sp>
      <p:graphicFrame>
        <p:nvGraphicFramePr>
          <p:cNvPr id="7" name="Диаграмма 6"/>
          <p:cNvGraphicFramePr/>
          <p:nvPr/>
        </p:nvGraphicFramePr>
        <p:xfrm>
          <a:off x="0" y="1428736"/>
          <a:ext cx="4500562" cy="26432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Диаграмма 7"/>
          <p:cNvGraphicFramePr/>
          <p:nvPr/>
        </p:nvGraphicFramePr>
        <p:xfrm>
          <a:off x="4643438" y="1428736"/>
          <a:ext cx="4500562" cy="26432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Диаграмма 8"/>
          <p:cNvGraphicFramePr/>
          <p:nvPr/>
        </p:nvGraphicFramePr>
        <p:xfrm>
          <a:off x="0" y="4143380"/>
          <a:ext cx="4500562" cy="27146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Диаграмма 9"/>
          <p:cNvGraphicFramePr/>
          <p:nvPr/>
        </p:nvGraphicFramePr>
        <p:xfrm>
          <a:off x="4643438" y="4143380"/>
          <a:ext cx="4500562" cy="271462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 xmlns:p14="http://schemas.microsoft.com/office/powerpoint/2010/main" val="3448413848"/>
      </p:ext>
    </p:extLst>
  </p:cSld>
  <p:clrMapOvr>
    <a:masterClrMapping/>
  </p:clrMapOvr>
</p:sld>
</file>

<file path=ppt/theme/theme1.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1473</TotalTime>
  <Words>856</Words>
  <Application>Microsoft Office PowerPoint</Application>
  <PresentationFormat>Экран (4:3)</PresentationFormat>
  <Paragraphs>115</Paragraphs>
  <Slides>12</Slides>
  <Notes>2</Notes>
  <HiddenSlides>0</HiddenSlides>
  <MMClips>0</MMClips>
  <ScaleCrop>false</ScaleCrop>
  <HeadingPairs>
    <vt:vector size="4" baseType="variant">
      <vt:variant>
        <vt:lpstr>Тема</vt:lpstr>
      </vt:variant>
      <vt:variant>
        <vt:i4>4</vt:i4>
      </vt:variant>
      <vt:variant>
        <vt:lpstr>Заголовки слайдов</vt:lpstr>
      </vt:variant>
      <vt:variant>
        <vt:i4>12</vt:i4>
      </vt:variant>
    </vt:vector>
  </HeadingPairs>
  <TitlesOfParts>
    <vt:vector size="16" baseType="lpstr">
      <vt:lpstr>Тема1</vt:lpstr>
      <vt:lpstr>1_Тема1</vt:lpstr>
      <vt:lpstr>2_Тема1</vt:lpstr>
      <vt:lpstr>Тема Office</vt:lpstr>
      <vt:lpstr>Департамент Здравоохранения Воронежской Области бюджетное профессиональное общеобразовательное учреждение Воронежской области  «Бутурлиновский медицинский техникум»    Дипломная работа ЦМК клинических дисциплин  Специальность  34.02.01  «Сестринское дело»  «Особенности профилактики гельминтозных инвазий среди  детей дошкольного возраста».  Выполнила: Рассадникова Виктория Научный руководитель: Сушкова Светлана Аликовна   г. Бутурлиновка 2019 </vt:lpstr>
      <vt:lpstr>Слайд 2</vt:lpstr>
      <vt:lpstr>Слайд 3</vt:lpstr>
      <vt:lpstr>Классификация гельминтов</vt:lpstr>
      <vt:lpstr>Особенности профилактики гельминтозных инвазий</vt:lpstr>
      <vt:lpstr>Слайд 6</vt:lpstr>
      <vt:lpstr>Результаты исследования информированности   родителей  о навыках  гигиенического  воспитания  ребёнка</vt:lpstr>
      <vt:lpstr>Результаты исследования уровня санитарно-гигиенического воспитания детей дошкольного возраста</vt:lpstr>
      <vt:lpstr>Результаты информированности среднего медицинского персонала о методах гигиенического обучения и воспитания детей и родителей по вопросам профилактики гельминтозов</vt:lpstr>
      <vt:lpstr>Слайд 10</vt:lpstr>
      <vt:lpstr>Рекомендации</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Департамент Здравоохранения Воронежской Области Бюджетное профессиональное общеобразовательное учреждение Воронежской области  «Бутурлиновский медицинский техникум»    Курсовая работа ЦМК клинических дисциплин  Специальность  34.02.01  «Сестринское дело»  «Профилактика гельминтозных инвазий у детей дошкольного возраста »  Выполнила: Рассадникова Виктория Научный руководитель: Сушкова Светлана Аликовна   г. Бутурлиновка 2018</dc:title>
  <dc:creator>Викуля</dc:creator>
  <cp:lastModifiedBy>Premium</cp:lastModifiedBy>
  <cp:revision>80</cp:revision>
  <dcterms:created xsi:type="dcterms:W3CDTF">2018-04-16T07:55:02Z</dcterms:created>
  <dcterms:modified xsi:type="dcterms:W3CDTF">2019-10-25T17:31:11Z</dcterms:modified>
</cp:coreProperties>
</file>