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87" r:id="rId4"/>
    <p:sldId id="274" r:id="rId5"/>
    <p:sldId id="263" r:id="rId6"/>
    <p:sldId id="284" r:id="rId7"/>
    <p:sldId id="288" r:id="rId8"/>
    <p:sldId id="285" r:id="rId9"/>
    <p:sldId id="289" r:id="rId10"/>
    <p:sldId id="286" r:id="rId11"/>
    <p:sldId id="290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039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4.2804300135803872E-2"/>
          <c:y val="6.0626944228419133E-2"/>
        </c:manualLayout>
      </c:layout>
      <c:txPr>
        <a:bodyPr/>
        <a:lstStyle/>
        <a:p>
          <a:pPr>
            <a:defRPr sz="2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Употребление острых блюд</c:v>
                </c:pt>
              </c:strCache>
            </c:strRef>
          </c:tx>
          <c:dPt>
            <c:idx val="1"/>
            <c:explosion val="10"/>
          </c:dPt>
          <c:dPt>
            <c:idx val="2"/>
            <c:explosion val="11"/>
          </c:dPt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Percent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30</c:v>
                </c:pt>
                <c:pt idx="2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425189223069815"/>
          <c:y val="0.31556302771914296"/>
          <c:w val="0.28956542797177581"/>
          <c:h val="0.41117523400177725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 sz="1800"/>
            </a:pPr>
            <a:r>
              <a:rPr lang="ru-RU" sz="1800" dirty="0"/>
              <a:t>Исследование на наличие болей в </a:t>
            </a:r>
            <a:r>
              <a:rPr lang="ru-RU" sz="1800" dirty="0" err="1"/>
              <a:t>эпигастрии</a:t>
            </a:r>
            <a:r>
              <a:rPr lang="ru-RU" sz="1800" dirty="0"/>
              <a:t> после приёма пищи</a:t>
            </a:r>
          </a:p>
        </c:rich>
      </c:tx>
      <c:layout>
        <c:manualLayout>
          <c:xMode val="edge"/>
          <c:yMode val="edge"/>
          <c:x val="0.13372579329029921"/>
          <c:y val="2.432289765914184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на наличие болей в эпигастрии после приёма пищи</c:v>
                </c:pt>
              </c:strCache>
            </c:strRef>
          </c:tx>
          <c:explosion val="19"/>
          <c:dPt>
            <c:idx val="0"/>
            <c:explosion val="0"/>
          </c:dPt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возникает</c:v>
                </c:pt>
                <c:pt idx="1">
                  <c:v>Иногда</c:v>
                </c:pt>
                <c:pt idx="2">
                  <c:v>Нет,  не возникает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14</c:v>
                </c:pt>
                <c:pt idx="2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827050524934426"/>
          <c:y val="0.34194993816716185"/>
          <c:w val="0.29348542369703906"/>
          <c:h val="0.50448262603618166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Исследование "ночных и голодных" болей в эпигастральной области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"ночных и голодных" болей в эпигастральной области</c:v>
                </c:pt>
              </c:strCache>
            </c:strRef>
          </c:tx>
          <c:explosion val="1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беспокоит</c:v>
                </c:pt>
                <c:pt idx="1">
                  <c:v>Иногда</c:v>
                </c:pt>
                <c:pt idx="2">
                  <c:v>Нет, не беспокоит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16</c:v>
                </c:pt>
                <c:pt idx="2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283475170622531"/>
          <c:y val="0.31058755695787027"/>
          <c:w val="0.31023188485668418"/>
          <c:h val="0.58990133976119741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8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заболеваний чаще встречающихся у детей подросткового возраста?</c:v>
                </c:pt>
              </c:strCache>
            </c:strRef>
          </c:tx>
          <c:explosion val="20"/>
          <c:dLbls>
            <c:dLbl>
              <c:idx val="2"/>
              <c:layout>
                <c:manualLayout>
                  <c:x val="7.9506324730242911E-2"/>
                  <c:y val="4.9512560929884635E-3"/>
                </c:manualLayout>
              </c:layout>
              <c:showPercent val="1"/>
            </c:dLbl>
            <c:dLbl>
              <c:idx val="3"/>
              <c:layout>
                <c:manualLayout>
                  <c:x val="7.4351396179644313E-2"/>
                  <c:y val="9.707192850893650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Острый гастрит</c:v>
                </c:pt>
                <c:pt idx="1">
                  <c:v>Хронический гастрит</c:v>
                </c:pt>
                <c:pt idx="2">
                  <c:v>Язвенная болезнь желудка</c:v>
                </c:pt>
                <c:pt idx="3">
                  <c:v>Гастроэнтерит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8193503191003496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отношению времени года периодических обострений </c:v>
                </c:pt>
              </c:strCache>
            </c:strRef>
          </c:tx>
          <c:explosion val="12"/>
          <c:cat>
            <c:strRef>
              <c:f>Лист1!$A$2:$A$4</c:f>
              <c:strCache>
                <c:ptCount val="3"/>
                <c:pt idx="0">
                  <c:v>Осень</c:v>
                </c:pt>
                <c:pt idx="1">
                  <c:v>Весна</c:v>
                </c:pt>
                <c:pt idx="2">
                  <c:v>Зима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10</c:v>
                </c:pt>
                <c:pt idx="2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Диагноз  хронический гастрит</c:v>
                </c:pt>
              </c:strCache>
            </c:strRef>
          </c:tx>
          <c:dPt>
            <c:idx val="0"/>
            <c:explosion val="6"/>
          </c:dPt>
          <c:dPt>
            <c:idx val="1"/>
            <c:explosion val="12"/>
          </c:dPt>
          <c:dPt>
            <c:idx val="2"/>
            <c:explosion val="6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Менее 30%</c:v>
                </c:pt>
                <c:pt idx="1">
                  <c:v>40-50%</c:v>
                </c:pt>
                <c:pt idx="2">
                  <c:v>Более 60%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влияния стрессовых ситуаций на развитие заболеваний ЖКТ</c:v>
                </c:pt>
              </c:strCache>
            </c:strRef>
          </c:tx>
          <c:dPt>
            <c:idx val="0"/>
            <c:explosion val="12"/>
          </c:dPt>
          <c:dPt>
            <c:idx val="1"/>
            <c:explosion val="6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влияет</c:v>
                </c:pt>
                <c:pt idx="1">
                  <c:v>Нет,не влияет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признаков тошноты после приёма пищи</c:v>
                </c:pt>
              </c:strCache>
            </c:strRef>
          </c:tx>
          <c:dPt>
            <c:idx val="0"/>
            <c:explosion val="14"/>
          </c:dPt>
          <c:dPt>
            <c:idx val="1"/>
            <c:explosion val="18"/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замечал(а)</c:v>
                </c:pt>
                <c:pt idx="1">
                  <c:v>Иногда</c:v>
                </c:pt>
                <c:pt idx="2">
                  <c:v>Нет, не замечал(а)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</c:v>
                </c:pt>
                <c:pt idx="1">
                  <c:v>20</c:v>
                </c:pt>
                <c:pt idx="2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применения в своей работе методов санитарно- просветительной деятельности</c:v>
                </c:pt>
              </c:strCache>
            </c:strRef>
          </c:tx>
          <c:dPt>
            <c:idx val="0"/>
            <c:explosion val="21"/>
          </c:dPt>
          <c:dPt>
            <c:idx val="1"/>
            <c:explosion val="22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проведения в школе здоровья  " бесед за круглым столом"</c:v>
                </c:pt>
              </c:strCache>
            </c:strRef>
          </c:tx>
          <c:dPt>
            <c:idx val="0"/>
            <c:explosion val="22"/>
          </c:dPt>
          <c:dPt>
            <c:idx val="2"/>
            <c:explosion val="16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проводим</c:v>
                </c:pt>
                <c:pt idx="1">
                  <c:v>Иногда</c:v>
                </c:pt>
                <c:pt idx="2">
                  <c:v>Нет, не проводим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6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распостраннения среди подростков во время бесед наглядного материала</c:v>
                </c:pt>
              </c:strCache>
            </c:strRef>
          </c:tx>
          <c:dPt>
            <c:idx val="1"/>
            <c:explosion val="16"/>
          </c:dPt>
          <c:dPt>
            <c:idx val="2"/>
            <c:explosion val="17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Иногда</c:v>
                </c:pt>
                <c:pt idx="2">
                  <c:v>Нет, не распостраняем из -за нехватки времени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917828748367875"/>
          <c:y val="0.32864869303367977"/>
          <c:w val="0.38790617762816015"/>
          <c:h val="0.6399542496388517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9.7067018241032726E-2"/>
          <c:y val="0"/>
        </c:manualLayout>
      </c:layout>
      <c:txPr>
        <a:bodyPr/>
        <a:lstStyle/>
        <a:p>
          <a:pPr>
            <a:defRPr sz="2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Употребление газированных напитков</c:v>
                </c:pt>
              </c:strCache>
            </c:strRef>
          </c:tx>
          <c:dPt>
            <c:idx val="0"/>
            <c:explosion val="6"/>
          </c:dPt>
          <c:dPt>
            <c:idx val="2"/>
            <c:explosion val="17"/>
          </c:dPt>
          <c:dLbls>
            <c:dLbl>
              <c:idx val="0"/>
              <c:layout>
                <c:manualLayout>
                  <c:x val="-8.4190404783602776E-2"/>
                  <c:y val="1.2336751855157861E-2"/>
                </c:manualLayout>
              </c:layout>
              <c:showPercent val="1"/>
            </c:dLbl>
            <c:dLbl>
              <c:idx val="1"/>
              <c:layout>
                <c:manualLayout>
                  <c:x val="-3.6869089591705644E-2"/>
                  <c:y val="-0.10152990663872595"/>
                </c:manualLayout>
              </c:layout>
              <c:showPercent val="1"/>
            </c:dLbl>
            <c:dLbl>
              <c:idx val="2"/>
              <c:layout>
                <c:manualLayout>
                  <c:x val="0.13581940854833696"/>
                  <c:y val="-5.566335541261698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иногда употребляю</c:v>
                </c:pt>
                <c:pt idx="1">
                  <c:v>Никогда не употреблял(а)</c:v>
                </c:pt>
                <c:pt idx="2">
                  <c:v>Каждый день употребляю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</c:v>
                </c:pt>
                <c:pt idx="1">
                  <c:v>4</c:v>
                </c:pt>
                <c:pt idx="2">
                  <c:v>31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923408391472579"/>
          <c:y val="0.2346215407590371"/>
          <c:w val="0.38076591608527438"/>
          <c:h val="0.66174639599431484"/>
        </c:manualLayout>
      </c:layout>
      <c:txPr>
        <a:bodyPr/>
        <a:lstStyle/>
        <a:p>
          <a:pPr>
            <a:defRPr sz="1600" b="0"/>
          </a:pPr>
          <a:endParaRPr lang="ru-RU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на применение раздаточного материала </c:v>
                </c:pt>
              </c:strCache>
            </c:strRef>
          </c:tx>
          <c:explosion val="7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Буклеты</c:v>
                </c:pt>
                <c:pt idx="1">
                  <c:v>Памятки</c:v>
                </c:pt>
                <c:pt idx="2">
                  <c:v>Брошюры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лучше воспринимающихся форм санитарно- просветительной работы</c:v>
                </c:pt>
              </c:strCache>
            </c:strRef>
          </c:tx>
          <c:explosion val="3"/>
          <c:dPt>
            <c:idx val="1"/>
            <c:explosion val="7"/>
          </c:dPt>
          <c:dPt>
            <c:idx val="2"/>
            <c:explosion val="29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Устная</c:v>
                </c:pt>
                <c:pt idx="1">
                  <c:v>Печатная</c:v>
                </c:pt>
                <c:pt idx="2">
                  <c:v>Изобразительная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проведения" уроков здоровья" в общеобразовательных  школах</c:v>
                </c:pt>
              </c:strCache>
            </c:strRef>
          </c:tx>
          <c:dPt>
            <c:idx val="1"/>
            <c:explosion val="16"/>
          </c:dPt>
          <c:dPt>
            <c:idx val="2"/>
            <c:explosion val="9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8</c:v>
                </c:pt>
                <c:pt idx="2">
                  <c:v>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проведения бесед с родителями подростка о режиме питания</c:v>
                </c:pt>
              </c:strCache>
            </c:strRef>
          </c:tx>
          <c:dPt>
            <c:idx val="1"/>
            <c:explosion val="17"/>
          </c:dPt>
          <c:dPt>
            <c:idx val="2"/>
            <c:explosion val="11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возрастной категории чаще обращающийся за мед.помощью</c:v>
                </c:pt>
              </c:strCache>
            </c:strRef>
          </c:tx>
          <c:dPt>
            <c:idx val="0"/>
            <c:explosion val="12"/>
          </c:dPt>
          <c:dPt>
            <c:idx val="2"/>
            <c:explosion val="21"/>
          </c:dPt>
          <c:dPt>
            <c:idx val="3"/>
            <c:explosion val="9"/>
          </c:dPt>
          <c:dLbls>
            <c:dLbl>
              <c:idx val="1"/>
              <c:layout>
                <c:manualLayout>
                  <c:x val="-6.75281605424322E-2"/>
                  <c:y val="-6.873109611298590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  <c:showLeaderLines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8605840455371556"/>
          <c:y val="0.44820545768056219"/>
          <c:w val="0.19826268633622193"/>
          <c:h val="0.38749200883294638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dirty="0" smtClean="0"/>
              <a:t> </a:t>
            </a:r>
            <a:r>
              <a:rPr lang="ru-RU" sz="1800" dirty="0" smtClean="0"/>
              <a:t>По</a:t>
            </a:r>
            <a:r>
              <a:rPr lang="ru-RU" sz="1800" baseline="0" dirty="0" smtClean="0"/>
              <a:t> отношению к п</a:t>
            </a:r>
            <a:r>
              <a:rPr lang="ru-RU" sz="1800" dirty="0" smtClean="0"/>
              <a:t>окупаемым</a:t>
            </a:r>
            <a:r>
              <a:rPr lang="ru-RU" sz="1800" baseline="0" dirty="0" smtClean="0"/>
              <a:t> </a:t>
            </a:r>
            <a:r>
              <a:rPr lang="ru-RU" sz="1800" dirty="0" smtClean="0"/>
              <a:t>продуктам</a:t>
            </a:r>
            <a:endParaRPr lang="ru-RU" sz="1800" dirty="0"/>
          </a:p>
        </c:rich>
      </c:tx>
      <c:layout>
        <c:manualLayout>
          <c:xMode val="edge"/>
          <c:yMode val="edge"/>
          <c:x val="0.12507674585864717"/>
          <c:y val="0"/>
        </c:manualLayout>
      </c:layout>
    </c:title>
    <c:plotArea>
      <c:layout>
        <c:manualLayout>
          <c:layoutTarget val="inner"/>
          <c:xMode val="edge"/>
          <c:yMode val="edge"/>
          <c:x val="0.11513059006515622"/>
          <c:y val="0.23391725267103977"/>
          <c:w val="0.50182700288203252"/>
          <c:h val="0.6741294433178001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Покупаемые продукты</c:v>
                </c:pt>
              </c:strCache>
            </c:strRef>
          </c:tx>
          <c:explosion val="1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Сладости( шоколад, конфеты)</c:v>
                </c:pt>
                <c:pt idx="1">
                  <c:v> кириешки и чипсы</c:v>
                </c:pt>
                <c:pt idx="2">
                  <c:v>Фаст- фуд</c:v>
                </c:pt>
                <c:pt idx="3">
                  <c:v>Молочные продукты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56</c:v>
                </c:pt>
                <c:pt idx="2">
                  <c:v>16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Сладости( шоколад, конфеты)</c:v>
                </c:pt>
                <c:pt idx="1">
                  <c:v> кириешки и чипсы</c:v>
                </c:pt>
                <c:pt idx="2">
                  <c:v>Фаст- фуд</c:v>
                </c:pt>
                <c:pt idx="3">
                  <c:v>Молочные продукты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812991634809602"/>
          <c:y val="0.23156864337010991"/>
          <c:w val="0.34189074620124182"/>
          <c:h val="0.7166329809508345"/>
        </c:manualLayout>
      </c:layout>
      <c:txPr>
        <a:bodyPr/>
        <a:lstStyle/>
        <a:p>
          <a:pPr>
            <a:defRPr sz="1800" baseline="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dirty="0" smtClean="0"/>
              <a:t> </a:t>
            </a:r>
            <a:r>
              <a:rPr lang="ru-RU" sz="1800" dirty="0" smtClean="0"/>
              <a:t>По отношению к</a:t>
            </a:r>
            <a:r>
              <a:rPr lang="ru-RU" sz="1800" baseline="0" dirty="0" smtClean="0"/>
              <a:t> у</a:t>
            </a:r>
            <a:r>
              <a:rPr lang="ru-RU" sz="1800" dirty="0" smtClean="0"/>
              <a:t>потреблению </a:t>
            </a:r>
            <a:r>
              <a:rPr lang="ru-RU" sz="1800" dirty="0"/>
              <a:t>фаст- фуда</a:t>
            </a:r>
          </a:p>
        </c:rich>
      </c:tx>
      <c:layout>
        <c:manualLayout>
          <c:xMode val="edge"/>
          <c:yMode val="edge"/>
          <c:x val="0.27040379351789257"/>
          <c:y val="2.165863845816079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Употребление фаст- фуда</c:v>
                </c:pt>
              </c:strCache>
            </c:strRef>
          </c:tx>
          <c:dPt>
            <c:idx val="0"/>
            <c:explosion val="12"/>
          </c:dPt>
          <c:dPt>
            <c:idx val="1"/>
            <c:explosion val="14"/>
          </c:dPt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 </c:v>
                </c:pt>
                <c:pt idx="1">
                  <c:v>Нет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63</c:v>
                </c:pt>
                <c:pt idx="1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aseline="0"/>
            </a:pPr>
            <a:endParaRPr lang="ru-RU"/>
          </a:p>
        </c:txPr>
      </c:legendEntry>
      <c:layout>
        <c:manualLayout>
          <c:xMode val="edge"/>
          <c:yMode val="edge"/>
          <c:x val="0.71362471482657375"/>
          <c:y val="0.25661422256753319"/>
          <c:w val="0.28417595837640242"/>
          <c:h val="0.27771451320223739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Продукты употребляемые на ужин</c:v>
                </c:pt>
              </c:strCache>
            </c:strRef>
          </c:tx>
          <c:explosion val="9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</c:dLbls>
          <c:cat>
            <c:strRef>
              <c:f>Лист1!$A$2:$A$5</c:f>
              <c:strCache>
                <c:ptCount val="4"/>
                <c:pt idx="0">
                  <c:v>Картофель</c:v>
                </c:pt>
                <c:pt idx="1">
                  <c:v>Жаренное мясо</c:v>
                </c:pt>
                <c:pt idx="2">
                  <c:v>Вообще не ужинаю</c:v>
                </c:pt>
                <c:pt idx="3">
                  <c:v>Не из каких перечисденных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</c:v>
                </c:pt>
                <c:pt idx="1">
                  <c:v>43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801093613298339"/>
          <c:y val="0.18028426134469921"/>
          <c:w val="0.39532239720035095"/>
          <c:h val="0.5692157942046846"/>
        </c:manualLayout>
      </c:layout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Употребление  жареных блюд</c:v>
                </c:pt>
              </c:strCache>
            </c:strRef>
          </c:tx>
          <c:dPt>
            <c:idx val="0"/>
            <c:explosion val="11"/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</c:dLbls>
          <c:cat>
            <c:strRef>
              <c:f>Лист1!$A$2:$A$3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40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81084020988225858"/>
          <c:y val="0.29095446034451528"/>
          <c:w val="0.1752709768784553"/>
          <c:h val="0.34226142894691913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отношению  к употреблению полуфабрикатов</c:v>
                </c:pt>
              </c:strCache>
            </c:strRef>
          </c:tx>
          <c:explosion val="2"/>
          <c:dPt>
            <c:idx val="1"/>
            <c:explosion val="10"/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Percent val="1"/>
          </c:dLbls>
          <c:cat>
            <c:strRef>
              <c:f>Лист1!$A$2:$A$3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</c:v>
                </c:pt>
                <c:pt idx="1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Продукты употребляемые на завтрак</c:v>
                </c:pt>
              </c:strCache>
            </c:strRef>
          </c:tx>
          <c:explosion val="6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Percent val="1"/>
          </c:dLbls>
          <c:cat>
            <c:strRef>
              <c:f>Лист1!$A$2:$A$4</c:f>
              <c:strCache>
                <c:ptCount val="3"/>
                <c:pt idx="0">
                  <c:v>Чай с бутербродами</c:v>
                </c:pt>
                <c:pt idx="1">
                  <c:v>сок</c:v>
                </c:pt>
                <c:pt idx="2">
                  <c:v>Молочные продукты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</c:v>
                </c:pt>
                <c:pt idx="1">
                  <c:v>38</c:v>
                </c:pt>
                <c:pt idx="2">
                  <c:v>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 b="0"/>
          </a:pPr>
          <a:endParaRPr lang="ru-RU"/>
        </a:p>
      </c:txPr>
    </c:legend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7.8292815949742994E-2"/>
          <c:y val="0.32111263431047538"/>
          <c:w val="0.56057862257728963"/>
          <c:h val="0.550568290031263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Исследование симптома изжоги после приёма жаренной пищи</c:v>
                </c:pt>
              </c:strCache>
            </c:strRef>
          </c:tx>
          <c:explosion val="21"/>
          <c:dLbls>
            <c:dLbl>
              <c:idx val="1"/>
              <c:layout>
                <c:manualLayout>
                  <c:x val="7.7802498317556201E-2"/>
                  <c:y val="-5.5578284094560074E-2"/>
                </c:manualLayout>
              </c:layout>
              <c:showPercent val="1"/>
            </c:dLbl>
            <c:dLbl>
              <c:idx val="2"/>
              <c:layout>
                <c:manualLayout>
                  <c:x val="2.9646211085102986E-2"/>
                  <c:y val="9.979671928344306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 беспокоит</c:v>
                </c:pt>
                <c:pt idx="1">
                  <c:v>Иногда</c:v>
                </c:pt>
                <c:pt idx="2">
                  <c:v>Нет,не беспокоит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25</c:v>
                </c:pt>
                <c:pt idx="2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027969433792168"/>
          <c:y val="0.32314239859234917"/>
          <c:w val="0.27561225636487457"/>
          <c:h val="0.5579578995727201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86976-4A9E-486E-9FA3-6E6CA1B90359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F4CD0-AFAB-44DF-B5DC-EDDF5CE84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64B941-CBD8-4F73-8FDD-EFB03E85CE91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6F09AD-945E-4CB2-851F-D2A7622A6A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8839200" cy="648072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здравоохранения Воронежской области</a:t>
            </a:r>
          </a:p>
          <a:p>
            <a:pPr algn="ctr">
              <a:lnSpc>
                <a:spcPct val="150000"/>
              </a:lnSpc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БПОУ  ВО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БМТ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Дипломная работа</a:t>
            </a:r>
          </a:p>
          <a:p>
            <a:pPr algn="ctr">
              <a:lnSpc>
                <a:spcPct val="150000"/>
              </a:lnSpc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34.02.01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«Сестринское 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дело»</a:t>
            </a:r>
          </a:p>
          <a:p>
            <a:pPr algn="ctr">
              <a:lnSpc>
                <a:spcPct val="150000"/>
              </a:lnSpc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ЦМК клинических дисциплин</a:t>
            </a:r>
          </a:p>
          <a:p>
            <a:pPr algn="ctr">
              <a:lnSpc>
                <a:spcPct val="150000"/>
              </a:lnSpc>
            </a:pPr>
            <a:r>
              <a:rPr lang="ru-RU" sz="9600" dirty="0" smtClean="0"/>
              <a:t>«</a:t>
            </a:r>
            <a:r>
              <a:rPr lang="ru-RU" sz="9600" b="1" dirty="0" smtClean="0"/>
              <a:t>Исследование роли медицинской сестры в организации рационального питания подростков  в возрасте  от 14 до 17 лет»</a:t>
            </a:r>
          </a:p>
          <a:p>
            <a:pPr algn="ctr">
              <a:lnSpc>
                <a:spcPct val="150000"/>
              </a:lnSpc>
            </a:pPr>
            <a:r>
              <a:rPr lang="ru-RU" sz="9600" b="1" dirty="0" smtClean="0"/>
              <a:t>Шапошникова Анна</a:t>
            </a:r>
            <a:endParaRPr lang="ru-RU" sz="9600" b="1" dirty="0" smtClean="0"/>
          </a:p>
          <a:p>
            <a:pPr algn="ctr">
              <a:lnSpc>
                <a:spcPct val="150000"/>
              </a:lnSpc>
            </a:pPr>
            <a:r>
              <a:rPr lang="ru-RU" sz="9600" b="1" dirty="0" smtClean="0"/>
              <a:t>Научный руководитель: Сушкова С.А</a:t>
            </a:r>
            <a:r>
              <a:rPr lang="ru-RU" sz="9600" dirty="0" smtClean="0"/>
              <a:t>.</a:t>
            </a:r>
          </a:p>
          <a:p>
            <a:pPr algn="ctr">
              <a:lnSpc>
                <a:spcPct val="150000"/>
              </a:lnSpc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Бутурлиновка,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2019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39653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268"/>
                <a:gridCol w="4698268"/>
              </a:tblGrid>
              <a:tr h="3429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«Исследование роли медицинской сестры в организации рационального питания  для подростков от 14 до 17 лет».</a:t>
            </a:r>
            <a:endParaRPr lang="ru-RU" b="1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51520" y="476672"/>
            <a:ext cx="2664296" cy="36004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Диаграмма №1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6119664" y="332656"/>
            <a:ext cx="3024336" cy="36004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Диаграмма №2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467544" y="3356992"/>
            <a:ext cx="3312368" cy="36004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Диаграмма №3.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4788024" y="3789040"/>
          <a:ext cx="4355976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Блок-схема: процесс 12"/>
          <p:cNvSpPr/>
          <p:nvPr/>
        </p:nvSpPr>
        <p:spPr>
          <a:xfrm>
            <a:off x="5580112" y="3356992"/>
            <a:ext cx="2520280" cy="504056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Диаграмма №4</a:t>
            </a:r>
            <a:r>
              <a:rPr lang="ru-RU" b="1" dirty="0" smtClean="0"/>
              <a:t>.</a:t>
            </a:r>
            <a:endParaRPr lang="ru-RU" b="1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764704"/>
          <a:ext cx="4644008" cy="26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4788024" y="692696"/>
          <a:ext cx="4355976" cy="27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0" y="3657600"/>
          <a:ext cx="4644008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9916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Диаграмма №5.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Диаграмма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№6.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Диаграмма №7.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Диаграмма №8.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332656"/>
          <a:ext cx="44999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528592" y="476672"/>
          <a:ext cx="4615408" cy="28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3789040"/>
          <a:ext cx="4355976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283968" y="3717032"/>
          <a:ext cx="4860032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Выводы: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1845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ru-RU" sz="2200" b="1" dirty="0" smtClean="0">
                <a:solidFill>
                  <a:srgbClr val="7030A0"/>
                </a:solidFill>
              </a:rPr>
              <a:t>1</a:t>
            </a:r>
            <a:r>
              <a:rPr lang="ru-RU" sz="22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Рацион питания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подростков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сбалансирован .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асто встречаемые заболевания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ЖКТ 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острый и хронический  гастрит, гастродуоденит, язвенная болезнь желудка. Причины   возникновения: не регулярный приём пищи,  отсутствие в рационе первых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горячих блюд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употребление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фаст-фуда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 газированных напитков.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Роль медицинской сестры в организации рационального питания  недостаточна.</a:t>
            </a:r>
          </a:p>
          <a:p>
            <a:endParaRPr lang="ru-RU" dirty="0"/>
          </a:p>
        </p:txBody>
      </p:sp>
      <p:pic>
        <p:nvPicPr>
          <p:cNvPr id="1026" name="Picture 2" descr="C:\Users\111\Desktop\4 КУРС\2014010910365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5072074"/>
            <a:ext cx="2952000" cy="1604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Рекомендации: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812088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подростков: 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Рекомендация №1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«Правила рационального питания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режимом дня – мы друзья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Буклет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«Привила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рационального питания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родителей: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Рекомендация 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2«Рекомендуемые продукты питания при заболеваниях ЖКТ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Буклет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Рекомендуемые продукты питания при заболеваниях ЖКТ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Буклет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«Рекомендации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язвенной болезни желудка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медицинских сестёр: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Методическая разработка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Диетические рекомендации при хроническом гастрите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/>
          <a:lstStyle/>
          <a:p>
            <a:pPr lvl="4" algn="ctr">
              <a:buNone/>
            </a:pPr>
            <a:endParaRPr lang="ru-RU" dirty="0" smtClean="0"/>
          </a:p>
          <a:p>
            <a:pPr lvl="4" algn="ctr">
              <a:buNone/>
            </a:pPr>
            <a:endParaRPr lang="ru-RU" sz="3600" b="1" dirty="0" smtClean="0"/>
          </a:p>
          <a:p>
            <a:pPr lvl="4" algn="ctr">
              <a:buNone/>
            </a:pPr>
            <a:endParaRPr lang="ru-RU" sz="3600" b="1" dirty="0" smtClean="0"/>
          </a:p>
          <a:p>
            <a:pPr lvl="4" algn="ctr">
              <a:buNone/>
            </a:pPr>
            <a:r>
              <a:rPr lang="ru-RU" sz="3600" b="1" dirty="0" smtClean="0"/>
              <a:t>Спасибо за внимание.</a:t>
            </a:r>
            <a:endParaRPr lang="ru-RU" sz="3600" b="1" dirty="0"/>
          </a:p>
        </p:txBody>
      </p:sp>
      <p:pic>
        <p:nvPicPr>
          <p:cNvPr id="30722" name="Picture 2" descr="C:\Users\111\Desktop\4 КУРС\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52536" y="2172481"/>
            <a:ext cx="5760640" cy="4685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97666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</a:rPr>
              <a:t>Цель </a:t>
            </a:r>
            <a:r>
              <a:rPr lang="ru-RU" sz="2500" dirty="0" smtClean="0">
                <a:solidFill>
                  <a:srgbClr val="FF0000"/>
                </a:solidFill>
              </a:rPr>
              <a:t>: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Исследовать роль медицинской сестры в организации рационального питания у подростков в возрасте  от 14 до 17 лет.</a:t>
            </a:r>
          </a:p>
          <a:p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Изучить рацион питания подростка от 14 до 17 лет.</a:t>
            </a:r>
          </a:p>
          <a:p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. Исследовать возможные  заболевания ЖКТ у подростков в возрасте от  14 до 17 лет и проанализировать причины их  возникновения.</a:t>
            </a:r>
          </a:p>
          <a:p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Исследовать  роль медицинской  сестры в организации рационального питания  для подростков  в возрасте  от 14 до 17 лет.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111\Desktop\4 КУРС\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4357694"/>
            <a:ext cx="2484000" cy="2025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9916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/>
                <a:gridCol w="2997200"/>
                <a:gridCol w="2997200"/>
              </a:tblGrid>
              <a:tr h="340855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Заболевание</a:t>
                      </a:r>
                    </a:p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Гастрит</a:t>
                      </a: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это заболевание, которое характеризуется воспалением или поражением внутренней (слизистой) оболочки стенок желудка.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Клиническая картина</a:t>
                      </a:r>
                    </a:p>
                    <a:p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Проявляется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незначительными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болями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в животе , в области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</a:rPr>
                        <a:t>эпигастрии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(область, расположенная ниже грудины), тошнота, рвота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Причины возникновения</a:t>
                      </a:r>
                    </a:p>
                    <a:p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Неправильное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питание. Переедание</a:t>
                      </a: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Употребление шоколада,</a:t>
                      </a: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Употребление острой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и пряной пищи.  </a:t>
                      </a: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Стрессы. </a:t>
                      </a: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Последствия приема лекарств</a:t>
                      </a:r>
                    </a:p>
                    <a:p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344944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    Язвенная болезнь </a:t>
                      </a:r>
                    </a:p>
                    <a:p>
                      <a:pPr algn="l"/>
                      <a:r>
                        <a:rPr lang="ru-RU" sz="2000" b="1" dirty="0" smtClean="0"/>
                        <a:t> </a:t>
                      </a:r>
                      <a:r>
                        <a:rPr lang="ru-RU" dirty="0" smtClean="0"/>
                        <a:t>это хроническое заболевание, протекающее с периодами обострений и временного благополучия (ремиссии), характеризующееся образованием язв в желудке и двенадцатиперстной кишке.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боль в животе, изжога, тошнота,  симптомы выражены только  сильнее и более стойкие чем при гастрите . Характерной особенностью болей в животе при язве является их возникновение в ночное время, чаще ближе к утру.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 режим питания</a:t>
                      </a:r>
                    </a:p>
                    <a:p>
                      <a:pPr algn="l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Курение. </a:t>
                      </a:r>
                    </a:p>
                    <a:p>
                      <a:pPr algn="l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Стрессы..</a:t>
                      </a:r>
                    </a:p>
                    <a:p>
                      <a:pPr algn="l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Антибиотики</a:t>
                      </a:r>
                    </a:p>
                    <a:p>
                      <a:pPr algn="l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Употребление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алкоголя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422108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/>
              <a:t>        Организация рационального питания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Соблюдение режима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питания;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Разнообразие в режиме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питание;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Отказ от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«вредной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пищи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»(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фаст-фуд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чипсы, газировка);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Уроков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здоровья в школе о пользе здоровой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пищи;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Распространение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наглядного раздаточного материала (буклеты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памятки, брошюры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Работа в Школе здоровья  по формированию навыков здорового питания.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endParaRPr lang="ru-RU" sz="2400" b="1" dirty="0"/>
          </a:p>
        </p:txBody>
      </p:sp>
      <p:pic>
        <p:nvPicPr>
          <p:cNvPr id="5123" name="Picture 3" descr="C:\Users\111\Desktop\курсовая\картинки\ти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357694"/>
            <a:ext cx="2556000" cy="2227906"/>
          </a:xfrm>
          <a:prstGeom prst="rect">
            <a:avLst/>
          </a:prstGeom>
          <a:noFill/>
        </p:spPr>
      </p:pic>
      <p:pic>
        <p:nvPicPr>
          <p:cNvPr id="5124" name="Picture 4" descr="C:\Users\111\Desktop\курсовая\картинки\тд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293096"/>
            <a:ext cx="2016224" cy="2088232"/>
          </a:xfrm>
          <a:prstGeom prst="rect">
            <a:avLst/>
          </a:prstGeom>
          <a:noFill/>
        </p:spPr>
      </p:pic>
      <p:pic>
        <p:nvPicPr>
          <p:cNvPr id="5125" name="Picture 5" descr="C:\Users\111\Desktop\курсовая\картинки\piramida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4286256"/>
            <a:ext cx="2844000" cy="23278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100" b="1" dirty="0" smtClean="0"/>
              <a:t>Материалы и методы   исследования</a:t>
            </a:r>
            <a:endParaRPr lang="ru-RU" sz="4100" dirty="0" smtClean="0"/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База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МКОУ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Гаврильская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 Павловского района.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Опрошено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140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респондентов из них: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 8-11 классов, было опрошено 60 респондентов ( из них 35 девочек и 25 мальчиков), так же было опрошено 60 респондентов -  родителей и 20 медицинских работников, работающих в БУЗ ВО  Павловская РБ.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опрос,  анкетирование, синтез и анализ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данных.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Анкета№1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«Исследование рациона питания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подростка».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возможных заболеваний желудочно-кишечного тракта у подростков в возрасте от 14 до 17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лет».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роли медицинской сестры в организации рационального питания  для подростков в возрасте от 14 до 17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лет».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40080" cy="332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6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33468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3334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980728"/>
          <a:ext cx="42119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54868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Диаграмма №1.</a:t>
            </a:r>
            <a:endParaRPr lang="ru-RU" sz="2000" b="1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995936" y="1124744"/>
          <a:ext cx="514806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14289" y="548680"/>
            <a:ext cx="2429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Диаграмма №2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/>
        </p:nvGraphicFramePr>
        <p:xfrm>
          <a:off x="251520" y="3717032"/>
          <a:ext cx="439248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1560" y="3356992"/>
            <a:ext cx="2952328" cy="40011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</a:t>
            </a:r>
            <a:r>
              <a:rPr lang="ru-RU" sz="2000" b="1" dirty="0" smtClean="0"/>
              <a:t>Диаграмма №3</a:t>
            </a:r>
            <a:endParaRPr lang="ru-RU" sz="2000" b="1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4860032" y="3833664"/>
          <a:ext cx="392392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508104" y="3429000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   Диаграмма № 4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59632" y="0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Результаты исследования рациона </a:t>
            </a:r>
            <a:r>
              <a:rPr lang="ru-RU" sz="2000" b="1" dirty="0" smtClean="0"/>
              <a:t>питания подростка»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36796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Диаграмма №5.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Диаграмма №6.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9003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Диаграмма №7.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Диаграмма №8.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332656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737720" y="332656"/>
          <a:ext cx="440628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3789040"/>
          <a:ext cx="4499992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067944" y="3861048"/>
          <a:ext cx="5076056" cy="27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429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               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 Диаграмма №1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dirty="0" smtClean="0"/>
              <a:t> </a:t>
            </a:r>
            <a:r>
              <a:rPr lang="ru-RU" b="1" dirty="0" smtClean="0"/>
              <a:t>Результаты </a:t>
            </a:r>
            <a:r>
              <a:rPr lang="ru-RU" b="1" dirty="0" smtClean="0"/>
              <a:t>и</a:t>
            </a:r>
            <a:r>
              <a:rPr lang="ru-RU" b="1" dirty="0" smtClean="0"/>
              <a:t>сследования </a:t>
            </a:r>
            <a:r>
              <a:rPr lang="ru-RU" b="1" dirty="0" smtClean="0"/>
              <a:t>возможных заболеваний желудочно- кишечного  тракта у подростков в возрасте от 14 до 17 </a:t>
            </a:r>
            <a:r>
              <a:rPr lang="ru-RU" b="1" dirty="0" smtClean="0"/>
              <a:t>лет</a:t>
            </a:r>
            <a:r>
              <a:rPr lang="ru-RU" b="1" dirty="0" smtClean="0"/>
              <a:t>.</a:t>
            </a:r>
            <a:endParaRPr lang="ru-RU" b="1" dirty="0" smtClean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851920" y="836712"/>
          <a:ext cx="626469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44208" y="476672"/>
            <a:ext cx="222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Диаграмма №2</a:t>
            </a:r>
            <a:endParaRPr lang="ru-RU" b="1" dirty="0"/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0" y="3789041"/>
          <a:ext cx="4499992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67544" y="3429000"/>
            <a:ext cx="331236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Диаграмма №3.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4644008" y="3861048"/>
          <a:ext cx="4499992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076056" y="3429000"/>
            <a:ext cx="345638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Диаграмма №4.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-540568" y="836712"/>
          <a:ext cx="5119464" cy="26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Диаграмма №5.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Диаграмма №6.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Диаграмма №7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Диаграмма №8.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-684584" y="620688"/>
          <a:ext cx="5184576" cy="27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644008" y="620688"/>
          <a:ext cx="432048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0" y="3645024"/>
          <a:ext cx="4499992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716016" y="3745632"/>
          <a:ext cx="4111352" cy="31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781</TotalTime>
  <Words>879</Words>
  <Application>Microsoft Office PowerPoint</Application>
  <PresentationFormat>Экран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  <vt:lpstr>Выводы:</vt:lpstr>
      <vt:lpstr>Рекомендации:</vt:lpstr>
      <vt:lpstr>Слайд 14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Premium</cp:lastModifiedBy>
  <cp:revision>52</cp:revision>
  <dcterms:created xsi:type="dcterms:W3CDTF">2016-03-23T20:12:02Z</dcterms:created>
  <dcterms:modified xsi:type="dcterms:W3CDTF">2019-10-25T18:05:55Z</dcterms:modified>
</cp:coreProperties>
</file>