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sldIdLst>
    <p:sldId id="260" r:id="rId2"/>
    <p:sldId id="263" r:id="rId3"/>
    <p:sldId id="268" r:id="rId4"/>
    <p:sldId id="269" r:id="rId5"/>
    <p:sldId id="270" r:id="rId6"/>
    <p:sldId id="271" r:id="rId7"/>
    <p:sldId id="267" r:id="rId8"/>
    <p:sldId id="272" r:id="rId9"/>
    <p:sldId id="275" r:id="rId10"/>
    <p:sldId id="273" r:id="rId11"/>
    <p:sldId id="274" r:id="rId12"/>
    <p:sldId id="277" r:id="rId13"/>
    <p:sldId id="276" r:id="rId14"/>
    <p:sldId id="279" r:id="rId15"/>
    <p:sldId id="278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</p:sldIdLst>
  <p:sldSz cx="9144000" cy="6858000" type="screen4x3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Matilda" charset="0"/>
      <p:regular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82"/>
    <a:srgbClr val="C75F09"/>
    <a:srgbClr val="C85F08"/>
    <a:srgbClr val="A95007"/>
    <a:srgbClr val="2E6EBC"/>
    <a:srgbClr val="DF3C0F"/>
    <a:srgbClr val="6CA62C"/>
    <a:srgbClr val="E4931C"/>
    <a:srgbClr val="FFE89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>
        <p:scale>
          <a:sx n="76" d="100"/>
          <a:sy n="76" d="100"/>
        </p:scale>
        <p:origin x="-119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4A64-1860-4731-99B3-C5FC21853066}" type="datetimeFigureOut">
              <a:rPr lang="ru-RU" smtClean="0"/>
              <a:t>09.01.2019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86783-7A6D-4445-B440-6E0024F10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9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86783-7A6D-4445-B440-6E0024F10C5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6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09.01.2019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764704"/>
            <a:ext cx="7200800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i="0" u="none" strike="noStrike" kern="1200" normalizeH="0" baseline="0" noProof="0" dirty="0" smtClean="0">
              <a:ln w="9525">
                <a:noFill/>
              </a:ln>
              <a:gradFill>
                <a:gsLst>
                  <a:gs pos="51000">
                    <a:schemeClr val="tx2">
                      <a:lumMod val="60000"/>
                      <a:lumOff val="40000"/>
                    </a:schemeClr>
                  </a:gs>
                  <a:gs pos="66000">
                    <a:schemeClr val="tx2">
                      <a:lumMod val="75000"/>
                    </a:schemeClr>
                  </a:gs>
                  <a:gs pos="34000">
                    <a:schemeClr val="tx2">
                      <a:lumMod val="75000"/>
                    </a:schemeClr>
                  </a:gs>
                </a:gsLst>
                <a:lin ang="5400000" scaled="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Matilda" pitchFamily="2" charset="0"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708920"/>
            <a:ext cx="3312368" cy="1440160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200" b="1" i="1" dirty="0" smtClean="0">
                <a:solidFill>
                  <a:srgbClr val="002B82"/>
                </a:solidFill>
                <a:latin typeface="Times New Roman" pitchFamily="18" charset="0"/>
                <a:cs typeface="Times New Roman" pitchFamily="18" charset="0"/>
              </a:rPr>
              <a:t>Автор презентации: </a:t>
            </a: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rgbClr val="002B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процесс 1"/>
          <p:cNvSpPr/>
          <p:nvPr/>
        </p:nvSpPr>
        <p:spPr>
          <a:xfrm>
            <a:off x="583493" y="3140968"/>
            <a:ext cx="5184576" cy="331236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БАЛТАБАЕВА РЕСКЕЛЬДЕ КЕНЖЕКЕЕВНА</a:t>
            </a:r>
          </a:p>
          <a:p>
            <a:pPr algn="ctr"/>
            <a:r>
              <a:rPr lang="ru-RU" dirty="0"/>
              <a:t>у</a:t>
            </a:r>
            <a:r>
              <a:rPr lang="ru-RU" dirty="0" smtClean="0"/>
              <a:t>читель биологии 1 категории</a:t>
            </a:r>
          </a:p>
          <a:p>
            <a:pPr algn="ctr"/>
            <a:r>
              <a:rPr lang="ru-RU" dirty="0" smtClean="0"/>
              <a:t>МБОУ НИЖНЕБАЯНОВСКАЯ ООШ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764704"/>
            <a:ext cx="6840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tx2"/>
                </a:solidFill>
              </a:rPr>
              <a:t>Активизация познавательной деятельности на уроках                                        биологии</a:t>
            </a:r>
            <a:endParaRPr lang="ru-RU" sz="3600" b="1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i="1" dirty="0">
                <a:solidFill>
                  <a:schemeClr val="tx2"/>
                </a:solidFill>
              </a:rPr>
              <a:t>Слайды с картинками по теме,  рисунки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12355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50" y="1556792"/>
            <a:ext cx="3389313" cy="476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767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  <a:r>
              <a:rPr lang="ru-RU" i="1" dirty="0">
                <a:solidFill>
                  <a:schemeClr val="tx2"/>
                </a:solidFill>
              </a:rPr>
              <a:t>Постановка проблемного вопроса или создание проблемной ситуации</a:t>
            </a:r>
          </a:p>
        </p:txBody>
      </p:sp>
      <p:pic>
        <p:nvPicPr>
          <p:cNvPr id="1026" name="Picture 2" descr="F:\фото\WP_20171006_09_35_08_Pro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3" t="1" r="722" b="198"/>
          <a:stretch/>
        </p:blipFill>
        <p:spPr bwMode="auto">
          <a:xfrm rot="5400000">
            <a:off x="2686835" y="1183715"/>
            <a:ext cx="3482230" cy="63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10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2700" i="1" dirty="0">
                <a:solidFill>
                  <a:schemeClr val="tx2"/>
                </a:solidFill>
              </a:rPr>
              <a:t>На этапах изучения нового материала, закрепления знаний возможно применение следующих проблемных ситуаций, проблемных заданий</a:t>
            </a:r>
            <a:r>
              <a:rPr lang="ru-RU" i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  </a:t>
            </a:r>
            <a:r>
              <a:rPr lang="ru-RU" dirty="0" smtClean="0">
                <a:solidFill>
                  <a:schemeClr val="tx2"/>
                </a:solidFill>
              </a:rPr>
              <a:t>Раздел</a:t>
            </a:r>
            <a:r>
              <a:rPr lang="ru-RU" dirty="0">
                <a:solidFill>
                  <a:schemeClr val="tx2"/>
                </a:solidFill>
              </a:rPr>
              <a:t>: «Разнообразие живых организмов. Среды обитания»</a:t>
            </a:r>
          </a:p>
          <a:p>
            <a:r>
              <a:rPr lang="ru-RU" dirty="0">
                <a:solidFill>
                  <a:schemeClr val="tx2"/>
                </a:solidFill>
              </a:rPr>
              <a:t>. указываю животных (или предлагаю также изображения этих животных): крот, дельфин, жираф, сова, дождевой червь, акула. Могут ли все эти животные встретиться в одном месте в природе? Почему?</a:t>
            </a:r>
          </a:p>
          <a:p>
            <a:r>
              <a:rPr lang="ru-RU" dirty="0">
                <a:solidFill>
                  <a:schemeClr val="tx2"/>
                </a:solidFill>
              </a:rPr>
              <a:t>. называю три группы экологических факторов: живой природы (биотические), неживой природы (абиотические), деятельность человека (антропогенные); но не привожу примеры. Затем предлагаю учащимся варианты различных экологических факторов. Задача учащимся самим распределить их по трём группам, при необходимости корректирую.</a:t>
            </a:r>
          </a:p>
          <a:p>
            <a:r>
              <a:rPr lang="ru-RU" dirty="0">
                <a:solidFill>
                  <a:schemeClr val="tx2"/>
                </a:solidFill>
              </a:rPr>
              <a:t>.. Почему многие цветы имеют сильный аромат, яркую окраску?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219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229600" cy="32403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     </a:t>
            </a:r>
            <a:r>
              <a:rPr lang="ru-RU" dirty="0" smtClean="0"/>
              <a:t> </a:t>
            </a:r>
            <a:r>
              <a:rPr lang="ru-RU" b="1" dirty="0">
                <a:solidFill>
                  <a:schemeClr val="tx2"/>
                </a:solidFill>
              </a:rPr>
              <a:t>Задания на закрепление знаний</a:t>
            </a:r>
            <a:r>
              <a:rPr lang="ru-RU" dirty="0">
                <a:solidFill>
                  <a:schemeClr val="tx2"/>
                </a:solidFill>
              </a:rPr>
              <a:t>. </a:t>
            </a:r>
          </a:p>
          <a:p>
            <a:r>
              <a:rPr lang="ru-RU" i="1" dirty="0">
                <a:solidFill>
                  <a:schemeClr val="tx2"/>
                </a:solidFill>
              </a:rPr>
              <a:t>Выбрать лишний термин из предложенных, а также объяснить свой выбор.</a:t>
            </a:r>
          </a:p>
          <a:p>
            <a:r>
              <a:rPr lang="ru-RU" i="1" dirty="0">
                <a:solidFill>
                  <a:schemeClr val="tx2"/>
                </a:solidFill>
              </a:rPr>
              <a:t>1. К теме урока «Экологические факторы»:</a:t>
            </a:r>
          </a:p>
          <a:p>
            <a:r>
              <a:rPr lang="ru-RU" i="1" dirty="0">
                <a:solidFill>
                  <a:schemeClr val="tx2"/>
                </a:solidFill>
              </a:rPr>
              <a:t>а) ветер, снег, насекомые, свет, дождь;</a:t>
            </a:r>
          </a:p>
          <a:p>
            <a:r>
              <a:rPr lang="ru-RU" i="1" dirty="0">
                <a:solidFill>
                  <a:schemeClr val="tx2"/>
                </a:solidFill>
              </a:rPr>
              <a:t>б) испарение, вырубка, распашка, </a:t>
            </a:r>
            <a:r>
              <a:rPr lang="ru-RU" i="1" dirty="0" err="1">
                <a:solidFill>
                  <a:schemeClr val="tx2"/>
                </a:solidFill>
              </a:rPr>
              <a:t>рыболовля</a:t>
            </a:r>
            <a:r>
              <a:rPr lang="ru-RU" i="1" dirty="0">
                <a:solidFill>
                  <a:schemeClr val="tx2"/>
                </a:solidFill>
              </a:rPr>
              <a:t>;</a:t>
            </a:r>
          </a:p>
          <a:p>
            <a:r>
              <a:rPr lang="ru-RU" i="1" dirty="0">
                <a:solidFill>
                  <a:schemeClr val="tx2"/>
                </a:solidFill>
              </a:rPr>
              <a:t>в) производители, потребители, разрушители, осушители</a:t>
            </a:r>
          </a:p>
        </p:txBody>
      </p:sp>
      <p:pic>
        <p:nvPicPr>
          <p:cNvPr id="1026" name="Picture 2" descr="G:\урок\IMG_0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45024"/>
            <a:ext cx="5375381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036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2"/>
                </a:solidFill>
              </a:rPr>
              <a:t>Обосновать смысл высказываний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. </a:t>
            </a:r>
            <a:r>
              <a:rPr lang="ru-RU" b="1" i="1" dirty="0">
                <a:solidFill>
                  <a:schemeClr val="tx2"/>
                </a:solidFill>
              </a:rPr>
              <a:t>Древнегреческий философ Аристотель говорил: «Ничто так сильно не разрушает человека, как продолжительное безделье». Обосновать данное высказывание с научной точки зрения</a:t>
            </a:r>
          </a:p>
          <a:p>
            <a:endParaRPr lang="ru-RU" b="1" i="1" dirty="0">
              <a:solidFill>
                <a:schemeClr val="tx2"/>
              </a:solidFill>
            </a:endParaRPr>
          </a:p>
          <a:p>
            <a:r>
              <a:rPr lang="ru-RU" b="1" i="1" dirty="0">
                <a:solidFill>
                  <a:schemeClr val="tx2"/>
                </a:solidFill>
              </a:rPr>
              <a:t>. «Кто не любит природу, тот не любит человека» Достоевский</a:t>
            </a:r>
          </a:p>
          <a:p>
            <a:endParaRPr lang="ru-RU" i="1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6677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324035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При изучении новой темы я практикую </a:t>
            </a:r>
            <a:r>
              <a:rPr lang="ru-RU" b="1" i="1" dirty="0" smtClean="0">
                <a:solidFill>
                  <a:schemeClr val="tx2"/>
                </a:solidFill>
              </a:rPr>
              <a:t>индивидуальную форму деятельности обучающегося, из-за малой наполняемости класса: </a:t>
            </a:r>
            <a:endParaRPr lang="ru-RU" b="1" i="1" dirty="0">
              <a:solidFill>
                <a:schemeClr val="tx2"/>
              </a:solidFill>
            </a:endParaRPr>
          </a:p>
          <a:p>
            <a:r>
              <a:rPr lang="ru-RU" b="1" i="1" dirty="0">
                <a:solidFill>
                  <a:schemeClr val="tx2"/>
                </a:solidFill>
              </a:rPr>
              <a:t>	побуждает </a:t>
            </a:r>
            <a:r>
              <a:rPr lang="ru-RU" b="1" i="1" dirty="0" smtClean="0">
                <a:solidFill>
                  <a:schemeClr val="tx2"/>
                </a:solidFill>
              </a:rPr>
              <a:t>участника </a:t>
            </a:r>
            <a:r>
              <a:rPr lang="ru-RU" b="1" i="1" dirty="0">
                <a:solidFill>
                  <a:schemeClr val="tx2"/>
                </a:solidFill>
              </a:rPr>
              <a:t>к активности, самостоятельности, </a:t>
            </a:r>
            <a:r>
              <a:rPr lang="ru-RU" b="1" i="1" dirty="0" smtClean="0">
                <a:solidFill>
                  <a:schemeClr val="tx2"/>
                </a:solidFill>
              </a:rPr>
              <a:t>ответственности</a:t>
            </a:r>
            <a:r>
              <a:rPr lang="ru-RU" b="1" i="1" dirty="0">
                <a:solidFill>
                  <a:schemeClr val="tx2"/>
                </a:solidFill>
              </a:rPr>
              <a:t>;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	облегчает процесс усвоения, запоминания и применения новых знаний;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	позволяет повышать познавательную мотивацию и дольше сохранять работоспособность </a:t>
            </a:r>
            <a:r>
              <a:rPr lang="ru-RU" b="1" i="1" dirty="0" smtClean="0">
                <a:solidFill>
                  <a:schemeClr val="tx2"/>
                </a:solidFill>
              </a:rPr>
              <a:t>;</a:t>
            </a:r>
            <a:endParaRPr lang="ru-RU" b="1" i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b="1" i="1" dirty="0"/>
          </a:p>
        </p:txBody>
      </p:sp>
      <p:pic>
        <p:nvPicPr>
          <p:cNvPr id="1026" name="Picture 2" descr="G:\урок\IMG_02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56992"/>
            <a:ext cx="7128792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chemeClr val="tx2"/>
                </a:solidFill>
              </a:rPr>
              <a:t>Методы и приемы для этого этапа работы использовать можно так же очень разнообразные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b="1" i="1" dirty="0">
                <a:solidFill>
                  <a:schemeClr val="tx2"/>
                </a:solidFill>
              </a:rPr>
              <a:t>Составление плана параграфа. 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На начальных этапах обучения эта работа проводится под руководством учителя, затем самостоятельно каждым учеником или в парах.</a:t>
            </a:r>
          </a:p>
          <a:p>
            <a:pPr marL="0" indent="0">
              <a:buNone/>
            </a:pPr>
            <a:r>
              <a:rPr lang="ru-RU" b="1" i="1" dirty="0">
                <a:solidFill>
                  <a:schemeClr val="tx2"/>
                </a:solidFill>
              </a:rPr>
              <a:t>	Составление логических схем.</a:t>
            </a:r>
          </a:p>
          <a:p>
            <a:r>
              <a:rPr lang="ru-RU" b="1" i="1" dirty="0">
                <a:solidFill>
                  <a:schemeClr val="tx2"/>
                </a:solidFill>
              </a:rPr>
              <a:t>Слово "логические" используется чтобы подчеркнуть стремление отразить в схемах взаимосвязь, </a:t>
            </a:r>
            <a:r>
              <a:rPr lang="ru-RU" b="1" i="1" dirty="0" err="1">
                <a:solidFill>
                  <a:schemeClr val="tx2"/>
                </a:solidFill>
              </a:rPr>
              <a:t>взаимоподчиненность</a:t>
            </a:r>
            <a:r>
              <a:rPr lang="ru-RU" b="1" i="1" dirty="0">
                <a:solidFill>
                  <a:schemeClr val="tx2"/>
                </a:solidFill>
              </a:rPr>
              <a:t>, внутреннюю закономерность изучаемого объекта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392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2"/>
                </a:solidFill>
              </a:rPr>
              <a:t>Составление логических схем.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089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11514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i="1" dirty="0">
                <a:solidFill>
                  <a:schemeClr val="tx2"/>
                </a:solidFill>
              </a:rPr>
              <a:t>Работа по составлению и заполнению таблиц 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5637181"/>
              </p:ext>
            </p:extLst>
          </p:nvPr>
        </p:nvGraphicFramePr>
        <p:xfrm>
          <a:off x="1043608" y="1700808"/>
          <a:ext cx="7272809" cy="4032448"/>
        </p:xfrm>
        <a:graphic>
          <a:graphicData uri="http://schemas.openxmlformats.org/drawingml/2006/table">
            <a:tbl>
              <a:tblPr firstRow="1" firstCol="1" bandRow="1"/>
              <a:tblGrid>
                <a:gridCol w="3135050"/>
                <a:gridCol w="1383484"/>
                <a:gridCol w="1383484"/>
                <a:gridCol w="1370791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признаки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ракообразные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паукообразные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насекомые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представители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Среда обитания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Строение тела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Количество ног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Особенности строения внутренних органов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значение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Calibri"/>
                      </a:endParaRPr>
                    </a:p>
                  </a:txBody>
                  <a:tcPr marL="73025" marR="73025" marT="0" marB="0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043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sz="3600" i="1" dirty="0">
                <a:solidFill>
                  <a:schemeClr val="tx2"/>
                </a:solidFill>
              </a:rPr>
              <a:t>Составление графических </a:t>
            </a:r>
            <a:r>
              <a:rPr lang="ru-RU" sz="3600" i="1" dirty="0" smtClean="0">
                <a:solidFill>
                  <a:schemeClr val="tx2"/>
                </a:solidFill>
              </a:rPr>
              <a:t>конспектов</a:t>
            </a:r>
            <a:r>
              <a:rPr lang="en-US" i="1" dirty="0" smtClean="0">
                <a:solidFill>
                  <a:schemeClr val="tx2"/>
                </a:solidFill>
              </a:rPr>
              <a:t/>
            </a:r>
            <a:br>
              <a:rPr lang="en-US" i="1" dirty="0" smtClean="0">
                <a:solidFill>
                  <a:schemeClr val="tx2"/>
                </a:solidFill>
              </a:rPr>
            </a:br>
            <a:endParaRPr lang="ru-RU" i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39" y="2348880"/>
            <a:ext cx="5931922" cy="355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40493"/>
            <a:ext cx="7488831" cy="141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41677"/>
            <a:ext cx="7488831" cy="59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394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112568"/>
          </a:xfrm>
        </p:spPr>
        <p:txBody>
          <a:bodyPr/>
          <a:lstStyle/>
          <a:p>
            <a:pPr marL="0" indent="0"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Побудить в детях живое чувство природы – значит возбудить одно из благодетельных, воспитывающих душу влияний.</a:t>
            </a:r>
          </a:p>
          <a:p>
            <a:pPr marL="0" indent="0">
              <a:buNone/>
            </a:pPr>
            <a:r>
              <a:rPr lang="ru-RU" sz="4000" b="1" i="1" dirty="0">
                <a:solidFill>
                  <a:schemeClr val="tx2"/>
                </a:solidFill>
              </a:rPr>
              <a:t>                                                                                                                      К.Д. Ушинский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5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chemeClr val="tx2"/>
                </a:solidFill>
              </a:rPr>
              <a:t>Лабораторная работа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ru-RU" dirty="0" smtClean="0"/>
              <a:t>Применение </a:t>
            </a:r>
            <a:r>
              <a:rPr lang="ru-RU" dirty="0"/>
              <a:t>инструктивных карточек.</a:t>
            </a:r>
          </a:p>
          <a:p>
            <a:r>
              <a:rPr lang="ru-RU" dirty="0"/>
              <a:t>Использование </a:t>
            </a:r>
            <a:r>
              <a:rPr lang="ru-RU" dirty="0" smtClean="0"/>
              <a:t>инструктивны</a:t>
            </a:r>
            <a:r>
              <a:rPr lang="ru-RU" dirty="0"/>
              <a:t>х</a:t>
            </a:r>
            <a:r>
              <a:rPr lang="en-US" dirty="0" smtClean="0"/>
              <a:t> </a:t>
            </a:r>
            <a:r>
              <a:rPr lang="ru-RU" dirty="0" smtClean="0"/>
              <a:t>карточек </a:t>
            </a:r>
            <a:r>
              <a:rPr lang="ru-RU" dirty="0"/>
              <a:t>позволяет учащимся самостоятельно изучить материал, а это значит, что ученик из пассивного объекта обучения переходит к </a:t>
            </a:r>
            <a:r>
              <a:rPr lang="ru-RU" dirty="0" smtClean="0"/>
              <a:t>деятельно - </a:t>
            </a:r>
            <a:r>
              <a:rPr lang="ru-RU" dirty="0"/>
              <a:t>творческой личности.</a:t>
            </a:r>
          </a:p>
          <a:p>
            <a:r>
              <a:rPr lang="ru-RU" dirty="0"/>
              <a:t>При работе с инструктивной карточкой важно предусмотреть взаимодействие школьника не только с литературой, но и с натуральным объектом.</a:t>
            </a:r>
          </a:p>
        </p:txBody>
      </p:sp>
    </p:spTree>
    <p:extLst>
      <p:ext uri="{BB962C8B-B14F-4D97-AF65-F5344CB8AC3E}">
        <p14:creationId xmlns:p14="http://schemas.microsoft.com/office/powerpoint/2010/main" val="3579475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ru-RU" sz="2000" i="1" dirty="0">
                <a:solidFill>
                  <a:schemeClr val="tx2"/>
                </a:solidFill>
              </a:rPr>
              <a:t>Инструктивная карточка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848872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343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91276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331640" y="2564904"/>
            <a:ext cx="0" cy="4104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482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688632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394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6696744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2486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chemeClr val="tx2"/>
                </a:solidFill>
              </a:rPr>
              <a:t>              </a:t>
            </a:r>
            <a:r>
              <a:rPr lang="en-US" sz="7200" i="1" dirty="0" smtClean="0">
                <a:solidFill>
                  <a:schemeClr val="tx2"/>
                </a:solidFill>
              </a:rPr>
              <a:t>C</a:t>
            </a:r>
            <a:r>
              <a:rPr lang="ru-RU" sz="7200" i="1" dirty="0" smtClean="0">
                <a:solidFill>
                  <a:schemeClr val="tx2"/>
                </a:solidFill>
              </a:rPr>
              <a:t>ПАСИБО       ЗА ВНИМАНИЕ!</a:t>
            </a:r>
            <a:endParaRPr lang="ru-RU" sz="7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875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08912" cy="2448272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Цель работы:</a:t>
            </a:r>
            <a:b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Создание условий для активизации познавательной деятельности учащихся на уроках биологии</a:t>
            </a:r>
            <a:r>
              <a:rPr lang="ru-RU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.</a:t>
            </a:r>
            <a: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ru-RU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67544" y="2276872"/>
            <a:ext cx="8208912" cy="41044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300" b="1" i="1" dirty="0">
                <a:solidFill>
                  <a:schemeClr val="tx2"/>
                </a:solidFill>
              </a:rPr>
              <a:t>Задачи:</a:t>
            </a:r>
          </a:p>
          <a:p>
            <a:pPr marL="0" indent="0">
              <a:buNone/>
            </a:pPr>
            <a:r>
              <a:rPr lang="ru-RU" sz="3300" b="1" i="1" dirty="0">
                <a:solidFill>
                  <a:schemeClr val="tx2"/>
                </a:solidFill>
              </a:rPr>
              <a:t>•	способствовать формированию познавательного интереса учащихся через различные формы, методы и приемы работы на уроке;</a:t>
            </a:r>
          </a:p>
          <a:p>
            <a:pPr marL="0" indent="0">
              <a:buNone/>
            </a:pPr>
            <a:r>
              <a:rPr lang="ru-RU" sz="3300" b="1" i="1" dirty="0">
                <a:solidFill>
                  <a:schemeClr val="tx2"/>
                </a:solidFill>
              </a:rPr>
              <a:t>•	развивать исследовательские навыки на уроках биологии;</a:t>
            </a:r>
          </a:p>
          <a:p>
            <a:pPr marL="0" indent="0">
              <a:buNone/>
            </a:pPr>
            <a:r>
              <a:rPr lang="ru-RU" sz="3300" b="1" i="1" dirty="0">
                <a:solidFill>
                  <a:schemeClr val="tx2"/>
                </a:solidFill>
              </a:rPr>
              <a:t>•	воспитывать у учащихся оценку последствий своей деятельности по отношению к окружающей среде, здоровью, выработке навыков экологической культуры, правил поведения в природе.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7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5040560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Родоначальниками идей активизации являются 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Я.А</a:t>
            </a:r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. Коменский, 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Ж</a:t>
            </a:r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.-Ж. Руссо</a:t>
            </a: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,</a:t>
            </a:r>
            <a: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/>
            </a:r>
            <a:br>
              <a:rPr lang="en-US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 </a:t>
            </a:r>
            <a:r>
              <a:rPr lang="ru-RU" sz="4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И.Г. Песталоцци, Г. Гегель, </a:t>
            </a:r>
            <a:r>
              <a:rPr lang="ru-RU" sz="4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К.Ушинский</a:t>
            </a:r>
            <a:endParaRPr lang="ru-R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tild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65618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Задания на соответствия</a:t>
            </a:r>
            <a:b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</a:br>
            <a:r>
              <a:rPr lang="ru-RU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tilda" pitchFamily="2" charset="0"/>
              </a:rPr>
              <a:t>•	 Суть этих заданий заключается в необходимости установить соответствие между понятием и его содержанием;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856984" cy="439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51920" y="2924944"/>
            <a:ext cx="0" cy="3933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42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443841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chemeClr val="tx2"/>
                </a:solidFill>
              </a:rPr>
              <a:t>•	</a:t>
            </a:r>
            <a:r>
              <a:rPr lang="ru-RU" sz="2400" i="1" dirty="0">
                <a:solidFill>
                  <a:schemeClr val="tx2"/>
                </a:solidFill>
              </a:rPr>
              <a:t>Задание на установление правильной последовательности.</a:t>
            </a:r>
          </a:p>
          <a:p>
            <a:r>
              <a:rPr lang="ru-RU" sz="2400" i="1" dirty="0">
                <a:solidFill>
                  <a:schemeClr val="tx2"/>
                </a:solidFill>
              </a:rPr>
              <a:t>В каком случае правильно названы звенья рефлекторной дуги при прикосновении к горячему предмету?</a:t>
            </a:r>
          </a:p>
          <a:p>
            <a:r>
              <a:rPr lang="ru-RU" sz="2400" i="1" dirty="0">
                <a:solidFill>
                  <a:schemeClr val="tx2"/>
                </a:solidFill>
              </a:rPr>
              <a:t>а) рецептор - вставочный нейрон - чувствительный нейрон-рабочий орган- двигательный нейрон</a:t>
            </a:r>
          </a:p>
          <a:p>
            <a:r>
              <a:rPr lang="ru-RU" sz="2400" i="1" dirty="0">
                <a:solidFill>
                  <a:schemeClr val="tx2"/>
                </a:solidFill>
              </a:rPr>
              <a:t>б) чувствительный нейрон- рецептор - вставочный нейрон - рабочий орган - двигательный нейрон</a:t>
            </a:r>
          </a:p>
          <a:p>
            <a:r>
              <a:rPr lang="ru-RU" sz="2400" i="1" dirty="0" smtClean="0">
                <a:solidFill>
                  <a:schemeClr val="tx2"/>
                </a:solidFill>
              </a:rPr>
              <a:t>в)рецептор </a:t>
            </a:r>
            <a:r>
              <a:rPr lang="ru-RU" sz="2400" i="1" dirty="0">
                <a:solidFill>
                  <a:schemeClr val="tx2"/>
                </a:solidFill>
              </a:rPr>
              <a:t>- чувствительный нейрон- вставочный нейрон- двигательный нейрон-</a:t>
            </a:r>
          </a:p>
          <a:p>
            <a:r>
              <a:rPr lang="ru-RU" sz="2400" i="1" dirty="0">
                <a:solidFill>
                  <a:schemeClr val="tx2"/>
                </a:solidFill>
              </a:rPr>
              <a:t>рабочий орган</a:t>
            </a:r>
          </a:p>
        </p:txBody>
      </p:sp>
    </p:spTree>
    <p:extLst>
      <p:ext uri="{BB962C8B-B14F-4D97-AF65-F5344CB8AC3E}">
        <p14:creationId xmlns:p14="http://schemas.microsoft.com/office/powerpoint/2010/main" val="224606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4367" y="6043011"/>
            <a:ext cx="8374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Arial" pitchFamily="34" charset="0"/>
              </a:rPr>
              <a:t> </a:t>
            </a:r>
            <a:endParaRPr lang="ru-RU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052736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•</a:t>
            </a:r>
            <a:r>
              <a:rPr lang="ru-RU" i="1" dirty="0">
                <a:solidFill>
                  <a:schemeClr val="tx2"/>
                </a:solidFill>
              </a:rPr>
              <a:t>	Задания, в котором ответ конструирует сам ученик (ответы в таких заданиях должны содержать 1–2 слова, числа, формулы и т.п.)</a:t>
            </a:r>
          </a:p>
          <a:p>
            <a:r>
              <a:rPr lang="ru-RU" i="1" dirty="0">
                <a:solidFill>
                  <a:schemeClr val="tx2"/>
                </a:solidFill>
              </a:rPr>
              <a:t>•	Например</a:t>
            </a:r>
          </a:p>
          <a:p>
            <a:r>
              <a:rPr lang="ru-RU" i="1" dirty="0">
                <a:solidFill>
                  <a:schemeClr val="tx2"/>
                </a:solidFill>
              </a:rPr>
              <a:t>Закончите следующие фразы:</a:t>
            </a:r>
          </a:p>
          <a:p>
            <a:r>
              <a:rPr lang="ru-RU" i="1" dirty="0">
                <a:solidFill>
                  <a:schemeClr val="tx2"/>
                </a:solidFill>
              </a:rPr>
              <a:t>а) _ Мельчайшая структура клетки, выполняющая определенную функцию называется _______________.</a:t>
            </a:r>
          </a:p>
          <a:p>
            <a:r>
              <a:rPr lang="ru-RU" i="1" dirty="0">
                <a:solidFill>
                  <a:schemeClr val="tx2"/>
                </a:solidFill>
              </a:rPr>
              <a:t>б)Орган- это________________, имеющая определенную форму, строение ,место.   и выполняющая одну или несколько функций..</a:t>
            </a:r>
          </a:p>
          <a:p>
            <a:r>
              <a:rPr lang="ru-RU" i="1" dirty="0">
                <a:solidFill>
                  <a:schemeClr val="tx2"/>
                </a:solidFill>
              </a:rPr>
              <a:t>в) Органы, выполняющие совместно общие функции составляют _______________.</a:t>
            </a:r>
          </a:p>
          <a:p>
            <a:r>
              <a:rPr lang="ru-RU" i="1" dirty="0">
                <a:solidFill>
                  <a:schemeClr val="tx2"/>
                </a:solidFill>
              </a:rPr>
              <a:t>г) Органоиды,  отвечающие за синтез белка  называются ___________ _____________.</a:t>
            </a:r>
          </a:p>
          <a:p>
            <a:r>
              <a:rPr lang="ru-RU" i="1" dirty="0">
                <a:solidFill>
                  <a:schemeClr val="tx2"/>
                </a:solidFill>
              </a:rPr>
              <a:t>д) Энергетическими станциями клеток называют . _________.</a:t>
            </a:r>
          </a:p>
          <a:p>
            <a:r>
              <a:rPr lang="ru-RU" i="1" dirty="0">
                <a:solidFill>
                  <a:schemeClr val="tx2"/>
                </a:solidFill>
              </a:rPr>
              <a:t>е) Функцию хранения и передачи наследственной информации выполняют ____________ и _____________.</a:t>
            </a:r>
          </a:p>
          <a:p>
            <a:r>
              <a:rPr lang="ru-RU" i="1" dirty="0">
                <a:solidFill>
                  <a:schemeClr val="tx2"/>
                </a:solidFill>
              </a:rPr>
              <a:t>ж) Процессы биосинтеза идут с ______________ энергии.</a:t>
            </a:r>
          </a:p>
          <a:p>
            <a:r>
              <a:rPr lang="ru-RU" i="1" dirty="0">
                <a:solidFill>
                  <a:schemeClr val="tx2"/>
                </a:solidFill>
              </a:rPr>
              <a:t>з) Процессы расщепления идут с ______________ энергии.</a:t>
            </a:r>
          </a:p>
          <a:p>
            <a:r>
              <a:rPr lang="ru-RU" i="1" dirty="0">
                <a:solidFill>
                  <a:schemeClr val="tx2"/>
                </a:solidFill>
              </a:rPr>
              <a:t>Ответ: а) органоидом, б)часть тела, в) систему органов  г)рибосомами д) митохондрии, е)ДНК и РНК ж) поглощением з) выделением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600" i="1" dirty="0">
                <a:solidFill>
                  <a:schemeClr val="tx2"/>
                </a:solidFill>
              </a:rPr>
              <a:t>Задания с исключением лишнего понятия.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5100" dirty="0">
                <a:solidFill>
                  <a:schemeClr val="tx2"/>
                </a:solidFill>
              </a:rPr>
              <a:t>	Подберезовик  подосиновик борщевик  дубовик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tx2"/>
                </a:solidFill>
              </a:rPr>
              <a:t>	Махаон капустная белянка голубянка рыжая вечерница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tx2"/>
                </a:solidFill>
              </a:rPr>
              <a:t>	Рожь  кукуруза  чечевица пшеница  рис  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tx2"/>
                </a:solidFill>
              </a:rPr>
              <a:t>	Запястье  плечо  плюсна  предплечье  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tx2"/>
                </a:solidFill>
              </a:rPr>
              <a:t>	Терминологический диктант.</a:t>
            </a:r>
          </a:p>
          <a:p>
            <a:pPr marL="0" indent="0">
              <a:buNone/>
            </a:pPr>
            <a:r>
              <a:rPr lang="ru-RU" sz="5100" dirty="0">
                <a:solidFill>
                  <a:schemeClr val="tx2"/>
                </a:solidFill>
              </a:rPr>
              <a:t> Учащимся предлагаю  несколько понятий, объединенных одной темой, к каждому понятию необходимо сформулировать определение и записать его.</a:t>
            </a:r>
          </a:p>
          <a:p>
            <a:r>
              <a:rPr lang="ru-RU" sz="5100" dirty="0">
                <a:solidFill>
                  <a:schemeClr val="tx2"/>
                </a:solidFill>
              </a:rPr>
              <a:t>Цветок –  это ....................</a:t>
            </a:r>
          </a:p>
          <a:p>
            <a:r>
              <a:rPr lang="ru-RU" sz="5100" dirty="0">
                <a:solidFill>
                  <a:schemeClr val="tx2"/>
                </a:solidFill>
              </a:rPr>
              <a:t>соцветие это .........................</a:t>
            </a:r>
          </a:p>
          <a:p>
            <a:r>
              <a:rPr lang="ru-RU" sz="5100" dirty="0">
                <a:solidFill>
                  <a:schemeClr val="tx2"/>
                </a:solidFill>
              </a:rPr>
              <a:t>опыление– это ...........................</a:t>
            </a:r>
          </a:p>
          <a:p>
            <a:r>
              <a:rPr lang="ru-RU" sz="5100" dirty="0">
                <a:solidFill>
                  <a:schemeClr val="tx2"/>
                </a:solidFill>
              </a:rPr>
              <a:t>зародыш– это ...........................</a:t>
            </a:r>
          </a:p>
          <a:p>
            <a:r>
              <a:rPr lang="ru-RU" sz="5100" dirty="0">
                <a:solidFill>
                  <a:schemeClr val="tx2"/>
                </a:solidFill>
              </a:rPr>
              <a:t>семя     – это .........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262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</a:t>
            </a:r>
            <a:r>
              <a:rPr lang="ru-RU" i="1" dirty="0">
                <a:solidFill>
                  <a:schemeClr val="tx2"/>
                </a:solidFill>
              </a:rPr>
              <a:t>Стихотворения.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Ребята, прослушав стихотворение С. Маршака, вы поймете о каком классе «Членистоногих» сегодня на уроке пойдет речь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</a:t>
            </a:r>
            <a:r>
              <a:rPr lang="ru-RU" dirty="0" smtClean="0">
                <a:solidFill>
                  <a:schemeClr val="tx2"/>
                </a:solidFill>
              </a:rPr>
              <a:t>Бродят </a:t>
            </a:r>
            <a:r>
              <a:rPr lang="ru-RU" dirty="0">
                <a:solidFill>
                  <a:schemeClr val="tx2"/>
                </a:solidFill>
              </a:rPr>
              <a:t>в траве золотые букашки.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</a:t>
            </a:r>
            <a:r>
              <a:rPr lang="ru-RU" dirty="0" smtClean="0">
                <a:solidFill>
                  <a:schemeClr val="tx2"/>
                </a:solidFill>
              </a:rPr>
              <a:t>Вся </a:t>
            </a:r>
            <a:r>
              <a:rPr lang="ru-RU" dirty="0">
                <a:solidFill>
                  <a:schemeClr val="tx2"/>
                </a:solidFill>
              </a:rPr>
              <a:t>голубая, как бирюза,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</a:t>
            </a:r>
            <a:r>
              <a:rPr lang="ru-RU" dirty="0" smtClean="0">
                <a:solidFill>
                  <a:schemeClr val="tx2"/>
                </a:solidFill>
              </a:rPr>
              <a:t>Села</a:t>
            </a:r>
            <a:r>
              <a:rPr lang="ru-RU" dirty="0">
                <a:solidFill>
                  <a:schemeClr val="tx2"/>
                </a:solidFill>
              </a:rPr>
              <a:t>, качаясь на венчик ромашки,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</a:t>
            </a:r>
            <a:r>
              <a:rPr lang="ru-RU" dirty="0" smtClean="0">
                <a:solidFill>
                  <a:schemeClr val="tx2"/>
                </a:solidFill>
              </a:rPr>
              <a:t>Словно </a:t>
            </a:r>
            <a:r>
              <a:rPr lang="ru-RU" dirty="0">
                <a:solidFill>
                  <a:schemeClr val="tx2"/>
                </a:solidFill>
              </a:rPr>
              <a:t>цветной самолет, стрекоза.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</a:t>
            </a:r>
            <a:r>
              <a:rPr lang="ru-RU" dirty="0" smtClean="0">
                <a:solidFill>
                  <a:schemeClr val="tx2"/>
                </a:solidFill>
              </a:rPr>
              <a:t>Вот </a:t>
            </a:r>
            <a:r>
              <a:rPr lang="ru-RU" dirty="0">
                <a:solidFill>
                  <a:schemeClr val="tx2"/>
                </a:solidFill>
              </a:rPr>
              <a:t>тёмно-красная божья коровка,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</a:t>
            </a:r>
            <a:r>
              <a:rPr lang="ru-RU" dirty="0" smtClean="0">
                <a:solidFill>
                  <a:schemeClr val="tx2"/>
                </a:solidFill>
              </a:rPr>
              <a:t>Спинку </a:t>
            </a:r>
            <a:r>
              <a:rPr lang="ru-RU" dirty="0">
                <a:solidFill>
                  <a:schemeClr val="tx2"/>
                </a:solidFill>
              </a:rPr>
              <a:t>свою разделив пополам,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</a:t>
            </a:r>
            <a:r>
              <a:rPr lang="ru-RU" dirty="0" smtClean="0">
                <a:solidFill>
                  <a:schemeClr val="tx2"/>
                </a:solidFill>
              </a:rPr>
              <a:t>Вскинула </a:t>
            </a:r>
            <a:r>
              <a:rPr lang="ru-RU" dirty="0">
                <a:solidFill>
                  <a:schemeClr val="tx2"/>
                </a:solidFill>
              </a:rPr>
              <a:t>крылья прозрачные ловко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</a:t>
            </a:r>
            <a:r>
              <a:rPr lang="ru-RU" dirty="0" smtClean="0">
                <a:solidFill>
                  <a:schemeClr val="tx2"/>
                </a:solidFill>
              </a:rPr>
              <a:t>И </a:t>
            </a:r>
            <a:r>
              <a:rPr lang="ru-RU" dirty="0">
                <a:solidFill>
                  <a:schemeClr val="tx2"/>
                </a:solidFill>
              </a:rPr>
              <a:t>полетела по важным делам.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</a:t>
            </a:r>
            <a:r>
              <a:rPr lang="ru-RU" dirty="0" smtClean="0">
                <a:solidFill>
                  <a:schemeClr val="tx2"/>
                </a:solidFill>
              </a:rPr>
              <a:t>Вот </a:t>
            </a:r>
            <a:r>
              <a:rPr lang="ru-RU" dirty="0">
                <a:solidFill>
                  <a:schemeClr val="tx2"/>
                </a:solidFill>
              </a:rPr>
              <a:t>в одинаковых платьях, как сёстры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</a:t>
            </a:r>
            <a:r>
              <a:rPr lang="ru-RU" dirty="0" smtClean="0">
                <a:solidFill>
                  <a:schemeClr val="tx2"/>
                </a:solidFill>
              </a:rPr>
              <a:t>Бабочки </a:t>
            </a:r>
            <a:r>
              <a:rPr lang="ru-RU" dirty="0">
                <a:solidFill>
                  <a:schemeClr val="tx2"/>
                </a:solidFill>
              </a:rPr>
              <a:t>сели в траву отдыхать.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</a:t>
            </a:r>
            <a:r>
              <a:rPr lang="ru-RU" dirty="0" smtClean="0">
                <a:solidFill>
                  <a:schemeClr val="tx2"/>
                </a:solidFill>
              </a:rPr>
              <a:t>То </a:t>
            </a:r>
            <a:r>
              <a:rPr lang="ru-RU" dirty="0">
                <a:solidFill>
                  <a:schemeClr val="tx2"/>
                </a:solidFill>
              </a:rPr>
              <a:t>закрываются книжечкой пёстрой,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       </a:t>
            </a:r>
            <a:r>
              <a:rPr lang="ru-RU" dirty="0" smtClean="0">
                <a:solidFill>
                  <a:schemeClr val="tx2"/>
                </a:solidFill>
              </a:rPr>
              <a:t>То</a:t>
            </a:r>
            <a:r>
              <a:rPr lang="ru-RU" dirty="0">
                <a:solidFill>
                  <a:schemeClr val="tx2"/>
                </a:solidFill>
              </a:rPr>
              <a:t>, раскрываясь, несутся опять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5730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9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500</Words>
  <Application>Microsoft Office PowerPoint</Application>
  <PresentationFormat>Экран (4:3)</PresentationFormat>
  <Paragraphs>105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Times New Roman</vt:lpstr>
      <vt:lpstr>Matilda</vt:lpstr>
      <vt:lpstr>Тема Office</vt:lpstr>
      <vt:lpstr>Презентация PowerPoint</vt:lpstr>
      <vt:lpstr>Презентация PowerPoint</vt:lpstr>
      <vt:lpstr>Цель работы: Создание условий для активизации познавательной деятельности учащихся на уроках биологии. </vt:lpstr>
      <vt:lpstr>Родоначальниками идей активизации являются  Я.А. Коменский,  Ж.-Ж. Руссо,  И.Г. Песталоцци, Г. Гегель, К.Ушинский</vt:lpstr>
      <vt:lpstr>Задания на соответствия •  Суть этих заданий заключается в необходимости установить соответствие между понятием и его содержанием;</vt:lpstr>
      <vt:lpstr>Презентация PowerPoint</vt:lpstr>
      <vt:lpstr>Презентация PowerPoint</vt:lpstr>
      <vt:lpstr>Задания с исключением лишнего понятия. </vt:lpstr>
      <vt:lpstr> Стихотворения.</vt:lpstr>
      <vt:lpstr> Слайды с картинками по теме,  рисунки</vt:lpstr>
      <vt:lpstr> Постановка проблемного вопроса или создание проблемной ситуации</vt:lpstr>
      <vt:lpstr>На этапах изучения нового материала, закрепления знаний возможно применение следующих проблемных ситуаций, проблемных заданий:</vt:lpstr>
      <vt:lpstr>Презентация PowerPoint</vt:lpstr>
      <vt:lpstr>Обосновать смысл высказываний </vt:lpstr>
      <vt:lpstr>Презентация PowerPoint</vt:lpstr>
      <vt:lpstr>Методы и приемы для этого этапа работы использовать можно так же очень разнообразные.</vt:lpstr>
      <vt:lpstr>Составление логических схем. </vt:lpstr>
      <vt:lpstr> Работа по составлению и заполнению таблиц </vt:lpstr>
      <vt:lpstr> Составление графических конспектов </vt:lpstr>
      <vt:lpstr>Лабораторная работа  </vt:lpstr>
      <vt:lpstr>Инструктивная карточка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Наил</cp:lastModifiedBy>
  <cp:revision>113</cp:revision>
  <dcterms:created xsi:type="dcterms:W3CDTF">2013-08-23T08:38:35Z</dcterms:created>
  <dcterms:modified xsi:type="dcterms:W3CDTF">2019-01-09T14:25:50Z</dcterms:modified>
</cp:coreProperties>
</file>