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58" r:id="rId4"/>
    <p:sldId id="284" r:id="rId5"/>
    <p:sldId id="278" r:id="rId6"/>
    <p:sldId id="265" r:id="rId7"/>
    <p:sldId id="276" r:id="rId8"/>
    <p:sldId id="269" r:id="rId9"/>
    <p:sldId id="277" r:id="rId10"/>
    <p:sldId id="283" r:id="rId11"/>
    <p:sldId id="279" r:id="rId12"/>
    <p:sldId id="270" r:id="rId13"/>
    <p:sldId id="287" r:id="rId14"/>
    <p:sldId id="288" r:id="rId15"/>
    <p:sldId id="280" r:id="rId16"/>
    <p:sldId id="290" r:id="rId17"/>
    <p:sldId id="261" r:id="rId18"/>
    <p:sldId id="263" r:id="rId19"/>
    <p:sldId id="267" r:id="rId20"/>
    <p:sldId id="268" r:id="rId21"/>
    <p:sldId id="282" r:id="rId22"/>
    <p:sldId id="264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08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6A5CDA-7D22-467E-9EF4-603407975DA2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77AFC8-0EE5-4C2B-B895-20A0221746C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4515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77AFC8-0EE5-4C2B-B895-20A0221746C6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003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rotWithShape="0">
          <a:gsLst>
            <a:gs pos="0">
              <a:srgbClr val="669900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4" name="Picture 14" descr="0b800f12c739caea0dd94939624c249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938213" cy="1162050"/>
          </a:xfrm>
          <a:prstGeom prst="rect">
            <a:avLst/>
          </a:prstGeom>
          <a:noFill/>
        </p:spPr>
      </p:pic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5136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37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52400" y="3810000"/>
            <a:ext cx="2819400" cy="2705100"/>
            <a:chOff x="120" y="1464"/>
            <a:chExt cx="2064" cy="2088"/>
          </a:xfrm>
        </p:grpSpPr>
        <p:sp>
          <p:nvSpPr>
            <p:cNvPr id="5131" name="AutoShape 11"/>
            <p:cNvSpPr>
              <a:spLocks noChangeArrowheads="1"/>
            </p:cNvSpPr>
            <p:nvPr userDrawn="1"/>
          </p:nvSpPr>
          <p:spPr bwMode="gray">
            <a:xfrm>
              <a:off x="120" y="1992"/>
              <a:ext cx="1104" cy="1008"/>
            </a:xfrm>
            <a:prstGeom prst="hexagon">
              <a:avLst>
                <a:gd name="adj" fmla="val 27381"/>
                <a:gd name="vf" fmla="val 115470"/>
              </a:avLst>
            </a:prstGeom>
            <a:blipFill dpi="0" rotWithShape="1">
              <a:blip r:embed="rId3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2" name="AutoShape 12" descr="j0438727"/>
            <p:cNvSpPr>
              <a:spLocks noChangeArrowheads="1"/>
            </p:cNvSpPr>
            <p:nvPr userDrawn="1"/>
          </p:nvSpPr>
          <p:spPr bwMode="gray">
            <a:xfrm>
              <a:off x="1032" y="146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  <p:sp>
          <p:nvSpPr>
            <p:cNvPr id="5133" name="AutoShape 13" descr="j0425262"/>
            <p:cNvSpPr>
              <a:spLocks noChangeArrowheads="1"/>
            </p:cNvSpPr>
            <p:nvPr userDrawn="1"/>
          </p:nvSpPr>
          <p:spPr bwMode="gray">
            <a:xfrm>
              <a:off x="1008" y="2544"/>
              <a:ext cx="1152" cy="1008"/>
            </a:xfrm>
            <a:prstGeom prst="hexagon">
              <a:avLst>
                <a:gd name="adj" fmla="val 28571"/>
                <a:gd name="vf" fmla="val 115470"/>
              </a:avLst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28575">
              <a:solidFill>
                <a:schemeClr val="bg1"/>
              </a:solidFill>
              <a:miter lim="800000"/>
              <a:headEnd/>
              <a:tailEnd/>
            </a:ln>
            <a:effectLst>
              <a:outerShdw dist="125080" dir="1437749" algn="ctr" rotWithShape="0">
                <a:schemeClr val="bg2">
                  <a:alpha val="32001"/>
                </a:schemeClr>
              </a:outerShdw>
            </a:effectLst>
          </p:spPr>
          <p:txBody>
            <a:bodyPr wrap="none" anchor="ctr"/>
            <a:lstStyle/>
            <a:p>
              <a:pPr algn="ctr" eaLnBrk="0" hangingPunct="0"/>
              <a:endParaRPr lang="ko-KR" altLang="en-US">
                <a:latin typeface="Times New Roman" pitchFamily="18" charset="0"/>
                <a:ea typeface="Gulim" pitchFamily="34" charset="-127"/>
              </a:endParaRPr>
            </a:p>
          </p:txBody>
        </p:sp>
      </p:grpSp>
      <p:grpSp>
        <p:nvGrpSpPr>
          <p:cNvPr id="4" name="Group 18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5139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40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5142" name="Rectangle 2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43" name="Rectangle 2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5145" name="Rectangle 25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5146" name="Rectangle 26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5147" name="Rectangle 27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676400"/>
            <a:ext cx="7467600" cy="1470025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48" name="Rectangle 2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3276600"/>
            <a:ext cx="5257800" cy="914400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149" name="Rectangle 2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150" name="Rectangle 3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151" name="Rectangle 31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906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 rot="10800000">
            <a:off x="8305800" y="0"/>
            <a:ext cx="838200" cy="6858000"/>
          </a:xfrm>
          <a:prstGeom prst="rect">
            <a:avLst/>
          </a:prstGeom>
          <a:gradFill rotWithShape="1">
            <a:gsLst>
              <a:gs pos="0">
                <a:srgbClr val="6699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04800" y="0"/>
            <a:ext cx="203200" cy="6503988"/>
            <a:chOff x="112" y="145"/>
            <a:chExt cx="128" cy="4097"/>
          </a:xfrm>
        </p:grpSpPr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rot="10800000">
            <a:off x="8686800" y="354013"/>
            <a:ext cx="203200" cy="6503987"/>
            <a:chOff x="112" y="145"/>
            <a:chExt cx="128" cy="4097"/>
          </a:xfrm>
        </p:grpSpPr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 rot="16200000">
            <a:off x="3455194" y="-2997994"/>
            <a:ext cx="203200" cy="6503988"/>
            <a:chOff x="112" y="145"/>
            <a:chExt cx="128" cy="4097"/>
          </a:xfrm>
        </p:grpSpPr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 rot="5400000">
            <a:off x="5512594" y="3402806"/>
            <a:ext cx="203200" cy="6503988"/>
            <a:chOff x="112" y="145"/>
            <a:chExt cx="128" cy="4097"/>
          </a:xfrm>
        </p:grpSpPr>
        <p:sp>
          <p:nvSpPr>
            <p:cNvPr id="1043" name="Rectangle 19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/>
            </a:p>
          </p:txBody>
        </p:sp>
        <p:sp>
          <p:nvSpPr>
            <p:cNvPr id="1044" name="Rectangle 20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pPr algn="ctr"/>
              <a:endParaRPr lang="ru-RU" sz="2400" dirty="0">
                <a:latin typeface="Times New Roman" pitchFamily="18" charset="0"/>
              </a:endParaRPr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2876857-34F9-4FF5-A875-D8FF39ADA4B1}" type="datetimeFigureOut">
              <a:rPr lang="ru-RU" smtClean="0"/>
              <a:pPr/>
              <a:t>03.03.2017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2F2570-8FC7-4FB0-B519-558FF802635A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4800" y="152400"/>
            <a:ext cx="762000" cy="1066800"/>
            <a:chOff x="1920" y="2832"/>
            <a:chExt cx="717" cy="1152"/>
          </a:xfrm>
        </p:grpSpPr>
        <p:sp>
          <p:nvSpPr>
            <p:cNvPr id="1046" name="AutoShape 22"/>
            <p:cNvSpPr>
              <a:spLocks noChangeAspect="1" noChangeArrowheads="1" noTextEdit="1"/>
            </p:cNvSpPr>
            <p:nvPr/>
          </p:nvSpPr>
          <p:spPr bwMode="auto">
            <a:xfrm>
              <a:off x="1920" y="2832"/>
              <a:ext cx="717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2025" y="2867"/>
              <a:ext cx="612" cy="1111"/>
            </a:xfrm>
            <a:custGeom>
              <a:avLst/>
              <a:gdLst/>
              <a:ahLst/>
              <a:cxnLst>
                <a:cxn ang="0">
                  <a:pos x="821" y="35"/>
                </a:cxn>
                <a:cxn ang="0">
                  <a:pos x="673" y="8"/>
                </a:cxn>
                <a:cxn ang="0">
                  <a:pos x="642" y="165"/>
                </a:cxn>
                <a:cxn ang="0">
                  <a:pos x="669" y="584"/>
                </a:cxn>
                <a:cxn ang="0">
                  <a:pos x="609" y="596"/>
                </a:cxn>
                <a:cxn ang="0">
                  <a:pos x="397" y="620"/>
                </a:cxn>
                <a:cxn ang="0">
                  <a:pos x="117" y="969"/>
                </a:cxn>
                <a:cxn ang="0">
                  <a:pos x="68" y="1145"/>
                </a:cxn>
                <a:cxn ang="0">
                  <a:pos x="45" y="1310"/>
                </a:cxn>
                <a:cxn ang="0">
                  <a:pos x="49" y="1475"/>
                </a:cxn>
                <a:cxn ang="0">
                  <a:pos x="84" y="1652"/>
                </a:cxn>
                <a:cxn ang="0">
                  <a:pos x="33" y="1856"/>
                </a:cxn>
                <a:cxn ang="0">
                  <a:pos x="5" y="2074"/>
                </a:cxn>
                <a:cxn ang="0">
                  <a:pos x="1065" y="2167"/>
                </a:cxn>
                <a:cxn ang="0">
                  <a:pos x="694" y="2018"/>
                </a:cxn>
                <a:cxn ang="0">
                  <a:pos x="1176" y="2036"/>
                </a:cxn>
                <a:cxn ang="0">
                  <a:pos x="1215" y="1862"/>
                </a:cxn>
                <a:cxn ang="0">
                  <a:pos x="579" y="1802"/>
                </a:cxn>
                <a:cxn ang="0">
                  <a:pos x="475" y="1639"/>
                </a:cxn>
                <a:cxn ang="0">
                  <a:pos x="562" y="1614"/>
                </a:cxn>
                <a:cxn ang="0">
                  <a:pos x="966" y="1598"/>
                </a:cxn>
                <a:cxn ang="0">
                  <a:pos x="1172" y="1437"/>
                </a:cxn>
                <a:cxn ang="0">
                  <a:pos x="467" y="1327"/>
                </a:cxn>
                <a:cxn ang="0">
                  <a:pos x="240" y="1385"/>
                </a:cxn>
                <a:cxn ang="0">
                  <a:pos x="238" y="1251"/>
                </a:cxn>
                <a:cxn ang="0">
                  <a:pos x="259" y="1141"/>
                </a:cxn>
                <a:cxn ang="0">
                  <a:pos x="291" y="1054"/>
                </a:cxn>
                <a:cxn ang="0">
                  <a:pos x="347" y="1015"/>
                </a:cxn>
                <a:cxn ang="0">
                  <a:pos x="624" y="1095"/>
                </a:cxn>
                <a:cxn ang="0">
                  <a:pos x="707" y="1136"/>
                </a:cxn>
                <a:cxn ang="0">
                  <a:pos x="698" y="1190"/>
                </a:cxn>
                <a:cxn ang="0">
                  <a:pos x="726" y="1240"/>
                </a:cxn>
                <a:cxn ang="0">
                  <a:pos x="747" y="1323"/>
                </a:cxn>
                <a:cxn ang="0">
                  <a:pos x="831" y="1252"/>
                </a:cxn>
                <a:cxn ang="0">
                  <a:pos x="851" y="1214"/>
                </a:cxn>
                <a:cxn ang="0">
                  <a:pos x="929" y="1294"/>
                </a:cxn>
                <a:cxn ang="0">
                  <a:pos x="953" y="1288"/>
                </a:cxn>
                <a:cxn ang="0">
                  <a:pos x="974" y="1279"/>
                </a:cxn>
                <a:cxn ang="0">
                  <a:pos x="991" y="1266"/>
                </a:cxn>
                <a:cxn ang="0">
                  <a:pos x="1005" y="1245"/>
                </a:cxn>
                <a:cxn ang="0">
                  <a:pos x="1007" y="1190"/>
                </a:cxn>
                <a:cxn ang="0">
                  <a:pos x="1073" y="1252"/>
                </a:cxn>
                <a:cxn ang="0">
                  <a:pos x="1097" y="1243"/>
                </a:cxn>
                <a:cxn ang="0">
                  <a:pos x="1112" y="1229"/>
                </a:cxn>
                <a:cxn ang="0">
                  <a:pos x="1123" y="1206"/>
                </a:cxn>
                <a:cxn ang="0">
                  <a:pos x="1056" y="1103"/>
                </a:cxn>
                <a:cxn ang="0">
                  <a:pos x="1024" y="1057"/>
                </a:cxn>
                <a:cxn ang="0">
                  <a:pos x="1007" y="999"/>
                </a:cxn>
                <a:cxn ang="0">
                  <a:pos x="865" y="622"/>
                </a:cxn>
                <a:cxn ang="0">
                  <a:pos x="884" y="573"/>
                </a:cxn>
                <a:cxn ang="0">
                  <a:pos x="805" y="166"/>
                </a:cxn>
              </a:cxnLst>
              <a:rect l="0" t="0" r="r" b="b"/>
              <a:pathLst>
                <a:path w="1224" h="2222">
                  <a:moveTo>
                    <a:pt x="822" y="150"/>
                  </a:moveTo>
                  <a:lnTo>
                    <a:pt x="821" y="35"/>
                  </a:lnTo>
                  <a:lnTo>
                    <a:pt x="789" y="0"/>
                  </a:lnTo>
                  <a:lnTo>
                    <a:pt x="673" y="8"/>
                  </a:lnTo>
                  <a:lnTo>
                    <a:pt x="634" y="39"/>
                  </a:lnTo>
                  <a:lnTo>
                    <a:pt x="642" y="165"/>
                  </a:lnTo>
                  <a:lnTo>
                    <a:pt x="660" y="193"/>
                  </a:lnTo>
                  <a:lnTo>
                    <a:pt x="669" y="584"/>
                  </a:lnTo>
                  <a:lnTo>
                    <a:pt x="610" y="589"/>
                  </a:lnTo>
                  <a:lnTo>
                    <a:pt x="609" y="596"/>
                  </a:lnTo>
                  <a:lnTo>
                    <a:pt x="402" y="599"/>
                  </a:lnTo>
                  <a:lnTo>
                    <a:pt x="397" y="620"/>
                  </a:lnTo>
                  <a:lnTo>
                    <a:pt x="212" y="811"/>
                  </a:lnTo>
                  <a:lnTo>
                    <a:pt x="117" y="969"/>
                  </a:lnTo>
                  <a:lnTo>
                    <a:pt x="88" y="1060"/>
                  </a:lnTo>
                  <a:lnTo>
                    <a:pt x="68" y="1145"/>
                  </a:lnTo>
                  <a:lnTo>
                    <a:pt x="53" y="1228"/>
                  </a:lnTo>
                  <a:lnTo>
                    <a:pt x="45" y="1310"/>
                  </a:lnTo>
                  <a:lnTo>
                    <a:pt x="43" y="1392"/>
                  </a:lnTo>
                  <a:lnTo>
                    <a:pt x="49" y="1475"/>
                  </a:lnTo>
                  <a:lnTo>
                    <a:pt x="63" y="1561"/>
                  </a:lnTo>
                  <a:lnTo>
                    <a:pt x="84" y="1652"/>
                  </a:lnTo>
                  <a:lnTo>
                    <a:pt x="88" y="1689"/>
                  </a:lnTo>
                  <a:lnTo>
                    <a:pt x="33" y="1856"/>
                  </a:lnTo>
                  <a:lnTo>
                    <a:pt x="0" y="1885"/>
                  </a:lnTo>
                  <a:lnTo>
                    <a:pt x="5" y="2074"/>
                  </a:lnTo>
                  <a:lnTo>
                    <a:pt x="995" y="2222"/>
                  </a:lnTo>
                  <a:lnTo>
                    <a:pt x="1065" y="2167"/>
                  </a:lnTo>
                  <a:lnTo>
                    <a:pt x="1057" y="2053"/>
                  </a:lnTo>
                  <a:lnTo>
                    <a:pt x="694" y="2018"/>
                  </a:lnTo>
                  <a:lnTo>
                    <a:pt x="595" y="1990"/>
                  </a:lnTo>
                  <a:lnTo>
                    <a:pt x="1176" y="2036"/>
                  </a:lnTo>
                  <a:lnTo>
                    <a:pt x="1224" y="1985"/>
                  </a:lnTo>
                  <a:lnTo>
                    <a:pt x="1215" y="1862"/>
                  </a:lnTo>
                  <a:lnTo>
                    <a:pt x="681" y="1819"/>
                  </a:lnTo>
                  <a:lnTo>
                    <a:pt x="579" y="1802"/>
                  </a:lnTo>
                  <a:lnTo>
                    <a:pt x="475" y="1714"/>
                  </a:lnTo>
                  <a:lnTo>
                    <a:pt x="475" y="1639"/>
                  </a:lnTo>
                  <a:lnTo>
                    <a:pt x="521" y="1639"/>
                  </a:lnTo>
                  <a:lnTo>
                    <a:pt x="562" y="1614"/>
                  </a:lnTo>
                  <a:lnTo>
                    <a:pt x="562" y="1581"/>
                  </a:lnTo>
                  <a:lnTo>
                    <a:pt x="966" y="1598"/>
                  </a:lnTo>
                  <a:lnTo>
                    <a:pt x="992" y="1560"/>
                  </a:lnTo>
                  <a:lnTo>
                    <a:pt x="1172" y="1437"/>
                  </a:lnTo>
                  <a:lnTo>
                    <a:pt x="1172" y="1364"/>
                  </a:lnTo>
                  <a:lnTo>
                    <a:pt x="467" y="1327"/>
                  </a:lnTo>
                  <a:lnTo>
                    <a:pt x="253" y="1460"/>
                  </a:lnTo>
                  <a:lnTo>
                    <a:pt x="240" y="1385"/>
                  </a:lnTo>
                  <a:lnTo>
                    <a:pt x="236" y="1315"/>
                  </a:lnTo>
                  <a:lnTo>
                    <a:pt x="238" y="1251"/>
                  </a:lnTo>
                  <a:lnTo>
                    <a:pt x="247" y="1192"/>
                  </a:lnTo>
                  <a:lnTo>
                    <a:pt x="259" y="1141"/>
                  </a:lnTo>
                  <a:lnTo>
                    <a:pt x="275" y="1095"/>
                  </a:lnTo>
                  <a:lnTo>
                    <a:pt x="291" y="1054"/>
                  </a:lnTo>
                  <a:lnTo>
                    <a:pt x="306" y="1020"/>
                  </a:lnTo>
                  <a:lnTo>
                    <a:pt x="347" y="1015"/>
                  </a:lnTo>
                  <a:lnTo>
                    <a:pt x="624" y="1068"/>
                  </a:lnTo>
                  <a:lnTo>
                    <a:pt x="624" y="1095"/>
                  </a:lnTo>
                  <a:lnTo>
                    <a:pt x="694" y="1098"/>
                  </a:lnTo>
                  <a:lnTo>
                    <a:pt x="707" y="1136"/>
                  </a:lnTo>
                  <a:lnTo>
                    <a:pt x="681" y="1139"/>
                  </a:lnTo>
                  <a:lnTo>
                    <a:pt x="698" y="1190"/>
                  </a:lnTo>
                  <a:lnTo>
                    <a:pt x="726" y="1177"/>
                  </a:lnTo>
                  <a:lnTo>
                    <a:pt x="726" y="1240"/>
                  </a:lnTo>
                  <a:lnTo>
                    <a:pt x="747" y="1256"/>
                  </a:lnTo>
                  <a:lnTo>
                    <a:pt x="747" y="1323"/>
                  </a:lnTo>
                  <a:lnTo>
                    <a:pt x="831" y="1323"/>
                  </a:lnTo>
                  <a:lnTo>
                    <a:pt x="831" y="1252"/>
                  </a:lnTo>
                  <a:lnTo>
                    <a:pt x="851" y="1244"/>
                  </a:lnTo>
                  <a:lnTo>
                    <a:pt x="851" y="1214"/>
                  </a:lnTo>
                  <a:lnTo>
                    <a:pt x="885" y="1211"/>
                  </a:lnTo>
                  <a:lnTo>
                    <a:pt x="929" y="1294"/>
                  </a:lnTo>
                  <a:lnTo>
                    <a:pt x="942" y="1292"/>
                  </a:lnTo>
                  <a:lnTo>
                    <a:pt x="953" y="1288"/>
                  </a:lnTo>
                  <a:lnTo>
                    <a:pt x="965" y="1283"/>
                  </a:lnTo>
                  <a:lnTo>
                    <a:pt x="974" y="1279"/>
                  </a:lnTo>
                  <a:lnTo>
                    <a:pt x="983" y="1273"/>
                  </a:lnTo>
                  <a:lnTo>
                    <a:pt x="991" y="1266"/>
                  </a:lnTo>
                  <a:lnTo>
                    <a:pt x="999" y="1257"/>
                  </a:lnTo>
                  <a:lnTo>
                    <a:pt x="1005" y="1245"/>
                  </a:lnTo>
                  <a:lnTo>
                    <a:pt x="978" y="1190"/>
                  </a:lnTo>
                  <a:lnTo>
                    <a:pt x="1007" y="1190"/>
                  </a:lnTo>
                  <a:lnTo>
                    <a:pt x="1057" y="1256"/>
                  </a:lnTo>
                  <a:lnTo>
                    <a:pt x="1073" y="1252"/>
                  </a:lnTo>
                  <a:lnTo>
                    <a:pt x="1087" y="1248"/>
                  </a:lnTo>
                  <a:lnTo>
                    <a:pt x="1097" y="1243"/>
                  </a:lnTo>
                  <a:lnTo>
                    <a:pt x="1105" y="1237"/>
                  </a:lnTo>
                  <a:lnTo>
                    <a:pt x="1112" y="1229"/>
                  </a:lnTo>
                  <a:lnTo>
                    <a:pt x="1118" y="1219"/>
                  </a:lnTo>
                  <a:lnTo>
                    <a:pt x="1123" y="1206"/>
                  </a:lnTo>
                  <a:lnTo>
                    <a:pt x="1126" y="1190"/>
                  </a:lnTo>
                  <a:lnTo>
                    <a:pt x="1056" y="1103"/>
                  </a:lnTo>
                  <a:lnTo>
                    <a:pt x="1057" y="1082"/>
                  </a:lnTo>
                  <a:lnTo>
                    <a:pt x="1024" y="1057"/>
                  </a:lnTo>
                  <a:lnTo>
                    <a:pt x="1020" y="1020"/>
                  </a:lnTo>
                  <a:lnTo>
                    <a:pt x="1007" y="999"/>
                  </a:lnTo>
                  <a:lnTo>
                    <a:pt x="891" y="1044"/>
                  </a:lnTo>
                  <a:lnTo>
                    <a:pt x="865" y="622"/>
                  </a:lnTo>
                  <a:lnTo>
                    <a:pt x="887" y="611"/>
                  </a:lnTo>
                  <a:lnTo>
                    <a:pt x="884" y="573"/>
                  </a:lnTo>
                  <a:lnTo>
                    <a:pt x="828" y="577"/>
                  </a:lnTo>
                  <a:lnTo>
                    <a:pt x="805" y="166"/>
                  </a:lnTo>
                  <a:lnTo>
                    <a:pt x="822" y="15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344" y="3407"/>
              <a:ext cx="104" cy="21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206" y="0"/>
                </a:cxn>
                <a:cxn ang="0">
                  <a:pos x="208" y="27"/>
                </a:cxn>
                <a:cxn ang="0">
                  <a:pos x="2" y="41"/>
                </a:cxn>
                <a:cxn ang="0">
                  <a:pos x="0" y="14"/>
                </a:cxn>
              </a:cxnLst>
              <a:rect l="0" t="0" r="r" b="b"/>
              <a:pathLst>
                <a:path w="208" h="41">
                  <a:moveTo>
                    <a:pt x="0" y="14"/>
                  </a:moveTo>
                  <a:lnTo>
                    <a:pt x="206" y="0"/>
                  </a:lnTo>
                  <a:lnTo>
                    <a:pt x="208" y="27"/>
                  </a:lnTo>
                  <a:lnTo>
                    <a:pt x="2" y="41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365" y="3407"/>
              <a:ext cx="70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140" y="0"/>
                </a:cxn>
                <a:cxn ang="0">
                  <a:pos x="141" y="29"/>
                </a:cxn>
                <a:cxn ang="0">
                  <a:pos x="2" y="38"/>
                </a:cxn>
                <a:cxn ang="0">
                  <a:pos x="0" y="10"/>
                </a:cxn>
              </a:cxnLst>
              <a:rect l="0" t="0" r="r" b="b"/>
              <a:pathLst>
                <a:path w="141" h="38">
                  <a:moveTo>
                    <a:pt x="0" y="10"/>
                  </a:moveTo>
                  <a:lnTo>
                    <a:pt x="140" y="0"/>
                  </a:lnTo>
                  <a:lnTo>
                    <a:pt x="141" y="29"/>
                  </a:lnTo>
                  <a:lnTo>
                    <a:pt x="2" y="38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376" y="3409"/>
              <a:ext cx="42" cy="1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82" y="0"/>
                </a:cxn>
                <a:cxn ang="0">
                  <a:pos x="84" y="28"/>
                </a:cxn>
                <a:cxn ang="0">
                  <a:pos x="1" y="34"/>
                </a:cxn>
                <a:cxn ang="0">
                  <a:pos x="0" y="5"/>
                </a:cxn>
              </a:cxnLst>
              <a:rect l="0" t="0" r="r" b="b"/>
              <a:pathLst>
                <a:path w="84" h="34">
                  <a:moveTo>
                    <a:pt x="0" y="5"/>
                  </a:moveTo>
                  <a:lnTo>
                    <a:pt x="82" y="0"/>
                  </a:lnTo>
                  <a:lnTo>
                    <a:pt x="84" y="28"/>
                  </a:lnTo>
                  <a:lnTo>
                    <a:pt x="1" y="34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387" y="3410"/>
              <a:ext cx="20" cy="1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38" y="0"/>
                </a:cxn>
                <a:cxn ang="0">
                  <a:pos x="39" y="28"/>
                </a:cxn>
                <a:cxn ang="0">
                  <a:pos x="2" y="30"/>
                </a:cxn>
                <a:cxn ang="0">
                  <a:pos x="0" y="3"/>
                </a:cxn>
              </a:cxnLst>
              <a:rect l="0" t="0" r="r" b="b"/>
              <a:pathLst>
                <a:path w="39" h="30">
                  <a:moveTo>
                    <a:pt x="0" y="3"/>
                  </a:moveTo>
                  <a:lnTo>
                    <a:pt x="38" y="0"/>
                  </a:lnTo>
                  <a:lnTo>
                    <a:pt x="39" y="28"/>
                  </a:lnTo>
                  <a:lnTo>
                    <a:pt x="2" y="3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2357" y="2954"/>
              <a:ext cx="79" cy="206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35" y="0"/>
                </a:cxn>
                <a:cxn ang="0">
                  <a:pos x="158" y="400"/>
                </a:cxn>
                <a:cxn ang="0">
                  <a:pos x="12" y="413"/>
                </a:cxn>
                <a:cxn ang="0">
                  <a:pos x="0" y="11"/>
                </a:cxn>
              </a:cxnLst>
              <a:rect l="0" t="0" r="r" b="b"/>
              <a:pathLst>
                <a:path w="158" h="413">
                  <a:moveTo>
                    <a:pt x="0" y="11"/>
                  </a:moveTo>
                  <a:lnTo>
                    <a:pt x="135" y="0"/>
                  </a:lnTo>
                  <a:lnTo>
                    <a:pt x="158" y="400"/>
                  </a:lnTo>
                  <a:lnTo>
                    <a:pt x="12" y="41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2397" y="2955"/>
              <a:ext cx="34" cy="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0"/>
                </a:cxn>
                <a:cxn ang="0">
                  <a:pos x="68" y="398"/>
                </a:cxn>
                <a:cxn ang="0">
                  <a:pos x="47" y="2"/>
                </a:cxn>
                <a:cxn ang="0">
                  <a:pos x="0" y="0"/>
                </a:cxn>
              </a:cxnLst>
              <a:rect l="0" t="0" r="r" b="b"/>
              <a:pathLst>
                <a:path w="68" h="400">
                  <a:moveTo>
                    <a:pt x="0" y="0"/>
                  </a:moveTo>
                  <a:lnTo>
                    <a:pt x="10" y="400"/>
                  </a:lnTo>
                  <a:lnTo>
                    <a:pt x="68" y="398"/>
                  </a:lnTo>
                  <a:lnTo>
                    <a:pt x="47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2360" y="2955"/>
              <a:ext cx="34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" y="407"/>
                </a:cxn>
                <a:cxn ang="0">
                  <a:pos x="68" y="402"/>
                </a:cxn>
                <a:cxn ang="0">
                  <a:pos x="56" y="0"/>
                </a:cxn>
                <a:cxn ang="0">
                  <a:pos x="0" y="0"/>
                </a:cxn>
              </a:cxnLst>
              <a:rect l="0" t="0" r="r" b="b"/>
              <a:pathLst>
                <a:path w="68" h="407">
                  <a:moveTo>
                    <a:pt x="0" y="0"/>
                  </a:moveTo>
                  <a:lnTo>
                    <a:pt x="10" y="407"/>
                  </a:lnTo>
                  <a:lnTo>
                    <a:pt x="68" y="402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2351" y="2883"/>
              <a:ext cx="82" cy="6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6" y="135"/>
                </a:cxn>
                <a:cxn ang="0">
                  <a:pos x="163" y="127"/>
                </a:cxn>
                <a:cxn ang="0">
                  <a:pos x="157" y="0"/>
                </a:cxn>
                <a:cxn ang="0">
                  <a:pos x="0" y="5"/>
                </a:cxn>
              </a:cxnLst>
              <a:rect l="0" t="0" r="r" b="b"/>
              <a:pathLst>
                <a:path w="163" h="135">
                  <a:moveTo>
                    <a:pt x="0" y="5"/>
                  </a:moveTo>
                  <a:lnTo>
                    <a:pt x="6" y="135"/>
                  </a:lnTo>
                  <a:lnTo>
                    <a:pt x="163" y="127"/>
                  </a:lnTo>
                  <a:lnTo>
                    <a:pt x="157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404" y="2955"/>
              <a:ext cx="24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399"/>
                </a:cxn>
                <a:cxn ang="0">
                  <a:pos x="47" y="397"/>
                </a:cxn>
                <a:cxn ang="0">
                  <a:pos x="31" y="0"/>
                </a:cxn>
                <a:cxn ang="0">
                  <a:pos x="0" y="0"/>
                </a:cxn>
              </a:cxnLst>
              <a:rect l="0" t="0" r="r" b="b"/>
              <a:pathLst>
                <a:path w="47" h="399">
                  <a:moveTo>
                    <a:pt x="0" y="0"/>
                  </a:moveTo>
                  <a:lnTo>
                    <a:pt x="5" y="399"/>
                  </a:lnTo>
                  <a:lnTo>
                    <a:pt x="47" y="397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2366" y="2955"/>
              <a:ext cx="22" cy="2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407"/>
                </a:cxn>
                <a:cxn ang="0">
                  <a:pos x="42" y="403"/>
                </a:cxn>
                <a:cxn ang="0">
                  <a:pos x="32" y="0"/>
                </a:cxn>
                <a:cxn ang="0">
                  <a:pos x="0" y="0"/>
                </a:cxn>
              </a:cxnLst>
              <a:rect l="0" t="0" r="r" b="b"/>
              <a:pathLst>
                <a:path w="42" h="407">
                  <a:moveTo>
                    <a:pt x="0" y="0"/>
                  </a:moveTo>
                  <a:lnTo>
                    <a:pt x="8" y="407"/>
                  </a:lnTo>
                  <a:lnTo>
                    <a:pt x="42" y="403"/>
                  </a:lnTo>
                  <a:lnTo>
                    <a:pt x="3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2365" y="2884"/>
              <a:ext cx="53" cy="6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9" y="131"/>
                </a:cxn>
                <a:cxn ang="0">
                  <a:pos x="107" y="123"/>
                </a:cxn>
                <a:cxn ang="0">
                  <a:pos x="103" y="0"/>
                </a:cxn>
                <a:cxn ang="0">
                  <a:pos x="0" y="8"/>
                </a:cxn>
              </a:cxnLst>
              <a:rect l="0" t="0" r="r" b="b"/>
              <a:pathLst>
                <a:path w="107" h="131">
                  <a:moveTo>
                    <a:pt x="0" y="8"/>
                  </a:moveTo>
                  <a:lnTo>
                    <a:pt x="9" y="131"/>
                  </a:lnTo>
                  <a:lnTo>
                    <a:pt x="107" y="123"/>
                  </a:lnTo>
                  <a:lnTo>
                    <a:pt x="103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407" y="2955"/>
              <a:ext cx="16" cy="2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399"/>
                </a:cxn>
                <a:cxn ang="0">
                  <a:pos x="33" y="397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33" h="399">
                  <a:moveTo>
                    <a:pt x="0" y="0"/>
                  </a:moveTo>
                  <a:lnTo>
                    <a:pt x="15" y="399"/>
                  </a:lnTo>
                  <a:lnTo>
                    <a:pt x="33" y="397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2370" y="2955"/>
              <a:ext cx="12" cy="20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" y="404"/>
                </a:cxn>
                <a:cxn ang="0">
                  <a:pos x="25" y="404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r" b="b"/>
              <a:pathLst>
                <a:path w="25" h="404">
                  <a:moveTo>
                    <a:pt x="0" y="0"/>
                  </a:moveTo>
                  <a:lnTo>
                    <a:pt x="12" y="404"/>
                  </a:lnTo>
                  <a:lnTo>
                    <a:pt x="25" y="404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81" y="2884"/>
              <a:ext cx="27" cy="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9"/>
                </a:cxn>
                <a:cxn ang="0">
                  <a:pos x="56" y="124"/>
                </a:cxn>
                <a:cxn ang="0">
                  <a:pos x="53" y="4"/>
                </a:cxn>
                <a:cxn ang="0">
                  <a:pos x="0" y="0"/>
                </a:cxn>
              </a:cxnLst>
              <a:rect l="0" t="0" r="r" b="b"/>
              <a:pathLst>
                <a:path w="56" h="129">
                  <a:moveTo>
                    <a:pt x="0" y="0"/>
                  </a:moveTo>
                  <a:lnTo>
                    <a:pt x="0" y="129"/>
                  </a:lnTo>
                  <a:lnTo>
                    <a:pt x="56" y="124"/>
                  </a:lnTo>
                  <a:lnTo>
                    <a:pt x="5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2391" y="2884"/>
              <a:ext cx="9" cy="6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29"/>
                </a:cxn>
                <a:cxn ang="0">
                  <a:pos x="20" y="124"/>
                </a:cxn>
                <a:cxn ang="0">
                  <a:pos x="17" y="4"/>
                </a:cxn>
                <a:cxn ang="0">
                  <a:pos x="1" y="0"/>
                </a:cxn>
              </a:cxnLst>
              <a:rect l="0" t="0" r="r" b="b"/>
              <a:pathLst>
                <a:path w="20" h="129">
                  <a:moveTo>
                    <a:pt x="1" y="0"/>
                  </a:moveTo>
                  <a:lnTo>
                    <a:pt x="0" y="129"/>
                  </a:lnTo>
                  <a:lnTo>
                    <a:pt x="20" y="124"/>
                  </a:lnTo>
                  <a:lnTo>
                    <a:pt x="17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039" y="3182"/>
              <a:ext cx="282" cy="511"/>
            </a:xfrm>
            <a:custGeom>
              <a:avLst/>
              <a:gdLst/>
              <a:ahLst/>
              <a:cxnLst>
                <a:cxn ang="0">
                  <a:pos x="566" y="0"/>
                </a:cxn>
                <a:cxn ang="0">
                  <a:pos x="353" y="0"/>
                </a:cxn>
                <a:cxn ang="0">
                  <a:pos x="330" y="19"/>
                </a:cxn>
                <a:cxn ang="0">
                  <a:pos x="308" y="37"/>
                </a:cxn>
                <a:cxn ang="0">
                  <a:pos x="286" y="57"/>
                </a:cxn>
                <a:cxn ang="0">
                  <a:pos x="265" y="78"/>
                </a:cxn>
                <a:cxn ang="0">
                  <a:pos x="244" y="98"/>
                </a:cxn>
                <a:cxn ang="0">
                  <a:pos x="225" y="119"/>
                </a:cxn>
                <a:cxn ang="0">
                  <a:pos x="206" y="141"/>
                </a:cxn>
                <a:cxn ang="0">
                  <a:pos x="189" y="163"/>
                </a:cxn>
                <a:cxn ang="0">
                  <a:pos x="172" y="185"/>
                </a:cxn>
                <a:cxn ang="0">
                  <a:pos x="155" y="208"/>
                </a:cxn>
                <a:cxn ang="0">
                  <a:pos x="140" y="231"/>
                </a:cxn>
                <a:cxn ang="0">
                  <a:pos x="125" y="255"/>
                </a:cxn>
                <a:cxn ang="0">
                  <a:pos x="110" y="279"/>
                </a:cxn>
                <a:cxn ang="0">
                  <a:pos x="97" y="303"/>
                </a:cxn>
                <a:cxn ang="0">
                  <a:pos x="84" y="329"/>
                </a:cxn>
                <a:cxn ang="0">
                  <a:pos x="73" y="354"/>
                </a:cxn>
                <a:cxn ang="0">
                  <a:pos x="44" y="430"/>
                </a:cxn>
                <a:cxn ang="0">
                  <a:pos x="21" y="510"/>
                </a:cxn>
                <a:cxn ang="0">
                  <a:pos x="7" y="590"/>
                </a:cxn>
                <a:cxn ang="0">
                  <a:pos x="0" y="674"/>
                </a:cxn>
                <a:cxn ang="0">
                  <a:pos x="1" y="760"/>
                </a:cxn>
                <a:cxn ang="0">
                  <a:pos x="11" y="846"/>
                </a:cxn>
                <a:cxn ang="0">
                  <a:pos x="28" y="934"/>
                </a:cxn>
                <a:cxn ang="0">
                  <a:pos x="54" y="1022"/>
                </a:cxn>
                <a:cxn ang="0">
                  <a:pos x="117" y="959"/>
                </a:cxn>
                <a:cxn ang="0">
                  <a:pos x="173" y="949"/>
                </a:cxn>
                <a:cxn ang="0">
                  <a:pos x="167" y="897"/>
                </a:cxn>
                <a:cxn ang="0">
                  <a:pos x="156" y="849"/>
                </a:cxn>
                <a:cxn ang="0">
                  <a:pos x="149" y="805"/>
                </a:cxn>
                <a:cxn ang="0">
                  <a:pos x="147" y="761"/>
                </a:cxn>
                <a:cxn ang="0">
                  <a:pos x="149" y="718"/>
                </a:cxn>
                <a:cxn ang="0">
                  <a:pos x="155" y="674"/>
                </a:cxn>
                <a:cxn ang="0">
                  <a:pos x="163" y="632"/>
                </a:cxn>
                <a:cxn ang="0">
                  <a:pos x="173" y="587"/>
                </a:cxn>
                <a:cxn ang="0">
                  <a:pos x="185" y="540"/>
                </a:cxn>
                <a:cxn ang="0">
                  <a:pos x="246" y="398"/>
                </a:cxn>
                <a:cxn ang="0">
                  <a:pos x="308" y="375"/>
                </a:cxn>
                <a:cxn ang="0">
                  <a:pos x="392" y="392"/>
                </a:cxn>
                <a:cxn ang="0">
                  <a:pos x="499" y="415"/>
                </a:cxn>
                <a:cxn ang="0">
                  <a:pos x="493" y="136"/>
                </a:cxn>
                <a:cxn ang="0">
                  <a:pos x="566" y="136"/>
                </a:cxn>
                <a:cxn ang="0">
                  <a:pos x="566" y="0"/>
                </a:cxn>
              </a:cxnLst>
              <a:rect l="0" t="0" r="r" b="b"/>
              <a:pathLst>
                <a:path w="566" h="1022">
                  <a:moveTo>
                    <a:pt x="566" y="0"/>
                  </a:moveTo>
                  <a:lnTo>
                    <a:pt x="353" y="0"/>
                  </a:lnTo>
                  <a:lnTo>
                    <a:pt x="330" y="19"/>
                  </a:lnTo>
                  <a:lnTo>
                    <a:pt x="308" y="37"/>
                  </a:lnTo>
                  <a:lnTo>
                    <a:pt x="286" y="57"/>
                  </a:lnTo>
                  <a:lnTo>
                    <a:pt x="265" y="78"/>
                  </a:lnTo>
                  <a:lnTo>
                    <a:pt x="244" y="98"/>
                  </a:lnTo>
                  <a:lnTo>
                    <a:pt x="225" y="119"/>
                  </a:lnTo>
                  <a:lnTo>
                    <a:pt x="206" y="141"/>
                  </a:lnTo>
                  <a:lnTo>
                    <a:pt x="189" y="163"/>
                  </a:lnTo>
                  <a:lnTo>
                    <a:pt x="172" y="185"/>
                  </a:lnTo>
                  <a:lnTo>
                    <a:pt x="155" y="208"/>
                  </a:lnTo>
                  <a:lnTo>
                    <a:pt x="140" y="231"/>
                  </a:lnTo>
                  <a:lnTo>
                    <a:pt x="125" y="255"/>
                  </a:lnTo>
                  <a:lnTo>
                    <a:pt x="110" y="279"/>
                  </a:lnTo>
                  <a:lnTo>
                    <a:pt x="97" y="303"/>
                  </a:lnTo>
                  <a:lnTo>
                    <a:pt x="84" y="329"/>
                  </a:lnTo>
                  <a:lnTo>
                    <a:pt x="73" y="354"/>
                  </a:lnTo>
                  <a:lnTo>
                    <a:pt x="44" y="430"/>
                  </a:lnTo>
                  <a:lnTo>
                    <a:pt x="21" y="510"/>
                  </a:lnTo>
                  <a:lnTo>
                    <a:pt x="7" y="590"/>
                  </a:lnTo>
                  <a:lnTo>
                    <a:pt x="0" y="674"/>
                  </a:lnTo>
                  <a:lnTo>
                    <a:pt x="1" y="760"/>
                  </a:lnTo>
                  <a:lnTo>
                    <a:pt x="11" y="846"/>
                  </a:lnTo>
                  <a:lnTo>
                    <a:pt x="28" y="934"/>
                  </a:lnTo>
                  <a:lnTo>
                    <a:pt x="54" y="1022"/>
                  </a:lnTo>
                  <a:lnTo>
                    <a:pt x="117" y="959"/>
                  </a:lnTo>
                  <a:lnTo>
                    <a:pt x="173" y="949"/>
                  </a:lnTo>
                  <a:lnTo>
                    <a:pt x="167" y="897"/>
                  </a:lnTo>
                  <a:lnTo>
                    <a:pt x="156" y="849"/>
                  </a:lnTo>
                  <a:lnTo>
                    <a:pt x="149" y="805"/>
                  </a:lnTo>
                  <a:lnTo>
                    <a:pt x="147" y="761"/>
                  </a:lnTo>
                  <a:lnTo>
                    <a:pt x="149" y="718"/>
                  </a:lnTo>
                  <a:lnTo>
                    <a:pt x="155" y="674"/>
                  </a:lnTo>
                  <a:lnTo>
                    <a:pt x="163" y="632"/>
                  </a:lnTo>
                  <a:lnTo>
                    <a:pt x="173" y="587"/>
                  </a:lnTo>
                  <a:lnTo>
                    <a:pt x="185" y="540"/>
                  </a:lnTo>
                  <a:lnTo>
                    <a:pt x="246" y="398"/>
                  </a:lnTo>
                  <a:lnTo>
                    <a:pt x="308" y="375"/>
                  </a:lnTo>
                  <a:lnTo>
                    <a:pt x="392" y="392"/>
                  </a:lnTo>
                  <a:lnTo>
                    <a:pt x="499" y="415"/>
                  </a:lnTo>
                  <a:lnTo>
                    <a:pt x="493" y="136"/>
                  </a:lnTo>
                  <a:lnTo>
                    <a:pt x="566" y="136"/>
                  </a:lnTo>
                  <a:lnTo>
                    <a:pt x="566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24" y="3665"/>
              <a:ext cx="503" cy="319"/>
            </a:xfrm>
            <a:custGeom>
              <a:avLst/>
              <a:gdLst/>
              <a:ahLst/>
              <a:cxnLst>
                <a:cxn ang="0">
                  <a:pos x="107" y="56"/>
                </a:cxn>
                <a:cxn ang="0">
                  <a:pos x="34" y="243"/>
                </a:cxn>
                <a:cxn ang="0">
                  <a:pos x="0" y="294"/>
                </a:cxn>
                <a:cxn ang="0">
                  <a:pos x="6" y="479"/>
                </a:cxn>
                <a:cxn ang="0">
                  <a:pos x="388" y="570"/>
                </a:cxn>
                <a:cxn ang="0">
                  <a:pos x="1007" y="638"/>
                </a:cxn>
                <a:cxn ang="0">
                  <a:pos x="1007" y="518"/>
                </a:cxn>
                <a:cxn ang="0">
                  <a:pos x="535" y="468"/>
                </a:cxn>
                <a:cxn ang="0">
                  <a:pos x="365" y="439"/>
                </a:cxn>
                <a:cxn ang="0">
                  <a:pos x="304" y="385"/>
                </a:cxn>
                <a:cxn ang="0">
                  <a:pos x="299" y="299"/>
                </a:cxn>
                <a:cxn ang="0">
                  <a:pos x="299" y="124"/>
                </a:cxn>
                <a:cxn ang="0">
                  <a:pos x="293" y="99"/>
                </a:cxn>
                <a:cxn ang="0">
                  <a:pos x="286" y="76"/>
                </a:cxn>
                <a:cxn ang="0">
                  <a:pos x="279" y="56"/>
                </a:cxn>
                <a:cxn ang="0">
                  <a:pos x="272" y="40"/>
                </a:cxn>
                <a:cxn ang="0">
                  <a:pos x="264" y="26"/>
                </a:cxn>
                <a:cxn ang="0">
                  <a:pos x="256" y="16"/>
                </a:cxn>
                <a:cxn ang="0">
                  <a:pos x="247" y="8"/>
                </a:cxn>
                <a:cxn ang="0">
                  <a:pos x="238" y="2"/>
                </a:cxn>
                <a:cxn ang="0">
                  <a:pos x="226" y="0"/>
                </a:cxn>
                <a:cxn ang="0">
                  <a:pos x="213" y="0"/>
                </a:cxn>
                <a:cxn ang="0">
                  <a:pos x="201" y="3"/>
                </a:cxn>
                <a:cxn ang="0">
                  <a:pos x="185" y="8"/>
                </a:cxn>
                <a:cxn ang="0">
                  <a:pos x="168" y="16"/>
                </a:cxn>
                <a:cxn ang="0">
                  <a:pos x="150" y="27"/>
                </a:cxn>
                <a:cxn ang="0">
                  <a:pos x="129" y="40"/>
                </a:cxn>
                <a:cxn ang="0">
                  <a:pos x="107" y="56"/>
                </a:cxn>
              </a:cxnLst>
              <a:rect l="0" t="0" r="r" b="b"/>
              <a:pathLst>
                <a:path w="1007" h="638">
                  <a:moveTo>
                    <a:pt x="107" y="56"/>
                  </a:moveTo>
                  <a:lnTo>
                    <a:pt x="34" y="243"/>
                  </a:lnTo>
                  <a:lnTo>
                    <a:pt x="0" y="294"/>
                  </a:lnTo>
                  <a:lnTo>
                    <a:pt x="6" y="479"/>
                  </a:lnTo>
                  <a:lnTo>
                    <a:pt x="388" y="570"/>
                  </a:lnTo>
                  <a:lnTo>
                    <a:pt x="1007" y="638"/>
                  </a:lnTo>
                  <a:lnTo>
                    <a:pt x="1007" y="518"/>
                  </a:lnTo>
                  <a:lnTo>
                    <a:pt x="535" y="468"/>
                  </a:lnTo>
                  <a:lnTo>
                    <a:pt x="365" y="439"/>
                  </a:lnTo>
                  <a:lnTo>
                    <a:pt x="304" y="385"/>
                  </a:lnTo>
                  <a:lnTo>
                    <a:pt x="299" y="299"/>
                  </a:lnTo>
                  <a:lnTo>
                    <a:pt x="299" y="124"/>
                  </a:lnTo>
                  <a:lnTo>
                    <a:pt x="293" y="99"/>
                  </a:lnTo>
                  <a:lnTo>
                    <a:pt x="286" y="76"/>
                  </a:lnTo>
                  <a:lnTo>
                    <a:pt x="279" y="56"/>
                  </a:lnTo>
                  <a:lnTo>
                    <a:pt x="272" y="40"/>
                  </a:lnTo>
                  <a:lnTo>
                    <a:pt x="264" y="26"/>
                  </a:lnTo>
                  <a:lnTo>
                    <a:pt x="256" y="16"/>
                  </a:lnTo>
                  <a:lnTo>
                    <a:pt x="247" y="8"/>
                  </a:lnTo>
                  <a:lnTo>
                    <a:pt x="238" y="2"/>
                  </a:lnTo>
                  <a:lnTo>
                    <a:pt x="226" y="0"/>
                  </a:lnTo>
                  <a:lnTo>
                    <a:pt x="213" y="0"/>
                  </a:lnTo>
                  <a:lnTo>
                    <a:pt x="201" y="3"/>
                  </a:lnTo>
                  <a:lnTo>
                    <a:pt x="185" y="8"/>
                  </a:lnTo>
                  <a:lnTo>
                    <a:pt x="168" y="16"/>
                  </a:lnTo>
                  <a:lnTo>
                    <a:pt x="150" y="27"/>
                  </a:lnTo>
                  <a:lnTo>
                    <a:pt x="129" y="40"/>
                  </a:lnTo>
                  <a:lnTo>
                    <a:pt x="107" y="5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2133" y="3617"/>
              <a:ext cx="380" cy="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59" y="39"/>
                </a:cxn>
                <a:cxn ang="0">
                  <a:pos x="753" y="101"/>
                </a:cxn>
                <a:cxn ang="0">
                  <a:pos x="7" y="61"/>
                </a:cxn>
                <a:cxn ang="0">
                  <a:pos x="0" y="0"/>
                </a:cxn>
              </a:cxnLst>
              <a:rect l="0" t="0" r="r" b="b"/>
              <a:pathLst>
                <a:path w="759" h="101">
                  <a:moveTo>
                    <a:pt x="0" y="0"/>
                  </a:moveTo>
                  <a:lnTo>
                    <a:pt x="759" y="39"/>
                  </a:lnTo>
                  <a:lnTo>
                    <a:pt x="753" y="101"/>
                  </a:lnTo>
                  <a:lnTo>
                    <a:pt x="7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2525" y="3893"/>
              <a:ext cx="33" cy="91"/>
            </a:xfrm>
            <a:custGeom>
              <a:avLst/>
              <a:gdLst/>
              <a:ahLst/>
              <a:cxnLst>
                <a:cxn ang="0">
                  <a:pos x="3" y="59"/>
                </a:cxn>
                <a:cxn ang="0">
                  <a:pos x="64" y="0"/>
                </a:cxn>
                <a:cxn ang="0">
                  <a:pos x="64" y="114"/>
                </a:cxn>
                <a:cxn ang="0">
                  <a:pos x="0" y="182"/>
                </a:cxn>
                <a:cxn ang="0">
                  <a:pos x="3" y="59"/>
                </a:cxn>
              </a:cxnLst>
              <a:rect l="0" t="0" r="r" b="b"/>
              <a:pathLst>
                <a:path w="64" h="182">
                  <a:moveTo>
                    <a:pt x="3" y="59"/>
                  </a:moveTo>
                  <a:lnTo>
                    <a:pt x="64" y="0"/>
                  </a:lnTo>
                  <a:lnTo>
                    <a:pt x="64" y="114"/>
                  </a:lnTo>
                  <a:lnTo>
                    <a:pt x="0" y="182"/>
                  </a:lnTo>
                  <a:lnTo>
                    <a:pt x="3" y="59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2617" y="3795"/>
              <a:ext cx="19" cy="86"/>
            </a:xfrm>
            <a:custGeom>
              <a:avLst/>
              <a:gdLst/>
              <a:ahLst/>
              <a:cxnLst>
                <a:cxn ang="0">
                  <a:pos x="0" y="51"/>
                </a:cxn>
                <a:cxn ang="0">
                  <a:pos x="0" y="173"/>
                </a:cxn>
                <a:cxn ang="0">
                  <a:pos x="39" y="125"/>
                </a:cxn>
                <a:cxn ang="0">
                  <a:pos x="39" y="0"/>
                </a:cxn>
                <a:cxn ang="0">
                  <a:pos x="0" y="51"/>
                </a:cxn>
              </a:cxnLst>
              <a:rect l="0" t="0" r="r" b="b"/>
              <a:pathLst>
                <a:path w="39" h="173">
                  <a:moveTo>
                    <a:pt x="0" y="51"/>
                  </a:moveTo>
                  <a:lnTo>
                    <a:pt x="0" y="173"/>
                  </a:lnTo>
                  <a:lnTo>
                    <a:pt x="39" y="125"/>
                  </a:lnTo>
                  <a:lnTo>
                    <a:pt x="39" y="0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2504" y="3554"/>
              <a:ext cx="107" cy="116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214" y="0"/>
                </a:cxn>
                <a:cxn ang="0">
                  <a:pos x="214" y="74"/>
                </a:cxn>
                <a:cxn ang="0">
                  <a:pos x="6" y="232"/>
                </a:cxn>
                <a:cxn ang="0">
                  <a:pos x="0" y="165"/>
                </a:cxn>
              </a:cxnLst>
              <a:rect l="0" t="0" r="r" b="b"/>
              <a:pathLst>
                <a:path w="214" h="232">
                  <a:moveTo>
                    <a:pt x="0" y="165"/>
                  </a:moveTo>
                  <a:lnTo>
                    <a:pt x="214" y="0"/>
                  </a:lnTo>
                  <a:lnTo>
                    <a:pt x="214" y="74"/>
                  </a:lnTo>
                  <a:lnTo>
                    <a:pt x="6" y="232"/>
                  </a:lnTo>
                  <a:lnTo>
                    <a:pt x="0" y="165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69" name="Freeform 45"/>
            <p:cNvSpPr>
              <a:spLocks/>
            </p:cNvSpPr>
            <p:nvPr/>
          </p:nvSpPr>
          <p:spPr bwMode="auto">
            <a:xfrm>
              <a:off x="2340" y="3182"/>
              <a:ext cx="128" cy="224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28" y="0"/>
                </a:cxn>
                <a:cxn ang="0">
                  <a:pos x="255" y="426"/>
                </a:cxn>
                <a:cxn ang="0">
                  <a:pos x="171" y="443"/>
                </a:cxn>
                <a:cxn ang="0">
                  <a:pos x="104" y="449"/>
                </a:cxn>
                <a:cxn ang="0">
                  <a:pos x="25" y="443"/>
                </a:cxn>
                <a:cxn ang="0">
                  <a:pos x="23" y="373"/>
                </a:cxn>
                <a:cxn ang="0">
                  <a:pos x="17" y="220"/>
                </a:cxn>
                <a:cxn ang="0">
                  <a:pos x="9" y="72"/>
                </a:cxn>
                <a:cxn ang="0">
                  <a:pos x="0" y="15"/>
                </a:cxn>
              </a:cxnLst>
              <a:rect l="0" t="0" r="r" b="b"/>
              <a:pathLst>
                <a:path w="255" h="449">
                  <a:moveTo>
                    <a:pt x="0" y="15"/>
                  </a:moveTo>
                  <a:lnTo>
                    <a:pt x="228" y="0"/>
                  </a:lnTo>
                  <a:lnTo>
                    <a:pt x="255" y="426"/>
                  </a:lnTo>
                  <a:lnTo>
                    <a:pt x="171" y="443"/>
                  </a:lnTo>
                  <a:lnTo>
                    <a:pt x="104" y="449"/>
                  </a:lnTo>
                  <a:lnTo>
                    <a:pt x="25" y="443"/>
                  </a:lnTo>
                  <a:lnTo>
                    <a:pt x="23" y="373"/>
                  </a:lnTo>
                  <a:lnTo>
                    <a:pt x="17" y="220"/>
                  </a:lnTo>
                  <a:lnTo>
                    <a:pt x="9" y="7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0" name="Freeform 46"/>
            <p:cNvSpPr>
              <a:spLocks/>
            </p:cNvSpPr>
            <p:nvPr/>
          </p:nvSpPr>
          <p:spPr bwMode="auto">
            <a:xfrm>
              <a:off x="2344" y="3183"/>
              <a:ext cx="121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12"/>
                </a:cxn>
                <a:cxn ang="0">
                  <a:pos x="27" y="11"/>
                </a:cxn>
                <a:cxn ang="0">
                  <a:pos x="40" y="11"/>
                </a:cxn>
                <a:cxn ang="0">
                  <a:pos x="54" y="10"/>
                </a:cxn>
                <a:cxn ang="0">
                  <a:pos x="68" y="9"/>
                </a:cxn>
                <a:cxn ang="0">
                  <a:pos x="80" y="8"/>
                </a:cxn>
                <a:cxn ang="0">
                  <a:pos x="94" y="8"/>
                </a:cxn>
                <a:cxn ang="0">
                  <a:pos x="108" y="6"/>
                </a:cxn>
                <a:cxn ang="0">
                  <a:pos x="121" y="5"/>
                </a:cxn>
                <a:cxn ang="0">
                  <a:pos x="134" y="4"/>
                </a:cxn>
                <a:cxn ang="0">
                  <a:pos x="147" y="4"/>
                </a:cxn>
                <a:cxn ang="0">
                  <a:pos x="161" y="3"/>
                </a:cxn>
                <a:cxn ang="0">
                  <a:pos x="174" y="2"/>
                </a:cxn>
                <a:cxn ang="0">
                  <a:pos x="186" y="1"/>
                </a:cxn>
                <a:cxn ang="0">
                  <a:pos x="200" y="1"/>
                </a:cxn>
                <a:cxn ang="0">
                  <a:pos x="213" y="0"/>
                </a:cxn>
                <a:cxn ang="0">
                  <a:pos x="220" y="106"/>
                </a:cxn>
                <a:cxn ang="0">
                  <a:pos x="228" y="212"/>
                </a:cxn>
                <a:cxn ang="0">
                  <a:pos x="235" y="319"/>
                </a:cxn>
                <a:cxn ang="0">
                  <a:pos x="242" y="425"/>
                </a:cxn>
                <a:cxn ang="0">
                  <a:pos x="232" y="427"/>
                </a:cxn>
                <a:cxn ang="0">
                  <a:pos x="222" y="429"/>
                </a:cxn>
                <a:cxn ang="0">
                  <a:pos x="213" y="430"/>
                </a:cxn>
                <a:cxn ang="0">
                  <a:pos x="202" y="433"/>
                </a:cxn>
                <a:cxn ang="0">
                  <a:pos x="192" y="435"/>
                </a:cxn>
                <a:cxn ang="0">
                  <a:pos x="183" y="436"/>
                </a:cxn>
                <a:cxn ang="0">
                  <a:pos x="173" y="438"/>
                </a:cxn>
                <a:cxn ang="0">
                  <a:pos x="163" y="441"/>
                </a:cxn>
                <a:cxn ang="0">
                  <a:pos x="155" y="442"/>
                </a:cxn>
                <a:cxn ang="0">
                  <a:pos x="146" y="442"/>
                </a:cxn>
                <a:cxn ang="0">
                  <a:pos x="138" y="443"/>
                </a:cxn>
                <a:cxn ang="0">
                  <a:pos x="130" y="444"/>
                </a:cxn>
                <a:cxn ang="0">
                  <a:pos x="122" y="445"/>
                </a:cxn>
                <a:cxn ang="0">
                  <a:pos x="114" y="445"/>
                </a:cxn>
                <a:cxn ang="0">
                  <a:pos x="105" y="447"/>
                </a:cxn>
                <a:cxn ang="0">
                  <a:pos x="96" y="447"/>
                </a:cxn>
                <a:cxn ang="0">
                  <a:pos x="87" y="445"/>
                </a:cxn>
                <a:cxn ang="0">
                  <a:pos x="79" y="444"/>
                </a:cxn>
                <a:cxn ang="0">
                  <a:pos x="70" y="444"/>
                </a:cxn>
                <a:cxn ang="0">
                  <a:pos x="62" y="443"/>
                </a:cxn>
                <a:cxn ang="0">
                  <a:pos x="53" y="442"/>
                </a:cxn>
                <a:cxn ang="0">
                  <a:pos x="45" y="441"/>
                </a:cxn>
                <a:cxn ang="0">
                  <a:pos x="35" y="441"/>
                </a:cxn>
                <a:cxn ang="0">
                  <a:pos x="26" y="440"/>
                </a:cxn>
                <a:cxn ang="0">
                  <a:pos x="24" y="369"/>
                </a:cxn>
                <a:cxn ang="0">
                  <a:pos x="18" y="217"/>
                </a:cxn>
                <a:cxn ang="0">
                  <a:pos x="9" y="70"/>
                </a:cxn>
                <a:cxn ang="0">
                  <a:pos x="0" y="13"/>
                </a:cxn>
              </a:cxnLst>
              <a:rect l="0" t="0" r="r" b="b"/>
              <a:pathLst>
                <a:path w="242" h="447">
                  <a:moveTo>
                    <a:pt x="0" y="13"/>
                  </a:moveTo>
                  <a:lnTo>
                    <a:pt x="14" y="12"/>
                  </a:lnTo>
                  <a:lnTo>
                    <a:pt x="27" y="11"/>
                  </a:lnTo>
                  <a:lnTo>
                    <a:pt x="40" y="11"/>
                  </a:lnTo>
                  <a:lnTo>
                    <a:pt x="54" y="10"/>
                  </a:lnTo>
                  <a:lnTo>
                    <a:pt x="68" y="9"/>
                  </a:lnTo>
                  <a:lnTo>
                    <a:pt x="80" y="8"/>
                  </a:lnTo>
                  <a:lnTo>
                    <a:pt x="94" y="8"/>
                  </a:lnTo>
                  <a:lnTo>
                    <a:pt x="108" y="6"/>
                  </a:lnTo>
                  <a:lnTo>
                    <a:pt x="121" y="5"/>
                  </a:lnTo>
                  <a:lnTo>
                    <a:pt x="134" y="4"/>
                  </a:lnTo>
                  <a:lnTo>
                    <a:pt x="147" y="4"/>
                  </a:lnTo>
                  <a:lnTo>
                    <a:pt x="161" y="3"/>
                  </a:lnTo>
                  <a:lnTo>
                    <a:pt x="174" y="2"/>
                  </a:lnTo>
                  <a:lnTo>
                    <a:pt x="186" y="1"/>
                  </a:lnTo>
                  <a:lnTo>
                    <a:pt x="200" y="1"/>
                  </a:lnTo>
                  <a:lnTo>
                    <a:pt x="213" y="0"/>
                  </a:lnTo>
                  <a:lnTo>
                    <a:pt x="220" y="106"/>
                  </a:lnTo>
                  <a:lnTo>
                    <a:pt x="228" y="212"/>
                  </a:lnTo>
                  <a:lnTo>
                    <a:pt x="235" y="319"/>
                  </a:lnTo>
                  <a:lnTo>
                    <a:pt x="242" y="425"/>
                  </a:lnTo>
                  <a:lnTo>
                    <a:pt x="232" y="427"/>
                  </a:lnTo>
                  <a:lnTo>
                    <a:pt x="222" y="429"/>
                  </a:lnTo>
                  <a:lnTo>
                    <a:pt x="213" y="430"/>
                  </a:lnTo>
                  <a:lnTo>
                    <a:pt x="202" y="433"/>
                  </a:lnTo>
                  <a:lnTo>
                    <a:pt x="192" y="435"/>
                  </a:lnTo>
                  <a:lnTo>
                    <a:pt x="183" y="436"/>
                  </a:lnTo>
                  <a:lnTo>
                    <a:pt x="173" y="438"/>
                  </a:lnTo>
                  <a:lnTo>
                    <a:pt x="163" y="441"/>
                  </a:lnTo>
                  <a:lnTo>
                    <a:pt x="155" y="442"/>
                  </a:lnTo>
                  <a:lnTo>
                    <a:pt x="146" y="442"/>
                  </a:lnTo>
                  <a:lnTo>
                    <a:pt x="138" y="443"/>
                  </a:lnTo>
                  <a:lnTo>
                    <a:pt x="130" y="444"/>
                  </a:lnTo>
                  <a:lnTo>
                    <a:pt x="122" y="445"/>
                  </a:lnTo>
                  <a:lnTo>
                    <a:pt x="114" y="445"/>
                  </a:lnTo>
                  <a:lnTo>
                    <a:pt x="105" y="447"/>
                  </a:lnTo>
                  <a:lnTo>
                    <a:pt x="96" y="447"/>
                  </a:lnTo>
                  <a:lnTo>
                    <a:pt x="87" y="445"/>
                  </a:lnTo>
                  <a:lnTo>
                    <a:pt x="79" y="444"/>
                  </a:lnTo>
                  <a:lnTo>
                    <a:pt x="70" y="444"/>
                  </a:lnTo>
                  <a:lnTo>
                    <a:pt x="62" y="443"/>
                  </a:lnTo>
                  <a:lnTo>
                    <a:pt x="53" y="442"/>
                  </a:lnTo>
                  <a:lnTo>
                    <a:pt x="45" y="441"/>
                  </a:lnTo>
                  <a:lnTo>
                    <a:pt x="35" y="441"/>
                  </a:lnTo>
                  <a:lnTo>
                    <a:pt x="26" y="440"/>
                  </a:lnTo>
                  <a:lnTo>
                    <a:pt x="24" y="369"/>
                  </a:lnTo>
                  <a:lnTo>
                    <a:pt x="18" y="217"/>
                  </a:lnTo>
                  <a:lnTo>
                    <a:pt x="9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14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1" name="Freeform 47"/>
            <p:cNvSpPr>
              <a:spLocks/>
            </p:cNvSpPr>
            <p:nvPr/>
          </p:nvSpPr>
          <p:spPr bwMode="auto">
            <a:xfrm>
              <a:off x="2348" y="3183"/>
              <a:ext cx="113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" y="12"/>
                </a:cxn>
                <a:cxn ang="0">
                  <a:pos x="25" y="11"/>
                </a:cxn>
                <a:cxn ang="0">
                  <a:pos x="38" y="11"/>
                </a:cxn>
                <a:cxn ang="0">
                  <a:pos x="49" y="10"/>
                </a:cxn>
                <a:cxn ang="0">
                  <a:pos x="62" y="9"/>
                </a:cxn>
                <a:cxn ang="0">
                  <a:pos x="75" y="8"/>
                </a:cxn>
                <a:cxn ang="0">
                  <a:pos x="87" y="8"/>
                </a:cxn>
                <a:cxn ang="0">
                  <a:pos x="99" y="6"/>
                </a:cxn>
                <a:cxn ang="0">
                  <a:pos x="112" y="5"/>
                </a:cxn>
                <a:cxn ang="0">
                  <a:pos x="124" y="4"/>
                </a:cxn>
                <a:cxn ang="0">
                  <a:pos x="137" y="4"/>
                </a:cxn>
                <a:cxn ang="0">
                  <a:pos x="149" y="3"/>
                </a:cxn>
                <a:cxn ang="0">
                  <a:pos x="161" y="2"/>
                </a:cxn>
                <a:cxn ang="0">
                  <a:pos x="174" y="1"/>
                </a:cxn>
                <a:cxn ang="0">
                  <a:pos x="185" y="1"/>
                </a:cxn>
                <a:cxn ang="0">
                  <a:pos x="198" y="0"/>
                </a:cxn>
                <a:cxn ang="0">
                  <a:pos x="205" y="106"/>
                </a:cxn>
                <a:cxn ang="0">
                  <a:pos x="212" y="212"/>
                </a:cxn>
                <a:cxn ang="0">
                  <a:pos x="219" y="319"/>
                </a:cxn>
                <a:cxn ang="0">
                  <a:pos x="226" y="425"/>
                </a:cxn>
                <a:cxn ang="0">
                  <a:pos x="216" y="427"/>
                </a:cxn>
                <a:cxn ang="0">
                  <a:pos x="208" y="429"/>
                </a:cxn>
                <a:cxn ang="0">
                  <a:pos x="199" y="432"/>
                </a:cxn>
                <a:cxn ang="0">
                  <a:pos x="190" y="433"/>
                </a:cxn>
                <a:cxn ang="0">
                  <a:pos x="182" y="435"/>
                </a:cxn>
                <a:cxn ang="0">
                  <a:pos x="173" y="437"/>
                </a:cxn>
                <a:cxn ang="0">
                  <a:pos x="164" y="438"/>
                </a:cxn>
                <a:cxn ang="0">
                  <a:pos x="154" y="441"/>
                </a:cxn>
                <a:cxn ang="0">
                  <a:pos x="146" y="442"/>
                </a:cxn>
                <a:cxn ang="0">
                  <a:pos x="137" y="442"/>
                </a:cxn>
                <a:cxn ang="0">
                  <a:pos x="129" y="443"/>
                </a:cxn>
                <a:cxn ang="0">
                  <a:pos x="121" y="444"/>
                </a:cxn>
                <a:cxn ang="0">
                  <a:pos x="113" y="445"/>
                </a:cxn>
                <a:cxn ang="0">
                  <a:pos x="105" y="445"/>
                </a:cxn>
                <a:cxn ang="0">
                  <a:pos x="96" y="447"/>
                </a:cxn>
                <a:cxn ang="0">
                  <a:pos x="87" y="447"/>
                </a:cxn>
                <a:cxn ang="0">
                  <a:pos x="79" y="445"/>
                </a:cxn>
                <a:cxn ang="0">
                  <a:pos x="73" y="444"/>
                </a:cxn>
                <a:cxn ang="0">
                  <a:pos x="64" y="443"/>
                </a:cxn>
                <a:cxn ang="0">
                  <a:pos x="56" y="442"/>
                </a:cxn>
                <a:cxn ang="0">
                  <a:pos x="48" y="442"/>
                </a:cxn>
                <a:cxn ang="0">
                  <a:pos x="41" y="441"/>
                </a:cxn>
                <a:cxn ang="0">
                  <a:pos x="33" y="440"/>
                </a:cxn>
                <a:cxn ang="0">
                  <a:pos x="26" y="438"/>
                </a:cxn>
                <a:cxn ang="0">
                  <a:pos x="25" y="369"/>
                </a:cxn>
                <a:cxn ang="0">
                  <a:pos x="20" y="217"/>
                </a:cxn>
                <a:cxn ang="0">
                  <a:pos x="10" y="70"/>
                </a:cxn>
                <a:cxn ang="0">
                  <a:pos x="0" y="13"/>
                </a:cxn>
              </a:cxnLst>
              <a:rect l="0" t="0" r="r" b="b"/>
              <a:pathLst>
                <a:path w="226" h="447">
                  <a:moveTo>
                    <a:pt x="0" y="13"/>
                  </a:moveTo>
                  <a:lnTo>
                    <a:pt x="13" y="12"/>
                  </a:lnTo>
                  <a:lnTo>
                    <a:pt x="25" y="11"/>
                  </a:lnTo>
                  <a:lnTo>
                    <a:pt x="38" y="11"/>
                  </a:lnTo>
                  <a:lnTo>
                    <a:pt x="49" y="10"/>
                  </a:lnTo>
                  <a:lnTo>
                    <a:pt x="62" y="9"/>
                  </a:lnTo>
                  <a:lnTo>
                    <a:pt x="75" y="8"/>
                  </a:lnTo>
                  <a:lnTo>
                    <a:pt x="87" y="8"/>
                  </a:lnTo>
                  <a:lnTo>
                    <a:pt x="99" y="6"/>
                  </a:lnTo>
                  <a:lnTo>
                    <a:pt x="112" y="5"/>
                  </a:lnTo>
                  <a:lnTo>
                    <a:pt x="124" y="4"/>
                  </a:lnTo>
                  <a:lnTo>
                    <a:pt x="137" y="4"/>
                  </a:lnTo>
                  <a:lnTo>
                    <a:pt x="149" y="3"/>
                  </a:lnTo>
                  <a:lnTo>
                    <a:pt x="161" y="2"/>
                  </a:lnTo>
                  <a:lnTo>
                    <a:pt x="174" y="1"/>
                  </a:lnTo>
                  <a:lnTo>
                    <a:pt x="185" y="1"/>
                  </a:lnTo>
                  <a:lnTo>
                    <a:pt x="198" y="0"/>
                  </a:lnTo>
                  <a:lnTo>
                    <a:pt x="205" y="106"/>
                  </a:lnTo>
                  <a:lnTo>
                    <a:pt x="212" y="212"/>
                  </a:lnTo>
                  <a:lnTo>
                    <a:pt x="219" y="319"/>
                  </a:lnTo>
                  <a:lnTo>
                    <a:pt x="226" y="425"/>
                  </a:lnTo>
                  <a:lnTo>
                    <a:pt x="216" y="427"/>
                  </a:lnTo>
                  <a:lnTo>
                    <a:pt x="208" y="429"/>
                  </a:lnTo>
                  <a:lnTo>
                    <a:pt x="199" y="432"/>
                  </a:lnTo>
                  <a:lnTo>
                    <a:pt x="190" y="433"/>
                  </a:lnTo>
                  <a:lnTo>
                    <a:pt x="182" y="435"/>
                  </a:lnTo>
                  <a:lnTo>
                    <a:pt x="173" y="437"/>
                  </a:lnTo>
                  <a:lnTo>
                    <a:pt x="164" y="438"/>
                  </a:lnTo>
                  <a:lnTo>
                    <a:pt x="154" y="441"/>
                  </a:lnTo>
                  <a:lnTo>
                    <a:pt x="146" y="442"/>
                  </a:lnTo>
                  <a:lnTo>
                    <a:pt x="137" y="442"/>
                  </a:lnTo>
                  <a:lnTo>
                    <a:pt x="129" y="443"/>
                  </a:lnTo>
                  <a:lnTo>
                    <a:pt x="121" y="444"/>
                  </a:lnTo>
                  <a:lnTo>
                    <a:pt x="113" y="445"/>
                  </a:lnTo>
                  <a:lnTo>
                    <a:pt x="105" y="445"/>
                  </a:lnTo>
                  <a:lnTo>
                    <a:pt x="96" y="447"/>
                  </a:lnTo>
                  <a:lnTo>
                    <a:pt x="87" y="447"/>
                  </a:lnTo>
                  <a:lnTo>
                    <a:pt x="79" y="445"/>
                  </a:lnTo>
                  <a:lnTo>
                    <a:pt x="73" y="444"/>
                  </a:lnTo>
                  <a:lnTo>
                    <a:pt x="64" y="443"/>
                  </a:lnTo>
                  <a:lnTo>
                    <a:pt x="56" y="442"/>
                  </a:lnTo>
                  <a:lnTo>
                    <a:pt x="48" y="442"/>
                  </a:lnTo>
                  <a:lnTo>
                    <a:pt x="41" y="441"/>
                  </a:lnTo>
                  <a:lnTo>
                    <a:pt x="33" y="440"/>
                  </a:lnTo>
                  <a:lnTo>
                    <a:pt x="26" y="438"/>
                  </a:lnTo>
                  <a:lnTo>
                    <a:pt x="25" y="369"/>
                  </a:lnTo>
                  <a:lnTo>
                    <a:pt x="20" y="217"/>
                  </a:lnTo>
                  <a:lnTo>
                    <a:pt x="1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951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2" name="Freeform 48"/>
            <p:cNvSpPr>
              <a:spLocks/>
            </p:cNvSpPr>
            <p:nvPr/>
          </p:nvSpPr>
          <p:spPr bwMode="auto">
            <a:xfrm>
              <a:off x="2353" y="3183"/>
              <a:ext cx="105" cy="2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3" y="11"/>
                </a:cxn>
                <a:cxn ang="0">
                  <a:pos x="46" y="10"/>
                </a:cxn>
                <a:cxn ang="0">
                  <a:pos x="69" y="8"/>
                </a:cxn>
                <a:cxn ang="0">
                  <a:pos x="92" y="6"/>
                </a:cxn>
                <a:cxn ang="0">
                  <a:pos x="114" y="4"/>
                </a:cxn>
                <a:cxn ang="0">
                  <a:pos x="137" y="3"/>
                </a:cxn>
                <a:cxn ang="0">
                  <a:pos x="160" y="1"/>
                </a:cxn>
                <a:cxn ang="0">
                  <a:pos x="183" y="0"/>
                </a:cxn>
                <a:cxn ang="0">
                  <a:pos x="190" y="107"/>
                </a:cxn>
                <a:cxn ang="0">
                  <a:pos x="197" y="213"/>
                </a:cxn>
                <a:cxn ang="0">
                  <a:pos x="204" y="320"/>
                </a:cxn>
                <a:cxn ang="0">
                  <a:pos x="211" y="426"/>
                </a:cxn>
                <a:cxn ang="0">
                  <a:pos x="203" y="428"/>
                </a:cxn>
                <a:cxn ang="0">
                  <a:pos x="195" y="429"/>
                </a:cxn>
                <a:cxn ang="0">
                  <a:pos x="187" y="432"/>
                </a:cxn>
                <a:cxn ang="0">
                  <a:pos x="179" y="433"/>
                </a:cxn>
                <a:cxn ang="0">
                  <a:pos x="169" y="435"/>
                </a:cxn>
                <a:cxn ang="0">
                  <a:pos x="161" y="437"/>
                </a:cxn>
                <a:cxn ang="0">
                  <a:pos x="153" y="438"/>
                </a:cxn>
                <a:cxn ang="0">
                  <a:pos x="145" y="441"/>
                </a:cxn>
                <a:cxn ang="0">
                  <a:pos x="137" y="442"/>
                </a:cxn>
                <a:cxn ang="0">
                  <a:pos x="128" y="442"/>
                </a:cxn>
                <a:cxn ang="0">
                  <a:pos x="120" y="443"/>
                </a:cxn>
                <a:cxn ang="0">
                  <a:pos x="112" y="444"/>
                </a:cxn>
                <a:cxn ang="0">
                  <a:pos x="104" y="445"/>
                </a:cxn>
                <a:cxn ang="0">
                  <a:pos x="96" y="445"/>
                </a:cxn>
                <a:cxn ang="0">
                  <a:pos x="87" y="447"/>
                </a:cxn>
                <a:cxn ang="0">
                  <a:pos x="78" y="447"/>
                </a:cxn>
                <a:cxn ang="0">
                  <a:pos x="72" y="445"/>
                </a:cxn>
                <a:cxn ang="0">
                  <a:pos x="66" y="444"/>
                </a:cxn>
                <a:cxn ang="0">
                  <a:pos x="59" y="443"/>
                </a:cxn>
                <a:cxn ang="0">
                  <a:pos x="53" y="441"/>
                </a:cxn>
                <a:cxn ang="0">
                  <a:pos x="46" y="440"/>
                </a:cxn>
                <a:cxn ang="0">
                  <a:pos x="39" y="438"/>
                </a:cxn>
                <a:cxn ang="0">
                  <a:pos x="34" y="437"/>
                </a:cxn>
                <a:cxn ang="0">
                  <a:pos x="27" y="436"/>
                </a:cxn>
                <a:cxn ang="0">
                  <a:pos x="27" y="367"/>
                </a:cxn>
                <a:cxn ang="0">
                  <a:pos x="21" y="216"/>
                </a:cxn>
                <a:cxn ang="0">
                  <a:pos x="11" y="70"/>
                </a:cxn>
                <a:cxn ang="0">
                  <a:pos x="0" y="13"/>
                </a:cxn>
              </a:cxnLst>
              <a:rect l="0" t="0" r="r" b="b"/>
              <a:pathLst>
                <a:path w="211" h="447">
                  <a:moveTo>
                    <a:pt x="0" y="13"/>
                  </a:moveTo>
                  <a:lnTo>
                    <a:pt x="23" y="11"/>
                  </a:lnTo>
                  <a:lnTo>
                    <a:pt x="46" y="10"/>
                  </a:lnTo>
                  <a:lnTo>
                    <a:pt x="69" y="8"/>
                  </a:lnTo>
                  <a:lnTo>
                    <a:pt x="92" y="6"/>
                  </a:lnTo>
                  <a:lnTo>
                    <a:pt x="114" y="4"/>
                  </a:lnTo>
                  <a:lnTo>
                    <a:pt x="137" y="3"/>
                  </a:lnTo>
                  <a:lnTo>
                    <a:pt x="160" y="1"/>
                  </a:lnTo>
                  <a:lnTo>
                    <a:pt x="183" y="0"/>
                  </a:lnTo>
                  <a:lnTo>
                    <a:pt x="190" y="107"/>
                  </a:lnTo>
                  <a:lnTo>
                    <a:pt x="197" y="213"/>
                  </a:lnTo>
                  <a:lnTo>
                    <a:pt x="204" y="320"/>
                  </a:lnTo>
                  <a:lnTo>
                    <a:pt x="211" y="426"/>
                  </a:lnTo>
                  <a:lnTo>
                    <a:pt x="203" y="428"/>
                  </a:lnTo>
                  <a:lnTo>
                    <a:pt x="195" y="429"/>
                  </a:lnTo>
                  <a:lnTo>
                    <a:pt x="187" y="432"/>
                  </a:lnTo>
                  <a:lnTo>
                    <a:pt x="179" y="433"/>
                  </a:lnTo>
                  <a:lnTo>
                    <a:pt x="169" y="435"/>
                  </a:lnTo>
                  <a:lnTo>
                    <a:pt x="161" y="437"/>
                  </a:lnTo>
                  <a:lnTo>
                    <a:pt x="153" y="438"/>
                  </a:lnTo>
                  <a:lnTo>
                    <a:pt x="145" y="441"/>
                  </a:lnTo>
                  <a:lnTo>
                    <a:pt x="137" y="442"/>
                  </a:lnTo>
                  <a:lnTo>
                    <a:pt x="128" y="442"/>
                  </a:lnTo>
                  <a:lnTo>
                    <a:pt x="120" y="443"/>
                  </a:lnTo>
                  <a:lnTo>
                    <a:pt x="112" y="444"/>
                  </a:lnTo>
                  <a:lnTo>
                    <a:pt x="104" y="445"/>
                  </a:lnTo>
                  <a:lnTo>
                    <a:pt x="96" y="445"/>
                  </a:lnTo>
                  <a:lnTo>
                    <a:pt x="87" y="447"/>
                  </a:lnTo>
                  <a:lnTo>
                    <a:pt x="78" y="447"/>
                  </a:lnTo>
                  <a:lnTo>
                    <a:pt x="72" y="445"/>
                  </a:lnTo>
                  <a:lnTo>
                    <a:pt x="66" y="444"/>
                  </a:lnTo>
                  <a:lnTo>
                    <a:pt x="59" y="443"/>
                  </a:lnTo>
                  <a:lnTo>
                    <a:pt x="53" y="441"/>
                  </a:lnTo>
                  <a:lnTo>
                    <a:pt x="46" y="440"/>
                  </a:lnTo>
                  <a:lnTo>
                    <a:pt x="39" y="438"/>
                  </a:lnTo>
                  <a:lnTo>
                    <a:pt x="34" y="437"/>
                  </a:lnTo>
                  <a:lnTo>
                    <a:pt x="27" y="436"/>
                  </a:lnTo>
                  <a:lnTo>
                    <a:pt x="27" y="367"/>
                  </a:lnTo>
                  <a:lnTo>
                    <a:pt x="21" y="216"/>
                  </a:lnTo>
                  <a:lnTo>
                    <a:pt x="11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3" name="Freeform 49"/>
            <p:cNvSpPr>
              <a:spLocks/>
            </p:cNvSpPr>
            <p:nvPr/>
          </p:nvSpPr>
          <p:spPr bwMode="auto">
            <a:xfrm>
              <a:off x="2358" y="3183"/>
              <a:ext cx="98" cy="223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" y="11"/>
                </a:cxn>
                <a:cxn ang="0">
                  <a:pos x="42" y="10"/>
                </a:cxn>
                <a:cxn ang="0">
                  <a:pos x="63" y="8"/>
                </a:cxn>
                <a:cxn ang="0">
                  <a:pos x="84" y="7"/>
                </a:cxn>
                <a:cxn ang="0">
                  <a:pos x="105" y="4"/>
                </a:cxn>
                <a:cxn ang="0">
                  <a:pos x="126" y="3"/>
                </a:cxn>
                <a:cxn ang="0">
                  <a:pos x="147" y="1"/>
                </a:cxn>
                <a:cxn ang="0">
                  <a:pos x="167" y="0"/>
                </a:cxn>
                <a:cxn ang="0">
                  <a:pos x="175" y="106"/>
                </a:cxn>
                <a:cxn ang="0">
                  <a:pos x="182" y="212"/>
                </a:cxn>
                <a:cxn ang="0">
                  <a:pos x="189" y="319"/>
                </a:cxn>
                <a:cxn ang="0">
                  <a:pos x="196" y="425"/>
                </a:cxn>
                <a:cxn ang="0">
                  <a:pos x="188" y="427"/>
                </a:cxn>
                <a:cxn ang="0">
                  <a:pos x="181" y="429"/>
                </a:cxn>
                <a:cxn ang="0">
                  <a:pos x="173" y="431"/>
                </a:cxn>
                <a:cxn ang="0">
                  <a:pos x="166" y="433"/>
                </a:cxn>
                <a:cxn ang="0">
                  <a:pos x="158" y="434"/>
                </a:cxn>
                <a:cxn ang="0">
                  <a:pos x="151" y="436"/>
                </a:cxn>
                <a:cxn ang="0">
                  <a:pos x="143" y="437"/>
                </a:cxn>
                <a:cxn ang="0">
                  <a:pos x="136" y="440"/>
                </a:cxn>
                <a:cxn ang="0">
                  <a:pos x="128" y="441"/>
                </a:cxn>
                <a:cxn ang="0">
                  <a:pos x="119" y="441"/>
                </a:cxn>
                <a:cxn ang="0">
                  <a:pos x="111" y="442"/>
                </a:cxn>
                <a:cxn ang="0">
                  <a:pos x="103" y="443"/>
                </a:cxn>
                <a:cxn ang="0">
                  <a:pos x="95" y="444"/>
                </a:cxn>
                <a:cxn ang="0">
                  <a:pos x="87" y="444"/>
                </a:cxn>
                <a:cxn ang="0">
                  <a:pos x="78" y="446"/>
                </a:cxn>
                <a:cxn ang="0">
                  <a:pos x="69" y="446"/>
                </a:cxn>
                <a:cxn ang="0">
                  <a:pos x="64" y="444"/>
                </a:cxn>
                <a:cxn ang="0">
                  <a:pos x="58" y="443"/>
                </a:cxn>
                <a:cxn ang="0">
                  <a:pos x="53" y="441"/>
                </a:cxn>
                <a:cxn ang="0">
                  <a:pos x="48" y="440"/>
                </a:cxn>
                <a:cxn ang="0">
                  <a:pos x="43" y="439"/>
                </a:cxn>
                <a:cxn ang="0">
                  <a:pos x="37" y="436"/>
                </a:cxn>
                <a:cxn ang="0">
                  <a:pos x="33" y="435"/>
                </a:cxn>
                <a:cxn ang="0">
                  <a:pos x="27" y="434"/>
                </a:cxn>
                <a:cxn ang="0">
                  <a:pos x="27" y="365"/>
                </a:cxn>
                <a:cxn ang="0">
                  <a:pos x="21" y="214"/>
                </a:cxn>
                <a:cxn ang="0">
                  <a:pos x="11" y="69"/>
                </a:cxn>
                <a:cxn ang="0">
                  <a:pos x="0" y="12"/>
                </a:cxn>
              </a:cxnLst>
              <a:rect l="0" t="0" r="r" b="b"/>
              <a:pathLst>
                <a:path w="196" h="446">
                  <a:moveTo>
                    <a:pt x="0" y="12"/>
                  </a:moveTo>
                  <a:lnTo>
                    <a:pt x="21" y="11"/>
                  </a:lnTo>
                  <a:lnTo>
                    <a:pt x="42" y="10"/>
                  </a:lnTo>
                  <a:lnTo>
                    <a:pt x="63" y="8"/>
                  </a:lnTo>
                  <a:lnTo>
                    <a:pt x="84" y="7"/>
                  </a:lnTo>
                  <a:lnTo>
                    <a:pt x="105" y="4"/>
                  </a:lnTo>
                  <a:lnTo>
                    <a:pt x="126" y="3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75" y="106"/>
                  </a:lnTo>
                  <a:lnTo>
                    <a:pt x="182" y="212"/>
                  </a:lnTo>
                  <a:lnTo>
                    <a:pt x="189" y="319"/>
                  </a:lnTo>
                  <a:lnTo>
                    <a:pt x="196" y="425"/>
                  </a:lnTo>
                  <a:lnTo>
                    <a:pt x="188" y="427"/>
                  </a:lnTo>
                  <a:lnTo>
                    <a:pt x="181" y="429"/>
                  </a:lnTo>
                  <a:lnTo>
                    <a:pt x="173" y="431"/>
                  </a:lnTo>
                  <a:lnTo>
                    <a:pt x="166" y="433"/>
                  </a:lnTo>
                  <a:lnTo>
                    <a:pt x="158" y="434"/>
                  </a:lnTo>
                  <a:lnTo>
                    <a:pt x="151" y="436"/>
                  </a:lnTo>
                  <a:lnTo>
                    <a:pt x="143" y="437"/>
                  </a:lnTo>
                  <a:lnTo>
                    <a:pt x="136" y="440"/>
                  </a:lnTo>
                  <a:lnTo>
                    <a:pt x="128" y="441"/>
                  </a:lnTo>
                  <a:lnTo>
                    <a:pt x="119" y="441"/>
                  </a:lnTo>
                  <a:lnTo>
                    <a:pt x="111" y="442"/>
                  </a:lnTo>
                  <a:lnTo>
                    <a:pt x="103" y="443"/>
                  </a:lnTo>
                  <a:lnTo>
                    <a:pt x="95" y="444"/>
                  </a:lnTo>
                  <a:lnTo>
                    <a:pt x="87" y="444"/>
                  </a:lnTo>
                  <a:lnTo>
                    <a:pt x="78" y="446"/>
                  </a:lnTo>
                  <a:lnTo>
                    <a:pt x="69" y="446"/>
                  </a:lnTo>
                  <a:lnTo>
                    <a:pt x="64" y="444"/>
                  </a:lnTo>
                  <a:lnTo>
                    <a:pt x="58" y="443"/>
                  </a:lnTo>
                  <a:lnTo>
                    <a:pt x="53" y="441"/>
                  </a:lnTo>
                  <a:lnTo>
                    <a:pt x="48" y="440"/>
                  </a:lnTo>
                  <a:lnTo>
                    <a:pt x="43" y="439"/>
                  </a:lnTo>
                  <a:lnTo>
                    <a:pt x="37" y="436"/>
                  </a:lnTo>
                  <a:lnTo>
                    <a:pt x="33" y="435"/>
                  </a:lnTo>
                  <a:lnTo>
                    <a:pt x="27" y="434"/>
                  </a:lnTo>
                  <a:lnTo>
                    <a:pt x="27" y="365"/>
                  </a:lnTo>
                  <a:lnTo>
                    <a:pt x="21" y="214"/>
                  </a:lnTo>
                  <a:lnTo>
                    <a:pt x="11" y="69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A56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4" name="Freeform 50"/>
            <p:cNvSpPr>
              <a:spLocks/>
            </p:cNvSpPr>
            <p:nvPr/>
          </p:nvSpPr>
          <p:spPr bwMode="auto">
            <a:xfrm>
              <a:off x="2362" y="3183"/>
              <a:ext cx="91" cy="22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19" y="11"/>
                </a:cxn>
                <a:cxn ang="0">
                  <a:pos x="38" y="10"/>
                </a:cxn>
                <a:cxn ang="0">
                  <a:pos x="57" y="8"/>
                </a:cxn>
                <a:cxn ang="0">
                  <a:pos x="76" y="7"/>
                </a:cxn>
                <a:cxn ang="0">
                  <a:pos x="95" y="4"/>
                </a:cxn>
                <a:cxn ang="0">
                  <a:pos x="114" y="3"/>
                </a:cxn>
                <a:cxn ang="0">
                  <a:pos x="133" y="1"/>
                </a:cxn>
                <a:cxn ang="0">
                  <a:pos x="152" y="0"/>
                </a:cxn>
                <a:cxn ang="0">
                  <a:pos x="159" y="106"/>
                </a:cxn>
                <a:cxn ang="0">
                  <a:pos x="165" y="213"/>
                </a:cxn>
                <a:cxn ang="0">
                  <a:pos x="172" y="320"/>
                </a:cxn>
                <a:cxn ang="0">
                  <a:pos x="180" y="426"/>
                </a:cxn>
                <a:cxn ang="0">
                  <a:pos x="174" y="427"/>
                </a:cxn>
                <a:cxn ang="0">
                  <a:pos x="167" y="429"/>
                </a:cxn>
                <a:cxn ang="0">
                  <a:pos x="160" y="431"/>
                </a:cxn>
                <a:cxn ang="0">
                  <a:pos x="153" y="433"/>
                </a:cxn>
                <a:cxn ang="0">
                  <a:pos x="146" y="434"/>
                </a:cxn>
                <a:cxn ang="0">
                  <a:pos x="139" y="436"/>
                </a:cxn>
                <a:cxn ang="0">
                  <a:pos x="133" y="437"/>
                </a:cxn>
                <a:cxn ang="0">
                  <a:pos x="126" y="440"/>
                </a:cxn>
                <a:cxn ang="0">
                  <a:pos x="118" y="441"/>
                </a:cxn>
                <a:cxn ang="0">
                  <a:pos x="109" y="441"/>
                </a:cxn>
                <a:cxn ang="0">
                  <a:pos x="101" y="442"/>
                </a:cxn>
                <a:cxn ang="0">
                  <a:pos x="93" y="443"/>
                </a:cxn>
                <a:cxn ang="0">
                  <a:pos x="85" y="444"/>
                </a:cxn>
                <a:cxn ang="0">
                  <a:pos x="77" y="444"/>
                </a:cxn>
                <a:cxn ang="0">
                  <a:pos x="68" y="446"/>
                </a:cxn>
                <a:cxn ang="0">
                  <a:pos x="59" y="446"/>
                </a:cxn>
                <a:cxn ang="0">
                  <a:pos x="51" y="442"/>
                </a:cxn>
                <a:cxn ang="0">
                  <a:pos x="42" y="439"/>
                </a:cxn>
                <a:cxn ang="0">
                  <a:pos x="34" y="435"/>
                </a:cxn>
                <a:cxn ang="0">
                  <a:pos x="26" y="433"/>
                </a:cxn>
                <a:cxn ang="0">
                  <a:pos x="28" y="413"/>
                </a:cxn>
                <a:cxn ang="0">
                  <a:pos x="27" y="364"/>
                </a:cxn>
                <a:cxn ang="0">
                  <a:pos x="25" y="293"/>
                </a:cxn>
                <a:cxn ang="0">
                  <a:pos x="21" y="214"/>
                </a:cxn>
                <a:cxn ang="0">
                  <a:pos x="17" y="136"/>
                </a:cxn>
                <a:cxn ang="0">
                  <a:pos x="11" y="69"/>
                </a:cxn>
                <a:cxn ang="0">
                  <a:pos x="5" y="25"/>
                </a:cxn>
                <a:cxn ang="0">
                  <a:pos x="0" y="14"/>
                </a:cxn>
              </a:cxnLst>
              <a:rect l="0" t="0" r="r" b="b"/>
              <a:pathLst>
                <a:path w="180" h="446">
                  <a:moveTo>
                    <a:pt x="0" y="14"/>
                  </a:moveTo>
                  <a:lnTo>
                    <a:pt x="19" y="11"/>
                  </a:lnTo>
                  <a:lnTo>
                    <a:pt x="38" y="10"/>
                  </a:lnTo>
                  <a:lnTo>
                    <a:pt x="57" y="8"/>
                  </a:lnTo>
                  <a:lnTo>
                    <a:pt x="76" y="7"/>
                  </a:lnTo>
                  <a:lnTo>
                    <a:pt x="95" y="4"/>
                  </a:lnTo>
                  <a:lnTo>
                    <a:pt x="114" y="3"/>
                  </a:lnTo>
                  <a:lnTo>
                    <a:pt x="133" y="1"/>
                  </a:lnTo>
                  <a:lnTo>
                    <a:pt x="152" y="0"/>
                  </a:lnTo>
                  <a:lnTo>
                    <a:pt x="159" y="106"/>
                  </a:lnTo>
                  <a:lnTo>
                    <a:pt x="165" y="213"/>
                  </a:lnTo>
                  <a:lnTo>
                    <a:pt x="172" y="320"/>
                  </a:lnTo>
                  <a:lnTo>
                    <a:pt x="180" y="426"/>
                  </a:lnTo>
                  <a:lnTo>
                    <a:pt x="174" y="427"/>
                  </a:lnTo>
                  <a:lnTo>
                    <a:pt x="167" y="429"/>
                  </a:lnTo>
                  <a:lnTo>
                    <a:pt x="160" y="431"/>
                  </a:lnTo>
                  <a:lnTo>
                    <a:pt x="153" y="433"/>
                  </a:lnTo>
                  <a:lnTo>
                    <a:pt x="146" y="434"/>
                  </a:lnTo>
                  <a:lnTo>
                    <a:pt x="139" y="436"/>
                  </a:lnTo>
                  <a:lnTo>
                    <a:pt x="133" y="437"/>
                  </a:lnTo>
                  <a:lnTo>
                    <a:pt x="126" y="440"/>
                  </a:lnTo>
                  <a:lnTo>
                    <a:pt x="118" y="441"/>
                  </a:lnTo>
                  <a:lnTo>
                    <a:pt x="109" y="441"/>
                  </a:lnTo>
                  <a:lnTo>
                    <a:pt x="101" y="442"/>
                  </a:lnTo>
                  <a:lnTo>
                    <a:pt x="93" y="443"/>
                  </a:lnTo>
                  <a:lnTo>
                    <a:pt x="85" y="444"/>
                  </a:lnTo>
                  <a:lnTo>
                    <a:pt x="77" y="444"/>
                  </a:lnTo>
                  <a:lnTo>
                    <a:pt x="68" y="446"/>
                  </a:lnTo>
                  <a:lnTo>
                    <a:pt x="59" y="446"/>
                  </a:lnTo>
                  <a:lnTo>
                    <a:pt x="51" y="442"/>
                  </a:lnTo>
                  <a:lnTo>
                    <a:pt x="42" y="439"/>
                  </a:lnTo>
                  <a:lnTo>
                    <a:pt x="34" y="435"/>
                  </a:lnTo>
                  <a:lnTo>
                    <a:pt x="26" y="433"/>
                  </a:lnTo>
                  <a:lnTo>
                    <a:pt x="28" y="413"/>
                  </a:lnTo>
                  <a:lnTo>
                    <a:pt x="27" y="364"/>
                  </a:lnTo>
                  <a:lnTo>
                    <a:pt x="25" y="293"/>
                  </a:lnTo>
                  <a:lnTo>
                    <a:pt x="21" y="214"/>
                  </a:lnTo>
                  <a:lnTo>
                    <a:pt x="17" y="136"/>
                  </a:lnTo>
                  <a:lnTo>
                    <a:pt x="11" y="69"/>
                  </a:lnTo>
                  <a:lnTo>
                    <a:pt x="5" y="25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A6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5" name="Freeform 51"/>
            <p:cNvSpPr>
              <a:spLocks/>
            </p:cNvSpPr>
            <p:nvPr/>
          </p:nvSpPr>
          <p:spPr bwMode="auto">
            <a:xfrm>
              <a:off x="2366" y="3184"/>
              <a:ext cx="83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7" y="11"/>
                </a:cxn>
                <a:cxn ang="0">
                  <a:pos x="34" y="9"/>
                </a:cxn>
                <a:cxn ang="0">
                  <a:pos x="51" y="8"/>
                </a:cxn>
                <a:cxn ang="0">
                  <a:pos x="69" y="6"/>
                </a:cxn>
                <a:cxn ang="0">
                  <a:pos x="86" y="4"/>
                </a:cxn>
                <a:cxn ang="0">
                  <a:pos x="103" y="2"/>
                </a:cxn>
                <a:cxn ang="0">
                  <a:pos x="121" y="1"/>
                </a:cxn>
                <a:cxn ang="0">
                  <a:pos x="138" y="0"/>
                </a:cxn>
                <a:cxn ang="0">
                  <a:pos x="145" y="106"/>
                </a:cxn>
                <a:cxn ang="0">
                  <a:pos x="152" y="212"/>
                </a:cxn>
                <a:cxn ang="0">
                  <a:pos x="159" y="319"/>
                </a:cxn>
                <a:cxn ang="0">
                  <a:pos x="166" y="425"/>
                </a:cxn>
                <a:cxn ang="0">
                  <a:pos x="160" y="426"/>
                </a:cxn>
                <a:cxn ang="0">
                  <a:pos x="154" y="428"/>
                </a:cxn>
                <a:cxn ang="0">
                  <a:pos x="148" y="430"/>
                </a:cxn>
                <a:cxn ang="0">
                  <a:pos x="142" y="432"/>
                </a:cxn>
                <a:cxn ang="0">
                  <a:pos x="136" y="433"/>
                </a:cxn>
                <a:cxn ang="0">
                  <a:pos x="130" y="435"/>
                </a:cxn>
                <a:cxn ang="0">
                  <a:pos x="124" y="436"/>
                </a:cxn>
                <a:cxn ang="0">
                  <a:pos x="118" y="439"/>
                </a:cxn>
                <a:cxn ang="0">
                  <a:pos x="110" y="440"/>
                </a:cxn>
                <a:cxn ang="0">
                  <a:pos x="101" y="440"/>
                </a:cxn>
                <a:cxn ang="0">
                  <a:pos x="93" y="441"/>
                </a:cxn>
                <a:cxn ang="0">
                  <a:pos x="85" y="442"/>
                </a:cxn>
                <a:cxn ang="0">
                  <a:pos x="77" y="443"/>
                </a:cxn>
                <a:cxn ang="0">
                  <a:pos x="69" y="443"/>
                </a:cxn>
                <a:cxn ang="0">
                  <a:pos x="60" y="445"/>
                </a:cxn>
                <a:cxn ang="0">
                  <a:pos x="51" y="445"/>
                </a:cxn>
                <a:cxn ang="0">
                  <a:pos x="46" y="441"/>
                </a:cxn>
                <a:cxn ang="0">
                  <a:pos x="40" y="436"/>
                </a:cxn>
                <a:cxn ang="0">
                  <a:pos x="34" y="433"/>
                </a:cxn>
                <a:cxn ang="0">
                  <a:pos x="28" y="430"/>
                </a:cxn>
                <a:cxn ang="0">
                  <a:pos x="31" y="411"/>
                </a:cxn>
                <a:cxn ang="0">
                  <a:pos x="30" y="362"/>
                </a:cxn>
                <a:cxn ang="0">
                  <a:pos x="27" y="291"/>
                </a:cxn>
                <a:cxn ang="0">
                  <a:pos x="23" y="212"/>
                </a:cxn>
                <a:cxn ang="0">
                  <a:pos x="17" y="135"/>
                </a:cxn>
                <a:cxn ang="0">
                  <a:pos x="11" y="68"/>
                </a:cxn>
                <a:cxn ang="0">
                  <a:pos x="5" y="24"/>
                </a:cxn>
                <a:cxn ang="0">
                  <a:pos x="0" y="13"/>
                </a:cxn>
              </a:cxnLst>
              <a:rect l="0" t="0" r="r" b="b"/>
              <a:pathLst>
                <a:path w="166" h="445">
                  <a:moveTo>
                    <a:pt x="0" y="13"/>
                  </a:moveTo>
                  <a:lnTo>
                    <a:pt x="17" y="11"/>
                  </a:lnTo>
                  <a:lnTo>
                    <a:pt x="34" y="9"/>
                  </a:lnTo>
                  <a:lnTo>
                    <a:pt x="51" y="8"/>
                  </a:lnTo>
                  <a:lnTo>
                    <a:pt x="69" y="6"/>
                  </a:lnTo>
                  <a:lnTo>
                    <a:pt x="86" y="4"/>
                  </a:lnTo>
                  <a:lnTo>
                    <a:pt x="103" y="2"/>
                  </a:lnTo>
                  <a:lnTo>
                    <a:pt x="121" y="1"/>
                  </a:lnTo>
                  <a:lnTo>
                    <a:pt x="138" y="0"/>
                  </a:lnTo>
                  <a:lnTo>
                    <a:pt x="145" y="106"/>
                  </a:lnTo>
                  <a:lnTo>
                    <a:pt x="152" y="212"/>
                  </a:lnTo>
                  <a:lnTo>
                    <a:pt x="159" y="319"/>
                  </a:lnTo>
                  <a:lnTo>
                    <a:pt x="166" y="425"/>
                  </a:lnTo>
                  <a:lnTo>
                    <a:pt x="160" y="426"/>
                  </a:lnTo>
                  <a:lnTo>
                    <a:pt x="154" y="428"/>
                  </a:lnTo>
                  <a:lnTo>
                    <a:pt x="148" y="430"/>
                  </a:lnTo>
                  <a:lnTo>
                    <a:pt x="142" y="432"/>
                  </a:lnTo>
                  <a:lnTo>
                    <a:pt x="136" y="433"/>
                  </a:lnTo>
                  <a:lnTo>
                    <a:pt x="130" y="435"/>
                  </a:lnTo>
                  <a:lnTo>
                    <a:pt x="124" y="436"/>
                  </a:lnTo>
                  <a:lnTo>
                    <a:pt x="118" y="439"/>
                  </a:lnTo>
                  <a:lnTo>
                    <a:pt x="110" y="440"/>
                  </a:lnTo>
                  <a:lnTo>
                    <a:pt x="101" y="440"/>
                  </a:lnTo>
                  <a:lnTo>
                    <a:pt x="93" y="441"/>
                  </a:lnTo>
                  <a:lnTo>
                    <a:pt x="85" y="442"/>
                  </a:lnTo>
                  <a:lnTo>
                    <a:pt x="77" y="443"/>
                  </a:lnTo>
                  <a:lnTo>
                    <a:pt x="69" y="443"/>
                  </a:lnTo>
                  <a:lnTo>
                    <a:pt x="60" y="445"/>
                  </a:lnTo>
                  <a:lnTo>
                    <a:pt x="51" y="445"/>
                  </a:lnTo>
                  <a:lnTo>
                    <a:pt x="46" y="441"/>
                  </a:lnTo>
                  <a:lnTo>
                    <a:pt x="40" y="436"/>
                  </a:lnTo>
                  <a:lnTo>
                    <a:pt x="34" y="433"/>
                  </a:lnTo>
                  <a:lnTo>
                    <a:pt x="28" y="430"/>
                  </a:lnTo>
                  <a:lnTo>
                    <a:pt x="31" y="411"/>
                  </a:lnTo>
                  <a:lnTo>
                    <a:pt x="30" y="362"/>
                  </a:lnTo>
                  <a:lnTo>
                    <a:pt x="27" y="291"/>
                  </a:lnTo>
                  <a:lnTo>
                    <a:pt x="23" y="212"/>
                  </a:lnTo>
                  <a:lnTo>
                    <a:pt x="17" y="135"/>
                  </a:lnTo>
                  <a:lnTo>
                    <a:pt x="11" y="68"/>
                  </a:lnTo>
                  <a:lnTo>
                    <a:pt x="5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2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6" name="Freeform 52"/>
            <p:cNvSpPr>
              <a:spLocks/>
            </p:cNvSpPr>
            <p:nvPr/>
          </p:nvSpPr>
          <p:spPr bwMode="auto">
            <a:xfrm>
              <a:off x="2371" y="3184"/>
              <a:ext cx="75" cy="22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6" y="11"/>
                </a:cxn>
                <a:cxn ang="0">
                  <a:pos x="31" y="9"/>
                </a:cxn>
                <a:cxn ang="0">
                  <a:pos x="47" y="8"/>
                </a:cxn>
                <a:cxn ang="0">
                  <a:pos x="62" y="6"/>
                </a:cxn>
                <a:cxn ang="0">
                  <a:pos x="77" y="4"/>
                </a:cxn>
                <a:cxn ang="0">
                  <a:pos x="92" y="3"/>
                </a:cxn>
                <a:cxn ang="0">
                  <a:pos x="107" y="1"/>
                </a:cxn>
                <a:cxn ang="0">
                  <a:pos x="122" y="0"/>
                </a:cxn>
                <a:cxn ang="0">
                  <a:pos x="130" y="106"/>
                </a:cxn>
                <a:cxn ang="0">
                  <a:pos x="137" y="213"/>
                </a:cxn>
                <a:cxn ang="0">
                  <a:pos x="144" y="319"/>
                </a:cxn>
                <a:cxn ang="0">
                  <a:pos x="151" y="426"/>
                </a:cxn>
                <a:cxn ang="0">
                  <a:pos x="146" y="427"/>
                </a:cxn>
                <a:cxn ang="0">
                  <a:pos x="140" y="428"/>
                </a:cxn>
                <a:cxn ang="0">
                  <a:pos x="136" y="431"/>
                </a:cxn>
                <a:cxn ang="0">
                  <a:pos x="130" y="432"/>
                </a:cxn>
                <a:cxn ang="0">
                  <a:pos x="125" y="434"/>
                </a:cxn>
                <a:cxn ang="0">
                  <a:pos x="120" y="435"/>
                </a:cxn>
                <a:cxn ang="0">
                  <a:pos x="115" y="438"/>
                </a:cxn>
                <a:cxn ang="0">
                  <a:pos x="109" y="439"/>
                </a:cxn>
                <a:cxn ang="0">
                  <a:pos x="101" y="440"/>
                </a:cxn>
                <a:cxn ang="0">
                  <a:pos x="92" y="440"/>
                </a:cxn>
                <a:cxn ang="0">
                  <a:pos x="84" y="441"/>
                </a:cxn>
                <a:cxn ang="0">
                  <a:pos x="76" y="442"/>
                </a:cxn>
                <a:cxn ang="0">
                  <a:pos x="68" y="443"/>
                </a:cxn>
                <a:cxn ang="0">
                  <a:pos x="60" y="443"/>
                </a:cxn>
                <a:cxn ang="0">
                  <a:pos x="51" y="445"/>
                </a:cxn>
                <a:cxn ang="0">
                  <a:pos x="42" y="445"/>
                </a:cxn>
                <a:cxn ang="0">
                  <a:pos x="38" y="440"/>
                </a:cxn>
                <a:cxn ang="0">
                  <a:pos x="34" y="436"/>
                </a:cxn>
                <a:cxn ang="0">
                  <a:pos x="31" y="433"/>
                </a:cxn>
                <a:cxn ang="0">
                  <a:pos x="28" y="428"/>
                </a:cxn>
                <a:cxn ang="0">
                  <a:pos x="30" y="410"/>
                </a:cxn>
                <a:cxn ang="0">
                  <a:pos x="30" y="360"/>
                </a:cxn>
                <a:cxn ang="0">
                  <a:pos x="28" y="291"/>
                </a:cxn>
                <a:cxn ang="0">
                  <a:pos x="23" y="212"/>
                </a:cxn>
                <a:cxn ang="0">
                  <a:pos x="17" y="134"/>
                </a:cxn>
                <a:cxn ang="0">
                  <a:pos x="11" y="68"/>
                </a:cxn>
                <a:cxn ang="0">
                  <a:pos x="6" y="24"/>
                </a:cxn>
                <a:cxn ang="0">
                  <a:pos x="0" y="13"/>
                </a:cxn>
              </a:cxnLst>
              <a:rect l="0" t="0" r="r" b="b"/>
              <a:pathLst>
                <a:path w="151" h="445">
                  <a:moveTo>
                    <a:pt x="0" y="13"/>
                  </a:moveTo>
                  <a:lnTo>
                    <a:pt x="16" y="11"/>
                  </a:lnTo>
                  <a:lnTo>
                    <a:pt x="31" y="9"/>
                  </a:lnTo>
                  <a:lnTo>
                    <a:pt x="47" y="8"/>
                  </a:lnTo>
                  <a:lnTo>
                    <a:pt x="62" y="6"/>
                  </a:lnTo>
                  <a:lnTo>
                    <a:pt x="77" y="4"/>
                  </a:lnTo>
                  <a:lnTo>
                    <a:pt x="92" y="3"/>
                  </a:lnTo>
                  <a:lnTo>
                    <a:pt x="107" y="1"/>
                  </a:lnTo>
                  <a:lnTo>
                    <a:pt x="122" y="0"/>
                  </a:lnTo>
                  <a:lnTo>
                    <a:pt x="130" y="106"/>
                  </a:lnTo>
                  <a:lnTo>
                    <a:pt x="137" y="213"/>
                  </a:lnTo>
                  <a:lnTo>
                    <a:pt x="144" y="319"/>
                  </a:lnTo>
                  <a:lnTo>
                    <a:pt x="151" y="426"/>
                  </a:lnTo>
                  <a:lnTo>
                    <a:pt x="146" y="427"/>
                  </a:lnTo>
                  <a:lnTo>
                    <a:pt x="140" y="428"/>
                  </a:lnTo>
                  <a:lnTo>
                    <a:pt x="136" y="431"/>
                  </a:lnTo>
                  <a:lnTo>
                    <a:pt x="130" y="432"/>
                  </a:lnTo>
                  <a:lnTo>
                    <a:pt x="125" y="434"/>
                  </a:lnTo>
                  <a:lnTo>
                    <a:pt x="120" y="435"/>
                  </a:lnTo>
                  <a:lnTo>
                    <a:pt x="115" y="438"/>
                  </a:lnTo>
                  <a:lnTo>
                    <a:pt x="109" y="439"/>
                  </a:lnTo>
                  <a:lnTo>
                    <a:pt x="101" y="440"/>
                  </a:lnTo>
                  <a:lnTo>
                    <a:pt x="92" y="440"/>
                  </a:lnTo>
                  <a:lnTo>
                    <a:pt x="84" y="441"/>
                  </a:lnTo>
                  <a:lnTo>
                    <a:pt x="76" y="442"/>
                  </a:lnTo>
                  <a:lnTo>
                    <a:pt x="68" y="443"/>
                  </a:lnTo>
                  <a:lnTo>
                    <a:pt x="60" y="443"/>
                  </a:lnTo>
                  <a:lnTo>
                    <a:pt x="51" y="445"/>
                  </a:lnTo>
                  <a:lnTo>
                    <a:pt x="42" y="445"/>
                  </a:lnTo>
                  <a:lnTo>
                    <a:pt x="38" y="440"/>
                  </a:lnTo>
                  <a:lnTo>
                    <a:pt x="34" y="436"/>
                  </a:lnTo>
                  <a:lnTo>
                    <a:pt x="31" y="433"/>
                  </a:lnTo>
                  <a:lnTo>
                    <a:pt x="28" y="428"/>
                  </a:lnTo>
                  <a:lnTo>
                    <a:pt x="30" y="410"/>
                  </a:lnTo>
                  <a:lnTo>
                    <a:pt x="30" y="360"/>
                  </a:lnTo>
                  <a:lnTo>
                    <a:pt x="28" y="291"/>
                  </a:lnTo>
                  <a:lnTo>
                    <a:pt x="23" y="212"/>
                  </a:lnTo>
                  <a:lnTo>
                    <a:pt x="17" y="134"/>
                  </a:lnTo>
                  <a:lnTo>
                    <a:pt x="11" y="68"/>
                  </a:lnTo>
                  <a:lnTo>
                    <a:pt x="6" y="24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B77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7" name="Freeform 53"/>
            <p:cNvSpPr>
              <a:spLocks/>
            </p:cNvSpPr>
            <p:nvPr/>
          </p:nvSpPr>
          <p:spPr bwMode="auto">
            <a:xfrm>
              <a:off x="2376" y="3185"/>
              <a:ext cx="67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10"/>
                </a:cxn>
                <a:cxn ang="0">
                  <a:pos x="27" y="9"/>
                </a:cxn>
                <a:cxn ang="0">
                  <a:pos x="40" y="7"/>
                </a:cxn>
                <a:cxn ang="0">
                  <a:pos x="54" y="6"/>
                </a:cxn>
                <a:cxn ang="0">
                  <a:pos x="67" y="5"/>
                </a:cxn>
                <a:cxn ang="0">
                  <a:pos x="81" y="2"/>
                </a:cxn>
                <a:cxn ang="0">
                  <a:pos x="93" y="1"/>
                </a:cxn>
                <a:cxn ang="0">
                  <a:pos x="107" y="0"/>
                </a:cxn>
                <a:cxn ang="0">
                  <a:pos x="114" y="106"/>
                </a:cxn>
                <a:cxn ang="0">
                  <a:pos x="121" y="212"/>
                </a:cxn>
                <a:cxn ang="0">
                  <a:pos x="128" y="319"/>
                </a:cxn>
                <a:cxn ang="0">
                  <a:pos x="135" y="425"/>
                </a:cxn>
                <a:cxn ang="0">
                  <a:pos x="130" y="426"/>
                </a:cxn>
                <a:cxn ang="0">
                  <a:pos x="127" y="429"/>
                </a:cxn>
                <a:cxn ang="0">
                  <a:pos x="122" y="430"/>
                </a:cxn>
                <a:cxn ang="0">
                  <a:pos x="118" y="431"/>
                </a:cxn>
                <a:cxn ang="0">
                  <a:pos x="113" y="433"/>
                </a:cxn>
                <a:cxn ang="0">
                  <a:pos x="110" y="434"/>
                </a:cxn>
                <a:cxn ang="0">
                  <a:pos x="105" y="437"/>
                </a:cxn>
                <a:cxn ang="0">
                  <a:pos x="100" y="438"/>
                </a:cxn>
                <a:cxn ang="0">
                  <a:pos x="92" y="439"/>
                </a:cxn>
                <a:cxn ang="0">
                  <a:pos x="83" y="439"/>
                </a:cxn>
                <a:cxn ang="0">
                  <a:pos x="75" y="440"/>
                </a:cxn>
                <a:cxn ang="0">
                  <a:pos x="67" y="441"/>
                </a:cxn>
                <a:cxn ang="0">
                  <a:pos x="59" y="442"/>
                </a:cxn>
                <a:cxn ang="0">
                  <a:pos x="51" y="442"/>
                </a:cxn>
                <a:cxn ang="0">
                  <a:pos x="42" y="444"/>
                </a:cxn>
                <a:cxn ang="0">
                  <a:pos x="33" y="444"/>
                </a:cxn>
                <a:cxn ang="0">
                  <a:pos x="32" y="439"/>
                </a:cxn>
                <a:cxn ang="0">
                  <a:pos x="30" y="434"/>
                </a:cxn>
                <a:cxn ang="0">
                  <a:pos x="29" y="430"/>
                </a:cxn>
                <a:cxn ang="0">
                  <a:pos x="28" y="425"/>
                </a:cxn>
                <a:cxn ang="0">
                  <a:pos x="31" y="407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10"/>
                </a:cxn>
                <a:cxn ang="0">
                  <a:pos x="17" y="133"/>
                </a:cxn>
                <a:cxn ang="0">
                  <a:pos x="12" y="66"/>
                </a:cxn>
                <a:cxn ang="0">
                  <a:pos x="6" y="22"/>
                </a:cxn>
                <a:cxn ang="0">
                  <a:pos x="0" y="12"/>
                </a:cxn>
              </a:cxnLst>
              <a:rect l="0" t="0" r="r" b="b"/>
              <a:pathLst>
                <a:path w="135" h="444">
                  <a:moveTo>
                    <a:pt x="0" y="12"/>
                  </a:moveTo>
                  <a:lnTo>
                    <a:pt x="14" y="10"/>
                  </a:lnTo>
                  <a:lnTo>
                    <a:pt x="27" y="9"/>
                  </a:lnTo>
                  <a:lnTo>
                    <a:pt x="40" y="7"/>
                  </a:lnTo>
                  <a:lnTo>
                    <a:pt x="54" y="6"/>
                  </a:lnTo>
                  <a:lnTo>
                    <a:pt x="67" y="5"/>
                  </a:lnTo>
                  <a:lnTo>
                    <a:pt x="81" y="2"/>
                  </a:lnTo>
                  <a:lnTo>
                    <a:pt x="93" y="1"/>
                  </a:lnTo>
                  <a:lnTo>
                    <a:pt x="107" y="0"/>
                  </a:lnTo>
                  <a:lnTo>
                    <a:pt x="114" y="106"/>
                  </a:lnTo>
                  <a:lnTo>
                    <a:pt x="121" y="212"/>
                  </a:lnTo>
                  <a:lnTo>
                    <a:pt x="128" y="319"/>
                  </a:lnTo>
                  <a:lnTo>
                    <a:pt x="135" y="425"/>
                  </a:lnTo>
                  <a:lnTo>
                    <a:pt x="130" y="426"/>
                  </a:lnTo>
                  <a:lnTo>
                    <a:pt x="127" y="429"/>
                  </a:lnTo>
                  <a:lnTo>
                    <a:pt x="122" y="430"/>
                  </a:lnTo>
                  <a:lnTo>
                    <a:pt x="118" y="431"/>
                  </a:lnTo>
                  <a:lnTo>
                    <a:pt x="113" y="433"/>
                  </a:lnTo>
                  <a:lnTo>
                    <a:pt x="110" y="434"/>
                  </a:lnTo>
                  <a:lnTo>
                    <a:pt x="105" y="437"/>
                  </a:lnTo>
                  <a:lnTo>
                    <a:pt x="100" y="438"/>
                  </a:lnTo>
                  <a:lnTo>
                    <a:pt x="92" y="439"/>
                  </a:lnTo>
                  <a:lnTo>
                    <a:pt x="83" y="439"/>
                  </a:lnTo>
                  <a:lnTo>
                    <a:pt x="75" y="440"/>
                  </a:lnTo>
                  <a:lnTo>
                    <a:pt x="67" y="441"/>
                  </a:lnTo>
                  <a:lnTo>
                    <a:pt x="59" y="442"/>
                  </a:lnTo>
                  <a:lnTo>
                    <a:pt x="51" y="442"/>
                  </a:lnTo>
                  <a:lnTo>
                    <a:pt x="42" y="444"/>
                  </a:lnTo>
                  <a:lnTo>
                    <a:pt x="33" y="444"/>
                  </a:lnTo>
                  <a:lnTo>
                    <a:pt x="32" y="439"/>
                  </a:lnTo>
                  <a:lnTo>
                    <a:pt x="30" y="434"/>
                  </a:lnTo>
                  <a:lnTo>
                    <a:pt x="29" y="430"/>
                  </a:lnTo>
                  <a:lnTo>
                    <a:pt x="28" y="425"/>
                  </a:lnTo>
                  <a:lnTo>
                    <a:pt x="31" y="407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10"/>
                  </a:lnTo>
                  <a:lnTo>
                    <a:pt x="17" y="133"/>
                  </a:lnTo>
                  <a:lnTo>
                    <a:pt x="12" y="66"/>
                  </a:lnTo>
                  <a:lnTo>
                    <a:pt x="6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F7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8" name="Freeform 54"/>
            <p:cNvSpPr>
              <a:spLocks/>
            </p:cNvSpPr>
            <p:nvPr/>
          </p:nvSpPr>
          <p:spPr bwMode="auto">
            <a:xfrm>
              <a:off x="2381" y="3185"/>
              <a:ext cx="60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1" y="10"/>
                </a:cxn>
                <a:cxn ang="0">
                  <a:pos x="22" y="9"/>
                </a:cxn>
                <a:cxn ang="0">
                  <a:pos x="34" y="8"/>
                </a:cxn>
                <a:cxn ang="0">
                  <a:pos x="45" y="6"/>
                </a:cxn>
                <a:cxn ang="0">
                  <a:pos x="57" y="5"/>
                </a:cxn>
                <a:cxn ang="0">
                  <a:pos x="68" y="3"/>
                </a:cxn>
                <a:cxn ang="0">
                  <a:pos x="80" y="1"/>
                </a:cxn>
                <a:cxn ang="0">
                  <a:pos x="91" y="0"/>
                </a:cxn>
                <a:cxn ang="0">
                  <a:pos x="98" y="106"/>
                </a:cxn>
                <a:cxn ang="0">
                  <a:pos x="105" y="212"/>
                </a:cxn>
                <a:cxn ang="0">
                  <a:pos x="112" y="319"/>
                </a:cxn>
                <a:cxn ang="0">
                  <a:pos x="120" y="425"/>
                </a:cxn>
                <a:cxn ang="0">
                  <a:pos x="112" y="429"/>
                </a:cxn>
                <a:cxn ang="0">
                  <a:pos x="105" y="432"/>
                </a:cxn>
                <a:cxn ang="0">
                  <a:pos x="97" y="435"/>
                </a:cxn>
                <a:cxn ang="0">
                  <a:pos x="90" y="438"/>
                </a:cxn>
                <a:cxn ang="0">
                  <a:pos x="82" y="439"/>
                </a:cxn>
                <a:cxn ang="0">
                  <a:pos x="73" y="439"/>
                </a:cxn>
                <a:cxn ang="0">
                  <a:pos x="65" y="440"/>
                </a:cxn>
                <a:cxn ang="0">
                  <a:pos x="57" y="441"/>
                </a:cxn>
                <a:cxn ang="0">
                  <a:pos x="49" y="442"/>
                </a:cxn>
                <a:cxn ang="0">
                  <a:pos x="41" y="442"/>
                </a:cxn>
                <a:cxn ang="0">
                  <a:pos x="32" y="444"/>
                </a:cxn>
                <a:cxn ang="0">
                  <a:pos x="23" y="444"/>
                </a:cxn>
                <a:cxn ang="0">
                  <a:pos x="25" y="439"/>
                </a:cxn>
                <a:cxn ang="0">
                  <a:pos x="26" y="433"/>
                </a:cxn>
                <a:cxn ang="0">
                  <a:pos x="26" y="429"/>
                </a:cxn>
                <a:cxn ang="0">
                  <a:pos x="27" y="424"/>
                </a:cxn>
                <a:cxn ang="0">
                  <a:pos x="30" y="406"/>
                </a:cxn>
                <a:cxn ang="0">
                  <a:pos x="30" y="357"/>
                </a:cxn>
                <a:cxn ang="0">
                  <a:pos x="28" y="288"/>
                </a:cxn>
                <a:cxn ang="0">
                  <a:pos x="23" y="209"/>
                </a:cxn>
                <a:cxn ang="0">
                  <a:pos x="18" y="131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20" h="444">
                  <a:moveTo>
                    <a:pt x="0" y="12"/>
                  </a:moveTo>
                  <a:lnTo>
                    <a:pt x="11" y="10"/>
                  </a:lnTo>
                  <a:lnTo>
                    <a:pt x="22" y="9"/>
                  </a:lnTo>
                  <a:lnTo>
                    <a:pt x="34" y="8"/>
                  </a:lnTo>
                  <a:lnTo>
                    <a:pt x="45" y="6"/>
                  </a:lnTo>
                  <a:lnTo>
                    <a:pt x="57" y="5"/>
                  </a:lnTo>
                  <a:lnTo>
                    <a:pt x="68" y="3"/>
                  </a:lnTo>
                  <a:lnTo>
                    <a:pt x="80" y="1"/>
                  </a:lnTo>
                  <a:lnTo>
                    <a:pt x="91" y="0"/>
                  </a:lnTo>
                  <a:lnTo>
                    <a:pt x="98" y="106"/>
                  </a:lnTo>
                  <a:lnTo>
                    <a:pt x="105" y="212"/>
                  </a:lnTo>
                  <a:lnTo>
                    <a:pt x="112" y="319"/>
                  </a:lnTo>
                  <a:lnTo>
                    <a:pt x="120" y="425"/>
                  </a:lnTo>
                  <a:lnTo>
                    <a:pt x="112" y="429"/>
                  </a:lnTo>
                  <a:lnTo>
                    <a:pt x="105" y="432"/>
                  </a:lnTo>
                  <a:lnTo>
                    <a:pt x="97" y="435"/>
                  </a:lnTo>
                  <a:lnTo>
                    <a:pt x="90" y="438"/>
                  </a:lnTo>
                  <a:lnTo>
                    <a:pt x="82" y="439"/>
                  </a:lnTo>
                  <a:lnTo>
                    <a:pt x="73" y="439"/>
                  </a:lnTo>
                  <a:lnTo>
                    <a:pt x="65" y="440"/>
                  </a:lnTo>
                  <a:lnTo>
                    <a:pt x="57" y="441"/>
                  </a:lnTo>
                  <a:lnTo>
                    <a:pt x="49" y="442"/>
                  </a:lnTo>
                  <a:lnTo>
                    <a:pt x="41" y="442"/>
                  </a:lnTo>
                  <a:lnTo>
                    <a:pt x="32" y="444"/>
                  </a:lnTo>
                  <a:lnTo>
                    <a:pt x="23" y="444"/>
                  </a:lnTo>
                  <a:lnTo>
                    <a:pt x="25" y="439"/>
                  </a:lnTo>
                  <a:lnTo>
                    <a:pt x="26" y="433"/>
                  </a:lnTo>
                  <a:lnTo>
                    <a:pt x="26" y="429"/>
                  </a:lnTo>
                  <a:lnTo>
                    <a:pt x="27" y="424"/>
                  </a:lnTo>
                  <a:lnTo>
                    <a:pt x="30" y="406"/>
                  </a:lnTo>
                  <a:lnTo>
                    <a:pt x="30" y="357"/>
                  </a:lnTo>
                  <a:lnTo>
                    <a:pt x="28" y="288"/>
                  </a:lnTo>
                  <a:lnTo>
                    <a:pt x="23" y="209"/>
                  </a:lnTo>
                  <a:lnTo>
                    <a:pt x="18" y="131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4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79" name="Freeform 55"/>
            <p:cNvSpPr>
              <a:spLocks/>
            </p:cNvSpPr>
            <p:nvPr/>
          </p:nvSpPr>
          <p:spPr bwMode="auto">
            <a:xfrm>
              <a:off x="2385" y="3185"/>
              <a:ext cx="52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9" y="11"/>
                </a:cxn>
                <a:cxn ang="0">
                  <a:pos x="19" y="8"/>
                </a:cxn>
                <a:cxn ang="0">
                  <a:pos x="28" y="7"/>
                </a:cxn>
                <a:cxn ang="0">
                  <a:pos x="38" y="6"/>
                </a:cxn>
                <a:cxn ang="0">
                  <a:pos x="47" y="4"/>
                </a:cxn>
                <a:cxn ang="0">
                  <a:pos x="57" y="2"/>
                </a:cxn>
                <a:cxn ang="0">
                  <a:pos x="66" y="1"/>
                </a:cxn>
                <a:cxn ang="0">
                  <a:pos x="76" y="0"/>
                </a:cxn>
                <a:cxn ang="0">
                  <a:pos x="84" y="106"/>
                </a:cxn>
                <a:cxn ang="0">
                  <a:pos x="91" y="212"/>
                </a:cxn>
                <a:cxn ang="0">
                  <a:pos x="97" y="319"/>
                </a:cxn>
                <a:cxn ang="0">
                  <a:pos x="104" y="425"/>
                </a:cxn>
                <a:cxn ang="0">
                  <a:pos x="99" y="428"/>
                </a:cxn>
                <a:cxn ang="0">
                  <a:pos x="93" y="431"/>
                </a:cxn>
                <a:cxn ang="0">
                  <a:pos x="87" y="434"/>
                </a:cxn>
                <a:cxn ang="0">
                  <a:pos x="81" y="437"/>
                </a:cxn>
                <a:cxn ang="0">
                  <a:pos x="73" y="438"/>
                </a:cxn>
                <a:cxn ang="0">
                  <a:pos x="64" y="438"/>
                </a:cxn>
                <a:cxn ang="0">
                  <a:pos x="56" y="439"/>
                </a:cxn>
                <a:cxn ang="0">
                  <a:pos x="48" y="440"/>
                </a:cxn>
                <a:cxn ang="0">
                  <a:pos x="40" y="441"/>
                </a:cxn>
                <a:cxn ang="0">
                  <a:pos x="32" y="441"/>
                </a:cxn>
                <a:cxn ang="0">
                  <a:pos x="23" y="443"/>
                </a:cxn>
                <a:cxn ang="0">
                  <a:pos x="14" y="443"/>
                </a:cxn>
                <a:cxn ang="0">
                  <a:pos x="17" y="437"/>
                </a:cxn>
                <a:cxn ang="0">
                  <a:pos x="20" y="432"/>
                </a:cxn>
                <a:cxn ang="0">
                  <a:pos x="24" y="426"/>
                </a:cxn>
                <a:cxn ang="0">
                  <a:pos x="27" y="422"/>
                </a:cxn>
                <a:cxn ang="0">
                  <a:pos x="31" y="403"/>
                </a:cxn>
                <a:cxn ang="0">
                  <a:pos x="32" y="355"/>
                </a:cxn>
                <a:cxn ang="0">
                  <a:pos x="28" y="286"/>
                </a:cxn>
                <a:cxn ang="0">
                  <a:pos x="24" y="208"/>
                </a:cxn>
                <a:cxn ang="0">
                  <a:pos x="18" y="130"/>
                </a:cxn>
                <a:cxn ang="0">
                  <a:pos x="11" y="65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104" h="443">
                  <a:moveTo>
                    <a:pt x="0" y="12"/>
                  </a:moveTo>
                  <a:lnTo>
                    <a:pt x="9" y="11"/>
                  </a:lnTo>
                  <a:lnTo>
                    <a:pt x="19" y="8"/>
                  </a:lnTo>
                  <a:lnTo>
                    <a:pt x="28" y="7"/>
                  </a:lnTo>
                  <a:lnTo>
                    <a:pt x="38" y="6"/>
                  </a:lnTo>
                  <a:lnTo>
                    <a:pt x="47" y="4"/>
                  </a:lnTo>
                  <a:lnTo>
                    <a:pt x="57" y="2"/>
                  </a:lnTo>
                  <a:lnTo>
                    <a:pt x="66" y="1"/>
                  </a:lnTo>
                  <a:lnTo>
                    <a:pt x="76" y="0"/>
                  </a:lnTo>
                  <a:lnTo>
                    <a:pt x="84" y="106"/>
                  </a:lnTo>
                  <a:lnTo>
                    <a:pt x="91" y="212"/>
                  </a:lnTo>
                  <a:lnTo>
                    <a:pt x="97" y="319"/>
                  </a:lnTo>
                  <a:lnTo>
                    <a:pt x="104" y="425"/>
                  </a:lnTo>
                  <a:lnTo>
                    <a:pt x="99" y="428"/>
                  </a:lnTo>
                  <a:lnTo>
                    <a:pt x="93" y="431"/>
                  </a:lnTo>
                  <a:lnTo>
                    <a:pt x="87" y="434"/>
                  </a:lnTo>
                  <a:lnTo>
                    <a:pt x="81" y="437"/>
                  </a:lnTo>
                  <a:lnTo>
                    <a:pt x="73" y="438"/>
                  </a:lnTo>
                  <a:lnTo>
                    <a:pt x="64" y="438"/>
                  </a:lnTo>
                  <a:lnTo>
                    <a:pt x="56" y="439"/>
                  </a:lnTo>
                  <a:lnTo>
                    <a:pt x="48" y="440"/>
                  </a:lnTo>
                  <a:lnTo>
                    <a:pt x="40" y="441"/>
                  </a:lnTo>
                  <a:lnTo>
                    <a:pt x="32" y="441"/>
                  </a:lnTo>
                  <a:lnTo>
                    <a:pt x="23" y="443"/>
                  </a:lnTo>
                  <a:lnTo>
                    <a:pt x="14" y="443"/>
                  </a:lnTo>
                  <a:lnTo>
                    <a:pt x="17" y="437"/>
                  </a:lnTo>
                  <a:lnTo>
                    <a:pt x="20" y="432"/>
                  </a:lnTo>
                  <a:lnTo>
                    <a:pt x="24" y="426"/>
                  </a:lnTo>
                  <a:lnTo>
                    <a:pt x="27" y="422"/>
                  </a:lnTo>
                  <a:lnTo>
                    <a:pt x="31" y="403"/>
                  </a:lnTo>
                  <a:lnTo>
                    <a:pt x="32" y="355"/>
                  </a:lnTo>
                  <a:lnTo>
                    <a:pt x="28" y="286"/>
                  </a:lnTo>
                  <a:lnTo>
                    <a:pt x="24" y="208"/>
                  </a:lnTo>
                  <a:lnTo>
                    <a:pt x="18" y="130"/>
                  </a:lnTo>
                  <a:lnTo>
                    <a:pt x="11" y="65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CC8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0" name="Freeform 56"/>
            <p:cNvSpPr>
              <a:spLocks/>
            </p:cNvSpPr>
            <p:nvPr/>
          </p:nvSpPr>
          <p:spPr bwMode="auto">
            <a:xfrm>
              <a:off x="2389" y="3185"/>
              <a:ext cx="45" cy="2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2" y="0"/>
                </a:cxn>
                <a:cxn ang="0">
                  <a:pos x="89" y="425"/>
                </a:cxn>
                <a:cxn ang="0">
                  <a:pos x="73" y="437"/>
                </a:cxn>
                <a:cxn ang="0">
                  <a:pos x="6" y="443"/>
                </a:cxn>
                <a:cxn ang="0">
                  <a:pos x="30" y="420"/>
                </a:cxn>
                <a:cxn ang="0">
                  <a:pos x="34" y="402"/>
                </a:cxn>
                <a:cxn ang="0">
                  <a:pos x="34" y="354"/>
                </a:cxn>
                <a:cxn ang="0">
                  <a:pos x="32" y="285"/>
                </a:cxn>
                <a:cxn ang="0">
                  <a:pos x="26" y="208"/>
                </a:cxn>
                <a:cxn ang="0">
                  <a:pos x="19" y="130"/>
                </a:cxn>
                <a:cxn ang="0">
                  <a:pos x="12" y="66"/>
                </a:cxn>
                <a:cxn ang="0">
                  <a:pos x="5" y="22"/>
                </a:cxn>
                <a:cxn ang="0">
                  <a:pos x="0" y="12"/>
                </a:cxn>
              </a:cxnLst>
              <a:rect l="0" t="0" r="r" b="b"/>
              <a:pathLst>
                <a:path w="89" h="443">
                  <a:moveTo>
                    <a:pt x="0" y="12"/>
                  </a:moveTo>
                  <a:lnTo>
                    <a:pt x="62" y="0"/>
                  </a:lnTo>
                  <a:lnTo>
                    <a:pt x="89" y="425"/>
                  </a:lnTo>
                  <a:lnTo>
                    <a:pt x="73" y="437"/>
                  </a:lnTo>
                  <a:lnTo>
                    <a:pt x="6" y="443"/>
                  </a:lnTo>
                  <a:lnTo>
                    <a:pt x="30" y="420"/>
                  </a:lnTo>
                  <a:lnTo>
                    <a:pt x="34" y="402"/>
                  </a:lnTo>
                  <a:lnTo>
                    <a:pt x="34" y="354"/>
                  </a:lnTo>
                  <a:lnTo>
                    <a:pt x="32" y="285"/>
                  </a:lnTo>
                  <a:lnTo>
                    <a:pt x="26" y="208"/>
                  </a:lnTo>
                  <a:lnTo>
                    <a:pt x="19" y="130"/>
                  </a:lnTo>
                  <a:lnTo>
                    <a:pt x="12" y="66"/>
                  </a:lnTo>
                  <a:lnTo>
                    <a:pt x="5" y="2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1" name="Freeform 57"/>
            <p:cNvSpPr>
              <a:spLocks/>
            </p:cNvSpPr>
            <p:nvPr/>
          </p:nvSpPr>
          <p:spPr bwMode="auto">
            <a:xfrm>
              <a:off x="2293" y="3262"/>
              <a:ext cx="49" cy="13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9" y="0"/>
                </a:cxn>
                <a:cxn ang="0">
                  <a:pos x="97" y="265"/>
                </a:cxn>
                <a:cxn ang="0">
                  <a:pos x="14" y="265"/>
                </a:cxn>
                <a:cxn ang="0">
                  <a:pos x="0" y="0"/>
                </a:cxn>
              </a:cxnLst>
              <a:rect l="0" t="0" r="r" b="b"/>
              <a:pathLst>
                <a:path w="97" h="265">
                  <a:moveTo>
                    <a:pt x="0" y="0"/>
                  </a:moveTo>
                  <a:lnTo>
                    <a:pt x="79" y="0"/>
                  </a:lnTo>
                  <a:lnTo>
                    <a:pt x="97" y="265"/>
                  </a:lnTo>
                  <a:lnTo>
                    <a:pt x="14" y="2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2" name="Freeform 58"/>
            <p:cNvSpPr>
              <a:spLocks/>
            </p:cNvSpPr>
            <p:nvPr/>
          </p:nvSpPr>
          <p:spPr bwMode="auto">
            <a:xfrm>
              <a:off x="2335" y="3155"/>
              <a:ext cx="126" cy="23"/>
            </a:xfrm>
            <a:custGeom>
              <a:avLst/>
              <a:gdLst/>
              <a:ahLst/>
              <a:cxnLst>
                <a:cxn ang="0">
                  <a:pos x="0" y="19"/>
                </a:cxn>
                <a:cxn ang="0">
                  <a:pos x="253" y="0"/>
                </a:cxn>
                <a:cxn ang="0">
                  <a:pos x="254" y="28"/>
                </a:cxn>
                <a:cxn ang="0">
                  <a:pos x="1" y="46"/>
                </a:cxn>
                <a:cxn ang="0">
                  <a:pos x="0" y="19"/>
                </a:cxn>
              </a:cxnLst>
              <a:rect l="0" t="0" r="r" b="b"/>
              <a:pathLst>
                <a:path w="254" h="46">
                  <a:moveTo>
                    <a:pt x="0" y="19"/>
                  </a:moveTo>
                  <a:lnTo>
                    <a:pt x="253" y="0"/>
                  </a:lnTo>
                  <a:lnTo>
                    <a:pt x="254" y="28"/>
                  </a:lnTo>
                  <a:lnTo>
                    <a:pt x="1" y="46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3" name="Rectangle 59"/>
            <p:cNvSpPr>
              <a:spLocks noChangeArrowheads="1"/>
            </p:cNvSpPr>
            <p:nvPr/>
          </p:nvSpPr>
          <p:spPr bwMode="auto">
            <a:xfrm>
              <a:off x="2225" y="3163"/>
              <a:ext cx="103" cy="13"/>
            </a:xfrm>
            <a:prstGeom prst="rect">
              <a:avLst/>
            </a:prstGeom>
            <a:solidFill>
              <a:srgbClr val="8C44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4" name="Freeform 60"/>
            <p:cNvSpPr>
              <a:spLocks/>
            </p:cNvSpPr>
            <p:nvPr/>
          </p:nvSpPr>
          <p:spPr bwMode="auto">
            <a:xfrm>
              <a:off x="2378" y="3373"/>
              <a:ext cx="149" cy="80"/>
            </a:xfrm>
            <a:custGeom>
              <a:avLst/>
              <a:gdLst/>
              <a:ahLst/>
              <a:cxnLst>
                <a:cxn ang="0">
                  <a:pos x="0" y="134"/>
                </a:cxn>
                <a:cxn ang="0">
                  <a:pos x="286" y="0"/>
                </a:cxn>
                <a:cxn ang="0">
                  <a:pos x="298" y="25"/>
                </a:cxn>
                <a:cxn ang="0">
                  <a:pos x="11" y="159"/>
                </a:cxn>
                <a:cxn ang="0">
                  <a:pos x="0" y="134"/>
                </a:cxn>
              </a:cxnLst>
              <a:rect l="0" t="0" r="r" b="b"/>
              <a:pathLst>
                <a:path w="298" h="159">
                  <a:moveTo>
                    <a:pt x="0" y="134"/>
                  </a:moveTo>
                  <a:lnTo>
                    <a:pt x="286" y="0"/>
                  </a:lnTo>
                  <a:lnTo>
                    <a:pt x="298" y="25"/>
                  </a:lnTo>
                  <a:lnTo>
                    <a:pt x="11" y="159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5" name="Freeform 61"/>
            <p:cNvSpPr>
              <a:spLocks/>
            </p:cNvSpPr>
            <p:nvPr/>
          </p:nvSpPr>
          <p:spPr bwMode="auto">
            <a:xfrm>
              <a:off x="2359" y="3156"/>
              <a:ext cx="86" cy="2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70" y="0"/>
                </a:cxn>
                <a:cxn ang="0">
                  <a:pos x="171" y="27"/>
                </a:cxn>
                <a:cxn ang="0">
                  <a:pos x="2" y="40"/>
                </a:cxn>
                <a:cxn ang="0">
                  <a:pos x="0" y="12"/>
                </a:cxn>
              </a:cxnLst>
              <a:rect l="0" t="0" r="r" b="b"/>
              <a:pathLst>
                <a:path w="171" h="40">
                  <a:moveTo>
                    <a:pt x="0" y="12"/>
                  </a:moveTo>
                  <a:lnTo>
                    <a:pt x="170" y="0"/>
                  </a:lnTo>
                  <a:lnTo>
                    <a:pt x="171" y="27"/>
                  </a:lnTo>
                  <a:lnTo>
                    <a:pt x="2" y="4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6" name="Rectangle 62"/>
            <p:cNvSpPr>
              <a:spLocks noChangeArrowheads="1"/>
            </p:cNvSpPr>
            <p:nvPr/>
          </p:nvSpPr>
          <p:spPr bwMode="auto">
            <a:xfrm>
              <a:off x="2246" y="3163"/>
              <a:ext cx="69" cy="13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7" name="Freeform 63"/>
            <p:cNvSpPr>
              <a:spLocks/>
            </p:cNvSpPr>
            <p:nvPr/>
          </p:nvSpPr>
          <p:spPr bwMode="auto">
            <a:xfrm>
              <a:off x="2407" y="3382"/>
              <a:ext cx="102" cy="5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93" y="0"/>
                </a:cxn>
                <a:cxn ang="0">
                  <a:pos x="204" y="26"/>
                </a:cxn>
                <a:cxn ang="0">
                  <a:pos x="12" y="115"/>
                </a:cxn>
                <a:cxn ang="0">
                  <a:pos x="0" y="90"/>
                </a:cxn>
              </a:cxnLst>
              <a:rect l="0" t="0" r="r" b="b"/>
              <a:pathLst>
                <a:path w="204" h="115">
                  <a:moveTo>
                    <a:pt x="0" y="90"/>
                  </a:moveTo>
                  <a:lnTo>
                    <a:pt x="193" y="0"/>
                  </a:lnTo>
                  <a:lnTo>
                    <a:pt x="204" y="26"/>
                  </a:lnTo>
                  <a:lnTo>
                    <a:pt x="12" y="115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8" name="Freeform 64"/>
            <p:cNvSpPr>
              <a:spLocks/>
            </p:cNvSpPr>
            <p:nvPr/>
          </p:nvSpPr>
          <p:spPr bwMode="auto">
            <a:xfrm>
              <a:off x="2373" y="3158"/>
              <a:ext cx="52" cy="1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02" y="0"/>
                </a:cxn>
                <a:cxn ang="0">
                  <a:pos x="104" y="28"/>
                </a:cxn>
                <a:cxn ang="0">
                  <a:pos x="3" y="35"/>
                </a:cxn>
                <a:cxn ang="0">
                  <a:pos x="0" y="7"/>
                </a:cxn>
              </a:cxnLst>
              <a:rect l="0" t="0" r="r" b="b"/>
              <a:pathLst>
                <a:path w="104" h="35">
                  <a:moveTo>
                    <a:pt x="0" y="7"/>
                  </a:moveTo>
                  <a:lnTo>
                    <a:pt x="102" y="0"/>
                  </a:lnTo>
                  <a:lnTo>
                    <a:pt x="104" y="28"/>
                  </a:lnTo>
                  <a:lnTo>
                    <a:pt x="3" y="3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89" name="Rectangle 65"/>
            <p:cNvSpPr>
              <a:spLocks noChangeArrowheads="1"/>
            </p:cNvSpPr>
            <p:nvPr/>
          </p:nvSpPr>
          <p:spPr bwMode="auto">
            <a:xfrm>
              <a:off x="2257" y="3163"/>
              <a:ext cx="41" cy="13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0" name="Freeform 66"/>
            <p:cNvSpPr>
              <a:spLocks/>
            </p:cNvSpPr>
            <p:nvPr/>
          </p:nvSpPr>
          <p:spPr bwMode="auto">
            <a:xfrm>
              <a:off x="2422" y="3393"/>
              <a:ext cx="64" cy="39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114" y="0"/>
                </a:cxn>
                <a:cxn ang="0">
                  <a:pos x="127" y="25"/>
                </a:cxn>
                <a:cxn ang="0">
                  <a:pos x="12" y="78"/>
                </a:cxn>
                <a:cxn ang="0">
                  <a:pos x="0" y="53"/>
                </a:cxn>
              </a:cxnLst>
              <a:rect l="0" t="0" r="r" b="b"/>
              <a:pathLst>
                <a:path w="127" h="78">
                  <a:moveTo>
                    <a:pt x="0" y="53"/>
                  </a:moveTo>
                  <a:lnTo>
                    <a:pt x="114" y="0"/>
                  </a:lnTo>
                  <a:lnTo>
                    <a:pt x="127" y="25"/>
                  </a:lnTo>
                  <a:lnTo>
                    <a:pt x="12" y="78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1" name="Freeform 67"/>
            <p:cNvSpPr>
              <a:spLocks/>
            </p:cNvSpPr>
            <p:nvPr/>
          </p:nvSpPr>
          <p:spPr bwMode="auto">
            <a:xfrm>
              <a:off x="2387" y="3159"/>
              <a:ext cx="24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46" y="0"/>
                </a:cxn>
                <a:cxn ang="0">
                  <a:pos x="48" y="28"/>
                </a:cxn>
                <a:cxn ang="0">
                  <a:pos x="2" y="31"/>
                </a:cxn>
                <a:cxn ang="0">
                  <a:pos x="0" y="4"/>
                </a:cxn>
              </a:cxnLst>
              <a:rect l="0" t="0" r="r" b="b"/>
              <a:pathLst>
                <a:path w="48" h="31">
                  <a:moveTo>
                    <a:pt x="0" y="4"/>
                  </a:moveTo>
                  <a:lnTo>
                    <a:pt x="46" y="0"/>
                  </a:lnTo>
                  <a:lnTo>
                    <a:pt x="48" y="28"/>
                  </a:lnTo>
                  <a:lnTo>
                    <a:pt x="2" y="3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2" name="Rectangle 68"/>
            <p:cNvSpPr>
              <a:spLocks noChangeArrowheads="1"/>
            </p:cNvSpPr>
            <p:nvPr/>
          </p:nvSpPr>
          <p:spPr bwMode="auto">
            <a:xfrm>
              <a:off x="2268" y="3163"/>
              <a:ext cx="19" cy="13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3" name="Freeform 69"/>
            <p:cNvSpPr>
              <a:spLocks/>
            </p:cNvSpPr>
            <p:nvPr/>
          </p:nvSpPr>
          <p:spPr bwMode="auto">
            <a:xfrm>
              <a:off x="2438" y="3400"/>
              <a:ext cx="31" cy="25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53" y="0"/>
                </a:cxn>
                <a:cxn ang="0">
                  <a:pos x="64" y="25"/>
                </a:cxn>
                <a:cxn ang="0">
                  <a:pos x="12" y="49"/>
                </a:cxn>
                <a:cxn ang="0">
                  <a:pos x="0" y="25"/>
                </a:cxn>
              </a:cxnLst>
              <a:rect l="0" t="0" r="r" b="b"/>
              <a:pathLst>
                <a:path w="64" h="49">
                  <a:moveTo>
                    <a:pt x="0" y="25"/>
                  </a:moveTo>
                  <a:lnTo>
                    <a:pt x="53" y="0"/>
                  </a:lnTo>
                  <a:lnTo>
                    <a:pt x="64" y="25"/>
                  </a:lnTo>
                  <a:lnTo>
                    <a:pt x="12" y="49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4" name="Rectangle 70"/>
            <p:cNvSpPr>
              <a:spLocks noChangeArrowheads="1"/>
            </p:cNvSpPr>
            <p:nvPr/>
          </p:nvSpPr>
          <p:spPr bwMode="auto">
            <a:xfrm>
              <a:off x="2397" y="3492"/>
              <a:ext cx="41" cy="35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5" name="Rectangle 71"/>
            <p:cNvSpPr>
              <a:spLocks noChangeArrowheads="1"/>
            </p:cNvSpPr>
            <p:nvPr/>
          </p:nvSpPr>
          <p:spPr bwMode="auto">
            <a:xfrm>
              <a:off x="2386" y="3471"/>
              <a:ext cx="60" cy="16"/>
            </a:xfrm>
            <a:prstGeom prst="rect">
              <a:avLst/>
            </a:prstGeom>
            <a:solidFill>
              <a:srgbClr val="B76B05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6" name="Rectangle 72"/>
            <p:cNvSpPr>
              <a:spLocks noChangeArrowheads="1"/>
            </p:cNvSpPr>
            <p:nvPr/>
          </p:nvSpPr>
          <p:spPr bwMode="auto">
            <a:xfrm>
              <a:off x="2404" y="3492"/>
              <a:ext cx="25" cy="35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7" name="Rectangle 73"/>
            <p:cNvSpPr>
              <a:spLocks noChangeArrowheads="1"/>
            </p:cNvSpPr>
            <p:nvPr/>
          </p:nvSpPr>
          <p:spPr bwMode="auto">
            <a:xfrm>
              <a:off x="2397" y="3471"/>
              <a:ext cx="36" cy="16"/>
            </a:xfrm>
            <a:prstGeom prst="rect">
              <a:avLst/>
            </a:prstGeom>
            <a:solidFill>
              <a:srgbClr val="D18E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8" name="Rectangle 74"/>
            <p:cNvSpPr>
              <a:spLocks noChangeArrowheads="1"/>
            </p:cNvSpPr>
            <p:nvPr/>
          </p:nvSpPr>
          <p:spPr bwMode="auto">
            <a:xfrm>
              <a:off x="2411" y="3492"/>
              <a:ext cx="11" cy="35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99" name="Rectangle 75"/>
            <p:cNvSpPr>
              <a:spLocks noChangeArrowheads="1"/>
            </p:cNvSpPr>
            <p:nvPr/>
          </p:nvSpPr>
          <p:spPr bwMode="auto">
            <a:xfrm>
              <a:off x="2407" y="3471"/>
              <a:ext cx="16" cy="16"/>
            </a:xfrm>
            <a:prstGeom prst="rect">
              <a:avLst/>
            </a:prstGeom>
            <a:solidFill>
              <a:srgbClr val="FFC900"/>
            </a:solidFill>
            <a:ln w="9525">
              <a:noFill/>
              <a:miter lim="800000"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0" name="Freeform 76"/>
            <p:cNvSpPr>
              <a:spLocks/>
            </p:cNvSpPr>
            <p:nvPr/>
          </p:nvSpPr>
          <p:spPr bwMode="auto">
            <a:xfrm>
              <a:off x="2471" y="3452"/>
              <a:ext cx="54" cy="55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7" y="27"/>
                </a:cxn>
                <a:cxn ang="0">
                  <a:pos x="13" y="18"/>
                </a:cxn>
                <a:cxn ang="0">
                  <a:pos x="20" y="11"/>
                </a:cxn>
                <a:cxn ang="0">
                  <a:pos x="28" y="8"/>
                </a:cxn>
                <a:cxn ang="0">
                  <a:pos x="37" y="4"/>
                </a:cxn>
                <a:cxn ang="0">
                  <a:pos x="47" y="3"/>
                </a:cxn>
                <a:cxn ang="0">
                  <a:pos x="59" y="2"/>
                </a:cxn>
                <a:cxn ang="0">
                  <a:pos x="73" y="0"/>
                </a:cxn>
                <a:cxn ang="0">
                  <a:pos x="108" y="69"/>
                </a:cxn>
                <a:cxn ang="0">
                  <a:pos x="95" y="70"/>
                </a:cxn>
                <a:cxn ang="0">
                  <a:pos x="83" y="72"/>
                </a:cxn>
                <a:cxn ang="0">
                  <a:pos x="73" y="74"/>
                </a:cxn>
                <a:cxn ang="0">
                  <a:pos x="66" y="77"/>
                </a:cxn>
                <a:cxn ang="0">
                  <a:pos x="58" y="82"/>
                </a:cxn>
                <a:cxn ang="0">
                  <a:pos x="52" y="88"/>
                </a:cxn>
                <a:cxn ang="0">
                  <a:pos x="44" y="97"/>
                </a:cxn>
                <a:cxn ang="0">
                  <a:pos x="36" y="110"/>
                </a:cxn>
                <a:cxn ang="0">
                  <a:pos x="0" y="40"/>
                </a:cxn>
              </a:cxnLst>
              <a:rect l="0" t="0" r="r" b="b"/>
              <a:pathLst>
                <a:path w="108" h="110">
                  <a:moveTo>
                    <a:pt x="0" y="40"/>
                  </a:moveTo>
                  <a:lnTo>
                    <a:pt x="7" y="27"/>
                  </a:lnTo>
                  <a:lnTo>
                    <a:pt x="13" y="18"/>
                  </a:lnTo>
                  <a:lnTo>
                    <a:pt x="20" y="11"/>
                  </a:lnTo>
                  <a:lnTo>
                    <a:pt x="28" y="8"/>
                  </a:lnTo>
                  <a:lnTo>
                    <a:pt x="37" y="4"/>
                  </a:lnTo>
                  <a:lnTo>
                    <a:pt x="47" y="3"/>
                  </a:lnTo>
                  <a:lnTo>
                    <a:pt x="59" y="2"/>
                  </a:lnTo>
                  <a:lnTo>
                    <a:pt x="73" y="0"/>
                  </a:lnTo>
                  <a:lnTo>
                    <a:pt x="108" y="69"/>
                  </a:lnTo>
                  <a:lnTo>
                    <a:pt x="95" y="70"/>
                  </a:lnTo>
                  <a:lnTo>
                    <a:pt x="83" y="72"/>
                  </a:lnTo>
                  <a:lnTo>
                    <a:pt x="73" y="74"/>
                  </a:lnTo>
                  <a:lnTo>
                    <a:pt x="66" y="77"/>
                  </a:lnTo>
                  <a:lnTo>
                    <a:pt x="58" y="82"/>
                  </a:lnTo>
                  <a:lnTo>
                    <a:pt x="52" y="88"/>
                  </a:lnTo>
                  <a:lnTo>
                    <a:pt x="44" y="97"/>
                  </a:lnTo>
                  <a:lnTo>
                    <a:pt x="36" y="11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1" name="Freeform 77"/>
            <p:cNvSpPr>
              <a:spLocks/>
            </p:cNvSpPr>
            <p:nvPr/>
          </p:nvSpPr>
          <p:spPr bwMode="auto">
            <a:xfrm>
              <a:off x="2530" y="3436"/>
              <a:ext cx="58" cy="55"/>
            </a:xfrm>
            <a:custGeom>
              <a:avLst/>
              <a:gdLst/>
              <a:ahLst/>
              <a:cxnLst>
                <a:cxn ang="0">
                  <a:pos x="48" y="111"/>
                </a:cxn>
                <a:cxn ang="0">
                  <a:pos x="63" y="110"/>
                </a:cxn>
                <a:cxn ang="0">
                  <a:pos x="75" y="107"/>
                </a:cxn>
                <a:cxn ang="0">
                  <a:pos x="85" y="104"/>
                </a:cxn>
                <a:cxn ang="0">
                  <a:pos x="93" y="98"/>
                </a:cxn>
                <a:cxn ang="0">
                  <a:pos x="100" y="91"/>
                </a:cxn>
                <a:cxn ang="0">
                  <a:pos x="106" y="83"/>
                </a:cxn>
                <a:cxn ang="0">
                  <a:pos x="110" y="72"/>
                </a:cxn>
                <a:cxn ang="0">
                  <a:pos x="115" y="59"/>
                </a:cxn>
                <a:cxn ang="0">
                  <a:pos x="66" y="0"/>
                </a:cxn>
                <a:cxn ang="0">
                  <a:pos x="59" y="13"/>
                </a:cxn>
                <a:cxn ang="0">
                  <a:pos x="53" y="22"/>
                </a:cxn>
                <a:cxn ang="0">
                  <a:pos x="47" y="30"/>
                </a:cxn>
                <a:cxn ang="0">
                  <a:pos x="41" y="36"/>
                </a:cxn>
                <a:cxn ang="0">
                  <a:pos x="34" y="41"/>
                </a:cxn>
                <a:cxn ang="0">
                  <a:pos x="25" y="43"/>
                </a:cxn>
                <a:cxn ang="0">
                  <a:pos x="14" y="46"/>
                </a:cxn>
                <a:cxn ang="0">
                  <a:pos x="0" y="49"/>
                </a:cxn>
                <a:cxn ang="0">
                  <a:pos x="48" y="111"/>
                </a:cxn>
              </a:cxnLst>
              <a:rect l="0" t="0" r="r" b="b"/>
              <a:pathLst>
                <a:path w="115" h="111">
                  <a:moveTo>
                    <a:pt x="48" y="111"/>
                  </a:moveTo>
                  <a:lnTo>
                    <a:pt x="63" y="110"/>
                  </a:lnTo>
                  <a:lnTo>
                    <a:pt x="75" y="107"/>
                  </a:lnTo>
                  <a:lnTo>
                    <a:pt x="85" y="104"/>
                  </a:lnTo>
                  <a:lnTo>
                    <a:pt x="93" y="98"/>
                  </a:lnTo>
                  <a:lnTo>
                    <a:pt x="100" y="91"/>
                  </a:lnTo>
                  <a:lnTo>
                    <a:pt x="106" y="83"/>
                  </a:lnTo>
                  <a:lnTo>
                    <a:pt x="110" y="72"/>
                  </a:lnTo>
                  <a:lnTo>
                    <a:pt x="115" y="59"/>
                  </a:lnTo>
                  <a:lnTo>
                    <a:pt x="66" y="0"/>
                  </a:lnTo>
                  <a:lnTo>
                    <a:pt x="59" y="13"/>
                  </a:lnTo>
                  <a:lnTo>
                    <a:pt x="53" y="22"/>
                  </a:lnTo>
                  <a:lnTo>
                    <a:pt x="47" y="30"/>
                  </a:lnTo>
                  <a:lnTo>
                    <a:pt x="41" y="36"/>
                  </a:lnTo>
                  <a:lnTo>
                    <a:pt x="34" y="41"/>
                  </a:lnTo>
                  <a:lnTo>
                    <a:pt x="25" y="43"/>
                  </a:lnTo>
                  <a:lnTo>
                    <a:pt x="14" y="46"/>
                  </a:lnTo>
                  <a:lnTo>
                    <a:pt x="0" y="49"/>
                  </a:lnTo>
                  <a:lnTo>
                    <a:pt x="48" y="11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2" name="Freeform 78"/>
            <p:cNvSpPr>
              <a:spLocks/>
            </p:cNvSpPr>
            <p:nvPr/>
          </p:nvSpPr>
          <p:spPr bwMode="auto">
            <a:xfrm>
              <a:off x="2521" y="3424"/>
              <a:ext cx="42" cy="34"/>
            </a:xfrm>
            <a:custGeom>
              <a:avLst/>
              <a:gdLst/>
              <a:ahLst/>
              <a:cxnLst>
                <a:cxn ang="0">
                  <a:pos x="8" y="68"/>
                </a:cxn>
                <a:cxn ang="0">
                  <a:pos x="23" y="65"/>
                </a:cxn>
                <a:cxn ang="0">
                  <a:pos x="35" y="61"/>
                </a:cxn>
                <a:cxn ang="0">
                  <a:pos x="45" y="57"/>
                </a:cxn>
                <a:cxn ang="0">
                  <a:pos x="54" y="51"/>
                </a:cxn>
                <a:cxn ang="0">
                  <a:pos x="61" y="45"/>
                </a:cxn>
                <a:cxn ang="0">
                  <a:pos x="69" y="38"/>
                </a:cxn>
                <a:cxn ang="0">
                  <a:pos x="78" y="29"/>
                </a:cxn>
                <a:cxn ang="0">
                  <a:pos x="86" y="18"/>
                </a:cxn>
                <a:cxn ang="0">
                  <a:pos x="71" y="0"/>
                </a:cxn>
                <a:cxn ang="0">
                  <a:pos x="61" y="11"/>
                </a:cxn>
                <a:cxn ang="0">
                  <a:pos x="53" y="20"/>
                </a:cxn>
                <a:cxn ang="0">
                  <a:pos x="46" y="26"/>
                </a:cxn>
                <a:cxn ang="0">
                  <a:pos x="39" y="31"/>
                </a:cxn>
                <a:cxn ang="0">
                  <a:pos x="31" y="36"/>
                </a:cxn>
                <a:cxn ang="0">
                  <a:pos x="23" y="41"/>
                </a:cxn>
                <a:cxn ang="0">
                  <a:pos x="13" y="45"/>
                </a:cxn>
                <a:cxn ang="0">
                  <a:pos x="0" y="51"/>
                </a:cxn>
                <a:cxn ang="0">
                  <a:pos x="8" y="68"/>
                </a:cxn>
              </a:cxnLst>
              <a:rect l="0" t="0" r="r" b="b"/>
              <a:pathLst>
                <a:path w="86" h="68">
                  <a:moveTo>
                    <a:pt x="8" y="68"/>
                  </a:moveTo>
                  <a:lnTo>
                    <a:pt x="23" y="65"/>
                  </a:lnTo>
                  <a:lnTo>
                    <a:pt x="35" y="61"/>
                  </a:lnTo>
                  <a:lnTo>
                    <a:pt x="45" y="57"/>
                  </a:lnTo>
                  <a:lnTo>
                    <a:pt x="54" y="51"/>
                  </a:lnTo>
                  <a:lnTo>
                    <a:pt x="61" y="45"/>
                  </a:lnTo>
                  <a:lnTo>
                    <a:pt x="69" y="38"/>
                  </a:lnTo>
                  <a:lnTo>
                    <a:pt x="78" y="29"/>
                  </a:lnTo>
                  <a:lnTo>
                    <a:pt x="86" y="18"/>
                  </a:lnTo>
                  <a:lnTo>
                    <a:pt x="71" y="0"/>
                  </a:lnTo>
                  <a:lnTo>
                    <a:pt x="61" y="11"/>
                  </a:lnTo>
                  <a:lnTo>
                    <a:pt x="53" y="20"/>
                  </a:lnTo>
                  <a:lnTo>
                    <a:pt x="46" y="26"/>
                  </a:lnTo>
                  <a:lnTo>
                    <a:pt x="39" y="31"/>
                  </a:lnTo>
                  <a:lnTo>
                    <a:pt x="31" y="36"/>
                  </a:lnTo>
                  <a:lnTo>
                    <a:pt x="23" y="41"/>
                  </a:lnTo>
                  <a:lnTo>
                    <a:pt x="13" y="45"/>
                  </a:lnTo>
                  <a:lnTo>
                    <a:pt x="0" y="51"/>
                  </a:lnTo>
                  <a:lnTo>
                    <a:pt x="8" y="6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3" name="Freeform 79"/>
            <p:cNvSpPr>
              <a:spLocks/>
            </p:cNvSpPr>
            <p:nvPr/>
          </p:nvSpPr>
          <p:spPr bwMode="auto">
            <a:xfrm>
              <a:off x="2476" y="3453"/>
              <a:ext cx="37" cy="45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32" y="90"/>
                </a:cxn>
                <a:cxn ang="0">
                  <a:pos x="51" y="77"/>
                </a:cxn>
                <a:cxn ang="0">
                  <a:pos x="72" y="69"/>
                </a:cxn>
                <a:cxn ang="0">
                  <a:pos x="41" y="0"/>
                </a:cxn>
                <a:cxn ang="0">
                  <a:pos x="28" y="1"/>
                </a:cxn>
                <a:cxn ang="0">
                  <a:pos x="0" y="17"/>
                </a:cxn>
              </a:cxnLst>
              <a:rect l="0" t="0" r="r" b="b"/>
              <a:pathLst>
                <a:path w="72" h="90">
                  <a:moveTo>
                    <a:pt x="0" y="17"/>
                  </a:moveTo>
                  <a:lnTo>
                    <a:pt x="32" y="90"/>
                  </a:lnTo>
                  <a:lnTo>
                    <a:pt x="51" y="77"/>
                  </a:lnTo>
                  <a:lnTo>
                    <a:pt x="72" y="69"/>
                  </a:lnTo>
                  <a:lnTo>
                    <a:pt x="41" y="0"/>
                  </a:lnTo>
                  <a:lnTo>
                    <a:pt x="28" y="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4" name="Freeform 80"/>
            <p:cNvSpPr>
              <a:spLocks/>
            </p:cNvSpPr>
            <p:nvPr/>
          </p:nvSpPr>
          <p:spPr bwMode="auto">
            <a:xfrm>
              <a:off x="2540" y="3446"/>
              <a:ext cx="43" cy="44"/>
            </a:xfrm>
            <a:custGeom>
              <a:avLst/>
              <a:gdLst/>
              <a:ahLst/>
              <a:cxnLst>
                <a:cxn ang="0">
                  <a:pos x="54" y="88"/>
                </a:cxn>
                <a:cxn ang="0">
                  <a:pos x="0" y="28"/>
                </a:cxn>
                <a:cxn ang="0">
                  <a:pos x="21" y="16"/>
                </a:cxn>
                <a:cxn ang="0">
                  <a:pos x="37" y="0"/>
                </a:cxn>
                <a:cxn ang="0">
                  <a:pos x="87" y="56"/>
                </a:cxn>
                <a:cxn ang="0">
                  <a:pos x="80" y="68"/>
                </a:cxn>
                <a:cxn ang="0">
                  <a:pos x="54" y="88"/>
                </a:cxn>
              </a:cxnLst>
              <a:rect l="0" t="0" r="r" b="b"/>
              <a:pathLst>
                <a:path w="87" h="88">
                  <a:moveTo>
                    <a:pt x="54" y="88"/>
                  </a:moveTo>
                  <a:lnTo>
                    <a:pt x="0" y="28"/>
                  </a:lnTo>
                  <a:lnTo>
                    <a:pt x="21" y="16"/>
                  </a:lnTo>
                  <a:lnTo>
                    <a:pt x="37" y="0"/>
                  </a:lnTo>
                  <a:lnTo>
                    <a:pt x="87" y="56"/>
                  </a:lnTo>
                  <a:lnTo>
                    <a:pt x="80" y="68"/>
                  </a:lnTo>
                  <a:lnTo>
                    <a:pt x="54" y="88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5" name="Freeform 81"/>
            <p:cNvSpPr>
              <a:spLocks/>
            </p:cNvSpPr>
            <p:nvPr/>
          </p:nvSpPr>
          <p:spPr bwMode="auto">
            <a:xfrm>
              <a:off x="2528" y="3432"/>
              <a:ext cx="30" cy="23"/>
            </a:xfrm>
            <a:custGeom>
              <a:avLst/>
              <a:gdLst/>
              <a:ahLst/>
              <a:cxnLst>
                <a:cxn ang="0">
                  <a:pos x="11" y="46"/>
                </a:cxn>
                <a:cxn ang="0">
                  <a:pos x="0" y="28"/>
                </a:cxn>
                <a:cxn ang="0">
                  <a:pos x="22" y="15"/>
                </a:cxn>
                <a:cxn ang="0">
                  <a:pos x="43" y="0"/>
                </a:cxn>
                <a:cxn ang="0">
                  <a:pos x="60" y="15"/>
                </a:cxn>
                <a:cxn ang="0">
                  <a:pos x="44" y="29"/>
                </a:cxn>
                <a:cxn ang="0">
                  <a:pos x="11" y="46"/>
                </a:cxn>
              </a:cxnLst>
              <a:rect l="0" t="0" r="r" b="b"/>
              <a:pathLst>
                <a:path w="60" h="46">
                  <a:moveTo>
                    <a:pt x="11" y="46"/>
                  </a:moveTo>
                  <a:lnTo>
                    <a:pt x="0" y="28"/>
                  </a:lnTo>
                  <a:lnTo>
                    <a:pt x="22" y="15"/>
                  </a:lnTo>
                  <a:lnTo>
                    <a:pt x="43" y="0"/>
                  </a:lnTo>
                  <a:lnTo>
                    <a:pt x="60" y="15"/>
                  </a:lnTo>
                  <a:lnTo>
                    <a:pt x="44" y="29"/>
                  </a:lnTo>
                  <a:lnTo>
                    <a:pt x="11" y="46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6" name="Freeform 82"/>
            <p:cNvSpPr>
              <a:spLocks/>
            </p:cNvSpPr>
            <p:nvPr/>
          </p:nvSpPr>
          <p:spPr bwMode="auto">
            <a:xfrm>
              <a:off x="2482" y="3456"/>
              <a:ext cx="24" cy="3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5" y="70"/>
                </a:cxn>
                <a:cxn ang="0">
                  <a:pos x="47" y="62"/>
                </a:cxn>
                <a:cxn ang="0">
                  <a:pos x="15" y="0"/>
                </a:cxn>
                <a:cxn ang="0">
                  <a:pos x="0" y="10"/>
                </a:cxn>
              </a:cxnLst>
              <a:rect l="0" t="0" r="r" b="b"/>
              <a:pathLst>
                <a:path w="47" h="70">
                  <a:moveTo>
                    <a:pt x="0" y="10"/>
                  </a:moveTo>
                  <a:lnTo>
                    <a:pt x="35" y="70"/>
                  </a:lnTo>
                  <a:lnTo>
                    <a:pt x="47" y="62"/>
                  </a:lnTo>
                  <a:lnTo>
                    <a:pt x="15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7" name="Freeform 83"/>
            <p:cNvSpPr>
              <a:spLocks/>
            </p:cNvSpPr>
            <p:nvPr/>
          </p:nvSpPr>
          <p:spPr bwMode="auto">
            <a:xfrm>
              <a:off x="2549" y="3452"/>
              <a:ext cx="28" cy="33"/>
            </a:xfrm>
            <a:custGeom>
              <a:avLst/>
              <a:gdLst/>
              <a:ahLst/>
              <a:cxnLst>
                <a:cxn ang="0">
                  <a:pos x="40" y="64"/>
                </a:cxn>
                <a:cxn ang="0">
                  <a:pos x="0" y="8"/>
                </a:cxn>
                <a:cxn ang="0">
                  <a:pos x="12" y="0"/>
                </a:cxn>
                <a:cxn ang="0">
                  <a:pos x="55" y="55"/>
                </a:cxn>
                <a:cxn ang="0">
                  <a:pos x="40" y="64"/>
                </a:cxn>
              </a:cxnLst>
              <a:rect l="0" t="0" r="r" b="b"/>
              <a:pathLst>
                <a:path w="55" h="64">
                  <a:moveTo>
                    <a:pt x="40" y="64"/>
                  </a:moveTo>
                  <a:lnTo>
                    <a:pt x="0" y="8"/>
                  </a:lnTo>
                  <a:lnTo>
                    <a:pt x="12" y="0"/>
                  </a:lnTo>
                  <a:lnTo>
                    <a:pt x="55" y="55"/>
                  </a:lnTo>
                  <a:lnTo>
                    <a:pt x="40" y="64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8" name="Freeform 84"/>
            <p:cNvSpPr>
              <a:spLocks/>
            </p:cNvSpPr>
            <p:nvPr/>
          </p:nvSpPr>
          <p:spPr bwMode="auto">
            <a:xfrm>
              <a:off x="2537" y="3437"/>
              <a:ext cx="14" cy="14"/>
            </a:xfrm>
            <a:custGeom>
              <a:avLst/>
              <a:gdLst/>
              <a:ahLst/>
              <a:cxnLst>
                <a:cxn ang="0">
                  <a:pos x="16" y="27"/>
                </a:cxn>
                <a:cxn ang="0">
                  <a:pos x="0" y="9"/>
                </a:cxn>
                <a:cxn ang="0">
                  <a:pos x="15" y="0"/>
                </a:cxn>
                <a:cxn ang="0">
                  <a:pos x="27" y="16"/>
                </a:cxn>
                <a:cxn ang="0">
                  <a:pos x="16" y="27"/>
                </a:cxn>
              </a:cxnLst>
              <a:rect l="0" t="0" r="r" b="b"/>
              <a:pathLst>
                <a:path w="27" h="27">
                  <a:moveTo>
                    <a:pt x="16" y="27"/>
                  </a:moveTo>
                  <a:lnTo>
                    <a:pt x="0" y="9"/>
                  </a:lnTo>
                  <a:lnTo>
                    <a:pt x="15" y="0"/>
                  </a:lnTo>
                  <a:lnTo>
                    <a:pt x="27" y="16"/>
                  </a:lnTo>
                  <a:lnTo>
                    <a:pt x="16" y="27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09" name="Freeform 85"/>
            <p:cNvSpPr>
              <a:spLocks/>
            </p:cNvSpPr>
            <p:nvPr/>
          </p:nvSpPr>
          <p:spPr bwMode="auto">
            <a:xfrm>
              <a:off x="2456" y="3433"/>
              <a:ext cx="57" cy="40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12" y="79"/>
                </a:cxn>
                <a:cxn ang="0">
                  <a:pos x="22" y="63"/>
                </a:cxn>
                <a:cxn ang="0">
                  <a:pos x="33" y="50"/>
                </a:cxn>
                <a:cxn ang="0">
                  <a:pos x="43" y="42"/>
                </a:cxn>
                <a:cxn ang="0">
                  <a:pos x="53" y="36"/>
                </a:cxn>
                <a:cxn ang="0">
                  <a:pos x="65" y="34"/>
                </a:cxn>
                <a:cxn ang="0">
                  <a:pos x="79" y="32"/>
                </a:cxn>
                <a:cxn ang="0">
                  <a:pos x="95" y="31"/>
                </a:cxn>
                <a:cxn ang="0">
                  <a:pos x="114" y="28"/>
                </a:cxn>
                <a:cxn ang="0">
                  <a:pos x="94" y="0"/>
                </a:cxn>
                <a:cxn ang="0">
                  <a:pos x="76" y="3"/>
                </a:cxn>
                <a:cxn ang="0">
                  <a:pos x="60" y="5"/>
                </a:cxn>
                <a:cxn ang="0">
                  <a:pos x="46" y="9"/>
                </a:cxn>
                <a:cxn ang="0">
                  <a:pos x="35" y="12"/>
                </a:cxn>
                <a:cxn ang="0">
                  <a:pos x="25" y="19"/>
                </a:cxn>
                <a:cxn ang="0">
                  <a:pos x="15" y="28"/>
                </a:cxn>
                <a:cxn ang="0">
                  <a:pos x="7" y="41"/>
                </a:cxn>
                <a:cxn ang="0">
                  <a:pos x="0" y="58"/>
                </a:cxn>
              </a:cxnLst>
              <a:rect l="0" t="0" r="r" b="b"/>
              <a:pathLst>
                <a:path w="114" h="79">
                  <a:moveTo>
                    <a:pt x="0" y="58"/>
                  </a:moveTo>
                  <a:lnTo>
                    <a:pt x="12" y="79"/>
                  </a:lnTo>
                  <a:lnTo>
                    <a:pt x="22" y="63"/>
                  </a:lnTo>
                  <a:lnTo>
                    <a:pt x="33" y="50"/>
                  </a:lnTo>
                  <a:lnTo>
                    <a:pt x="43" y="42"/>
                  </a:lnTo>
                  <a:lnTo>
                    <a:pt x="53" y="36"/>
                  </a:lnTo>
                  <a:lnTo>
                    <a:pt x="65" y="34"/>
                  </a:lnTo>
                  <a:lnTo>
                    <a:pt x="79" y="32"/>
                  </a:lnTo>
                  <a:lnTo>
                    <a:pt x="95" y="31"/>
                  </a:lnTo>
                  <a:lnTo>
                    <a:pt x="114" y="28"/>
                  </a:lnTo>
                  <a:lnTo>
                    <a:pt x="94" y="0"/>
                  </a:lnTo>
                  <a:lnTo>
                    <a:pt x="76" y="3"/>
                  </a:lnTo>
                  <a:lnTo>
                    <a:pt x="60" y="5"/>
                  </a:lnTo>
                  <a:lnTo>
                    <a:pt x="46" y="9"/>
                  </a:lnTo>
                  <a:lnTo>
                    <a:pt x="35" y="12"/>
                  </a:lnTo>
                  <a:lnTo>
                    <a:pt x="25" y="19"/>
                  </a:lnTo>
                  <a:lnTo>
                    <a:pt x="15" y="28"/>
                  </a:lnTo>
                  <a:lnTo>
                    <a:pt x="7" y="41"/>
                  </a:lnTo>
                  <a:lnTo>
                    <a:pt x="0" y="58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0" name="Freeform 86"/>
            <p:cNvSpPr>
              <a:spLocks/>
            </p:cNvSpPr>
            <p:nvPr/>
          </p:nvSpPr>
          <p:spPr bwMode="auto">
            <a:xfrm>
              <a:off x="2464" y="3434"/>
              <a:ext cx="39" cy="30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9" y="60"/>
                </a:cxn>
                <a:cxn ang="0">
                  <a:pos x="34" y="36"/>
                </a:cxn>
                <a:cxn ang="0">
                  <a:pos x="78" y="27"/>
                </a:cxn>
                <a:cxn ang="0">
                  <a:pos x="60" y="0"/>
                </a:cxn>
                <a:cxn ang="0">
                  <a:pos x="28" y="9"/>
                </a:cxn>
                <a:cxn ang="0">
                  <a:pos x="0" y="33"/>
                </a:cxn>
              </a:cxnLst>
              <a:rect l="0" t="0" r="r" b="b"/>
              <a:pathLst>
                <a:path w="78" h="60">
                  <a:moveTo>
                    <a:pt x="0" y="33"/>
                  </a:moveTo>
                  <a:lnTo>
                    <a:pt x="9" y="60"/>
                  </a:lnTo>
                  <a:lnTo>
                    <a:pt x="34" y="36"/>
                  </a:lnTo>
                  <a:lnTo>
                    <a:pt x="78" y="27"/>
                  </a:lnTo>
                  <a:lnTo>
                    <a:pt x="60" y="0"/>
                  </a:lnTo>
                  <a:lnTo>
                    <a:pt x="28" y="9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1" name="Freeform 87"/>
            <p:cNvSpPr>
              <a:spLocks/>
            </p:cNvSpPr>
            <p:nvPr/>
          </p:nvSpPr>
          <p:spPr bwMode="auto">
            <a:xfrm>
              <a:off x="2471" y="3437"/>
              <a:ext cx="20" cy="17"/>
            </a:xfrm>
            <a:custGeom>
              <a:avLst/>
              <a:gdLst/>
              <a:ahLst/>
              <a:cxnLst>
                <a:cxn ang="0">
                  <a:pos x="9" y="32"/>
                </a:cxn>
                <a:cxn ang="0">
                  <a:pos x="41" y="26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9" y="32"/>
                </a:cxn>
              </a:cxnLst>
              <a:rect l="0" t="0" r="r" b="b"/>
              <a:pathLst>
                <a:path w="41" h="32">
                  <a:moveTo>
                    <a:pt x="9" y="32"/>
                  </a:moveTo>
                  <a:lnTo>
                    <a:pt x="41" y="26"/>
                  </a:lnTo>
                  <a:lnTo>
                    <a:pt x="29" y="0"/>
                  </a:lnTo>
                  <a:lnTo>
                    <a:pt x="0" y="8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2" name="Freeform 88"/>
            <p:cNvSpPr>
              <a:spLocks/>
            </p:cNvSpPr>
            <p:nvPr/>
          </p:nvSpPr>
          <p:spPr bwMode="auto">
            <a:xfrm>
              <a:off x="2385" y="3390"/>
              <a:ext cx="152" cy="76"/>
            </a:xfrm>
            <a:custGeom>
              <a:avLst/>
              <a:gdLst/>
              <a:ahLst/>
              <a:cxnLst>
                <a:cxn ang="0">
                  <a:pos x="0" y="135"/>
                </a:cxn>
                <a:cxn ang="0">
                  <a:pos x="294" y="0"/>
                </a:cxn>
                <a:cxn ang="0">
                  <a:pos x="304" y="29"/>
                </a:cxn>
                <a:cxn ang="0">
                  <a:pos x="14" y="152"/>
                </a:cxn>
                <a:cxn ang="0">
                  <a:pos x="0" y="135"/>
                </a:cxn>
              </a:cxnLst>
              <a:rect l="0" t="0" r="r" b="b"/>
              <a:pathLst>
                <a:path w="304" h="152">
                  <a:moveTo>
                    <a:pt x="0" y="135"/>
                  </a:moveTo>
                  <a:lnTo>
                    <a:pt x="294" y="0"/>
                  </a:lnTo>
                  <a:lnTo>
                    <a:pt x="304" y="29"/>
                  </a:lnTo>
                  <a:lnTo>
                    <a:pt x="14" y="15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3" name="Freeform 89"/>
            <p:cNvSpPr>
              <a:spLocks/>
            </p:cNvSpPr>
            <p:nvPr/>
          </p:nvSpPr>
          <p:spPr bwMode="auto">
            <a:xfrm>
              <a:off x="2412" y="3444"/>
              <a:ext cx="45" cy="21"/>
            </a:xfrm>
            <a:custGeom>
              <a:avLst/>
              <a:gdLst/>
              <a:ahLst/>
              <a:cxnLst>
                <a:cxn ang="0">
                  <a:pos x="0" y="34"/>
                </a:cxn>
                <a:cxn ang="0">
                  <a:pos x="90" y="0"/>
                </a:cxn>
                <a:cxn ang="0">
                  <a:pos x="76" y="23"/>
                </a:cxn>
                <a:cxn ang="0">
                  <a:pos x="76" y="40"/>
                </a:cxn>
                <a:cxn ang="0">
                  <a:pos x="45" y="43"/>
                </a:cxn>
                <a:cxn ang="0">
                  <a:pos x="0" y="34"/>
                </a:cxn>
              </a:cxnLst>
              <a:rect l="0" t="0" r="r" b="b"/>
              <a:pathLst>
                <a:path w="90" h="43">
                  <a:moveTo>
                    <a:pt x="0" y="34"/>
                  </a:moveTo>
                  <a:lnTo>
                    <a:pt x="90" y="0"/>
                  </a:lnTo>
                  <a:lnTo>
                    <a:pt x="76" y="23"/>
                  </a:lnTo>
                  <a:lnTo>
                    <a:pt x="76" y="40"/>
                  </a:lnTo>
                  <a:lnTo>
                    <a:pt x="45" y="43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4" name="Freeform 90"/>
            <p:cNvSpPr>
              <a:spLocks/>
            </p:cNvSpPr>
            <p:nvPr/>
          </p:nvSpPr>
          <p:spPr bwMode="auto">
            <a:xfrm>
              <a:off x="2507" y="3407"/>
              <a:ext cx="40" cy="33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78" y="0"/>
                </a:cxn>
                <a:cxn ang="0">
                  <a:pos x="78" y="25"/>
                </a:cxn>
                <a:cxn ang="0">
                  <a:pos x="64" y="46"/>
                </a:cxn>
                <a:cxn ang="0">
                  <a:pos x="16" y="65"/>
                </a:cxn>
                <a:cxn ang="0">
                  <a:pos x="0" y="31"/>
                </a:cxn>
              </a:cxnLst>
              <a:rect l="0" t="0" r="r" b="b"/>
              <a:pathLst>
                <a:path w="78" h="65">
                  <a:moveTo>
                    <a:pt x="0" y="31"/>
                  </a:moveTo>
                  <a:lnTo>
                    <a:pt x="78" y="0"/>
                  </a:lnTo>
                  <a:lnTo>
                    <a:pt x="78" y="25"/>
                  </a:lnTo>
                  <a:lnTo>
                    <a:pt x="64" y="46"/>
                  </a:lnTo>
                  <a:lnTo>
                    <a:pt x="16" y="65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5" name="Freeform 91"/>
            <p:cNvSpPr>
              <a:spLocks/>
            </p:cNvSpPr>
            <p:nvPr/>
          </p:nvSpPr>
          <p:spPr bwMode="auto">
            <a:xfrm>
              <a:off x="2212" y="3187"/>
              <a:ext cx="100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6" name="Freeform 92"/>
            <p:cNvSpPr>
              <a:spLocks/>
            </p:cNvSpPr>
            <p:nvPr/>
          </p:nvSpPr>
          <p:spPr bwMode="auto">
            <a:xfrm>
              <a:off x="2218" y="3320"/>
              <a:ext cx="40" cy="44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6" y="3"/>
                </a:cxn>
                <a:cxn ang="0">
                  <a:pos x="63" y="7"/>
                </a:cxn>
                <a:cxn ang="0">
                  <a:pos x="70" y="13"/>
                </a:cxn>
                <a:cxn ang="0">
                  <a:pos x="74" y="19"/>
                </a:cxn>
                <a:cxn ang="0">
                  <a:pos x="78" y="26"/>
                </a:cxn>
                <a:cxn ang="0">
                  <a:pos x="80" y="34"/>
                </a:cxn>
                <a:cxn ang="0">
                  <a:pos x="81" y="44"/>
                </a:cxn>
                <a:cxn ang="0">
                  <a:pos x="80" y="53"/>
                </a:cxn>
                <a:cxn ang="0">
                  <a:pos x="78" y="61"/>
                </a:cxn>
                <a:cxn ang="0">
                  <a:pos x="74" y="68"/>
                </a:cxn>
                <a:cxn ang="0">
                  <a:pos x="70" y="75"/>
                </a:cxn>
                <a:cxn ang="0">
                  <a:pos x="63" y="81"/>
                </a:cxn>
                <a:cxn ang="0">
                  <a:pos x="56" y="84"/>
                </a:cxn>
                <a:cxn ang="0">
                  <a:pos x="49" y="86"/>
                </a:cxn>
                <a:cxn ang="0">
                  <a:pos x="41" y="87"/>
                </a:cxn>
                <a:cxn ang="0">
                  <a:pos x="33" y="86"/>
                </a:cxn>
                <a:cxn ang="0">
                  <a:pos x="26" y="84"/>
                </a:cxn>
                <a:cxn ang="0">
                  <a:pos x="19" y="81"/>
                </a:cxn>
                <a:cxn ang="0">
                  <a:pos x="12" y="75"/>
                </a:cxn>
                <a:cxn ang="0">
                  <a:pos x="7" y="68"/>
                </a:cxn>
                <a:cxn ang="0">
                  <a:pos x="4" y="61"/>
                </a:cxn>
                <a:cxn ang="0">
                  <a:pos x="2" y="53"/>
                </a:cxn>
                <a:cxn ang="0">
                  <a:pos x="0" y="44"/>
                </a:cxn>
                <a:cxn ang="0">
                  <a:pos x="2" y="34"/>
                </a:cxn>
                <a:cxn ang="0">
                  <a:pos x="4" y="26"/>
                </a:cxn>
                <a:cxn ang="0">
                  <a:pos x="7" y="19"/>
                </a:cxn>
                <a:cxn ang="0">
                  <a:pos x="12" y="13"/>
                </a:cxn>
                <a:cxn ang="0">
                  <a:pos x="19" y="7"/>
                </a:cxn>
                <a:cxn ang="0">
                  <a:pos x="26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1" h="87">
                  <a:moveTo>
                    <a:pt x="41" y="0"/>
                  </a:moveTo>
                  <a:lnTo>
                    <a:pt x="49" y="1"/>
                  </a:lnTo>
                  <a:lnTo>
                    <a:pt x="56" y="3"/>
                  </a:lnTo>
                  <a:lnTo>
                    <a:pt x="63" y="7"/>
                  </a:lnTo>
                  <a:lnTo>
                    <a:pt x="70" y="13"/>
                  </a:lnTo>
                  <a:lnTo>
                    <a:pt x="74" y="19"/>
                  </a:lnTo>
                  <a:lnTo>
                    <a:pt x="78" y="26"/>
                  </a:lnTo>
                  <a:lnTo>
                    <a:pt x="80" y="34"/>
                  </a:lnTo>
                  <a:lnTo>
                    <a:pt x="81" y="44"/>
                  </a:lnTo>
                  <a:lnTo>
                    <a:pt x="80" y="53"/>
                  </a:lnTo>
                  <a:lnTo>
                    <a:pt x="78" y="61"/>
                  </a:lnTo>
                  <a:lnTo>
                    <a:pt x="74" y="68"/>
                  </a:lnTo>
                  <a:lnTo>
                    <a:pt x="70" y="75"/>
                  </a:lnTo>
                  <a:lnTo>
                    <a:pt x="63" y="81"/>
                  </a:lnTo>
                  <a:lnTo>
                    <a:pt x="56" y="84"/>
                  </a:lnTo>
                  <a:lnTo>
                    <a:pt x="49" y="86"/>
                  </a:lnTo>
                  <a:lnTo>
                    <a:pt x="41" y="87"/>
                  </a:lnTo>
                  <a:lnTo>
                    <a:pt x="33" y="86"/>
                  </a:lnTo>
                  <a:lnTo>
                    <a:pt x="26" y="84"/>
                  </a:lnTo>
                  <a:lnTo>
                    <a:pt x="19" y="81"/>
                  </a:lnTo>
                  <a:lnTo>
                    <a:pt x="12" y="75"/>
                  </a:lnTo>
                  <a:lnTo>
                    <a:pt x="7" y="68"/>
                  </a:lnTo>
                  <a:lnTo>
                    <a:pt x="4" y="61"/>
                  </a:lnTo>
                  <a:lnTo>
                    <a:pt x="2" y="53"/>
                  </a:lnTo>
                  <a:lnTo>
                    <a:pt x="0" y="44"/>
                  </a:lnTo>
                  <a:lnTo>
                    <a:pt x="2" y="34"/>
                  </a:lnTo>
                  <a:lnTo>
                    <a:pt x="4" y="26"/>
                  </a:lnTo>
                  <a:lnTo>
                    <a:pt x="7" y="19"/>
                  </a:lnTo>
                  <a:lnTo>
                    <a:pt x="12" y="13"/>
                  </a:lnTo>
                  <a:lnTo>
                    <a:pt x="19" y="7"/>
                  </a:lnTo>
                  <a:lnTo>
                    <a:pt x="26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7" name="Freeform 93"/>
            <p:cNvSpPr>
              <a:spLocks/>
            </p:cNvSpPr>
            <p:nvPr/>
          </p:nvSpPr>
          <p:spPr bwMode="auto">
            <a:xfrm>
              <a:off x="2096" y="3701"/>
              <a:ext cx="55" cy="60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66" y="1"/>
                </a:cxn>
                <a:cxn ang="0">
                  <a:pos x="76" y="5"/>
                </a:cxn>
                <a:cxn ang="0">
                  <a:pos x="86" y="11"/>
                </a:cxn>
                <a:cxn ang="0">
                  <a:pos x="94" y="17"/>
                </a:cxn>
                <a:cxn ang="0">
                  <a:pos x="101" y="27"/>
                </a:cxn>
                <a:cxn ang="0">
                  <a:pos x="105" y="37"/>
                </a:cxn>
                <a:cxn ang="0">
                  <a:pos x="109" y="47"/>
                </a:cxn>
                <a:cxn ang="0">
                  <a:pos x="110" y="60"/>
                </a:cxn>
                <a:cxn ang="0">
                  <a:pos x="109" y="72"/>
                </a:cxn>
                <a:cxn ang="0">
                  <a:pos x="105" y="83"/>
                </a:cxn>
                <a:cxn ang="0">
                  <a:pos x="101" y="94"/>
                </a:cxn>
                <a:cxn ang="0">
                  <a:pos x="94" y="102"/>
                </a:cxn>
                <a:cxn ang="0">
                  <a:pos x="86" y="110"/>
                </a:cxn>
                <a:cxn ang="0">
                  <a:pos x="76" y="115"/>
                </a:cxn>
                <a:cxn ang="0">
                  <a:pos x="66" y="119"/>
                </a:cxn>
                <a:cxn ang="0">
                  <a:pos x="56" y="120"/>
                </a:cxn>
                <a:cxn ang="0">
                  <a:pos x="44" y="119"/>
                </a:cxn>
                <a:cxn ang="0">
                  <a:pos x="35" y="115"/>
                </a:cxn>
                <a:cxn ang="0">
                  <a:pos x="25" y="110"/>
                </a:cxn>
                <a:cxn ang="0">
                  <a:pos x="17" y="102"/>
                </a:cxn>
                <a:cxn ang="0">
                  <a:pos x="10" y="94"/>
                </a:cxn>
                <a:cxn ang="0">
                  <a:pos x="5" y="83"/>
                </a:cxn>
                <a:cxn ang="0">
                  <a:pos x="2" y="72"/>
                </a:cxn>
                <a:cxn ang="0">
                  <a:pos x="0" y="60"/>
                </a:cxn>
                <a:cxn ang="0">
                  <a:pos x="2" y="47"/>
                </a:cxn>
                <a:cxn ang="0">
                  <a:pos x="5" y="37"/>
                </a:cxn>
                <a:cxn ang="0">
                  <a:pos x="10" y="27"/>
                </a:cxn>
                <a:cxn ang="0">
                  <a:pos x="17" y="17"/>
                </a:cxn>
                <a:cxn ang="0">
                  <a:pos x="25" y="11"/>
                </a:cxn>
                <a:cxn ang="0">
                  <a:pos x="35" y="5"/>
                </a:cxn>
                <a:cxn ang="0">
                  <a:pos x="44" y="1"/>
                </a:cxn>
                <a:cxn ang="0">
                  <a:pos x="56" y="0"/>
                </a:cxn>
              </a:cxnLst>
              <a:rect l="0" t="0" r="r" b="b"/>
              <a:pathLst>
                <a:path w="110" h="120">
                  <a:moveTo>
                    <a:pt x="56" y="0"/>
                  </a:moveTo>
                  <a:lnTo>
                    <a:pt x="66" y="1"/>
                  </a:lnTo>
                  <a:lnTo>
                    <a:pt x="76" y="5"/>
                  </a:lnTo>
                  <a:lnTo>
                    <a:pt x="86" y="11"/>
                  </a:lnTo>
                  <a:lnTo>
                    <a:pt x="94" y="17"/>
                  </a:lnTo>
                  <a:lnTo>
                    <a:pt x="101" y="27"/>
                  </a:lnTo>
                  <a:lnTo>
                    <a:pt x="105" y="37"/>
                  </a:lnTo>
                  <a:lnTo>
                    <a:pt x="109" y="47"/>
                  </a:lnTo>
                  <a:lnTo>
                    <a:pt x="110" y="60"/>
                  </a:lnTo>
                  <a:lnTo>
                    <a:pt x="109" y="72"/>
                  </a:lnTo>
                  <a:lnTo>
                    <a:pt x="105" y="83"/>
                  </a:lnTo>
                  <a:lnTo>
                    <a:pt x="101" y="94"/>
                  </a:lnTo>
                  <a:lnTo>
                    <a:pt x="94" y="102"/>
                  </a:lnTo>
                  <a:lnTo>
                    <a:pt x="86" y="110"/>
                  </a:lnTo>
                  <a:lnTo>
                    <a:pt x="76" y="115"/>
                  </a:lnTo>
                  <a:lnTo>
                    <a:pt x="66" y="119"/>
                  </a:lnTo>
                  <a:lnTo>
                    <a:pt x="56" y="120"/>
                  </a:lnTo>
                  <a:lnTo>
                    <a:pt x="44" y="119"/>
                  </a:lnTo>
                  <a:lnTo>
                    <a:pt x="35" y="115"/>
                  </a:lnTo>
                  <a:lnTo>
                    <a:pt x="25" y="110"/>
                  </a:lnTo>
                  <a:lnTo>
                    <a:pt x="17" y="102"/>
                  </a:lnTo>
                  <a:lnTo>
                    <a:pt x="10" y="94"/>
                  </a:lnTo>
                  <a:lnTo>
                    <a:pt x="5" y="83"/>
                  </a:lnTo>
                  <a:lnTo>
                    <a:pt x="2" y="72"/>
                  </a:lnTo>
                  <a:lnTo>
                    <a:pt x="0" y="60"/>
                  </a:lnTo>
                  <a:lnTo>
                    <a:pt x="2" y="47"/>
                  </a:lnTo>
                  <a:lnTo>
                    <a:pt x="5" y="37"/>
                  </a:lnTo>
                  <a:lnTo>
                    <a:pt x="10" y="27"/>
                  </a:lnTo>
                  <a:lnTo>
                    <a:pt x="17" y="17"/>
                  </a:lnTo>
                  <a:lnTo>
                    <a:pt x="25" y="11"/>
                  </a:lnTo>
                  <a:lnTo>
                    <a:pt x="35" y="5"/>
                  </a:lnTo>
                  <a:lnTo>
                    <a:pt x="44" y="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8" name="Freeform 94"/>
            <p:cNvSpPr>
              <a:spLocks/>
            </p:cNvSpPr>
            <p:nvPr/>
          </p:nvSpPr>
          <p:spPr bwMode="auto">
            <a:xfrm>
              <a:off x="2278" y="3573"/>
              <a:ext cx="43" cy="29"/>
            </a:xfrm>
            <a:custGeom>
              <a:avLst/>
              <a:gdLst/>
              <a:ahLst/>
              <a:cxnLst>
                <a:cxn ang="0">
                  <a:pos x="83" y="16"/>
                </a:cxn>
                <a:cxn ang="0">
                  <a:pos x="86" y="26"/>
                </a:cxn>
                <a:cxn ang="0">
                  <a:pos x="82" y="38"/>
                </a:cxn>
                <a:cxn ang="0">
                  <a:pos x="73" y="47"/>
                </a:cxn>
                <a:cxn ang="0">
                  <a:pos x="59" y="54"/>
                </a:cxn>
                <a:cxn ang="0">
                  <a:pos x="51" y="55"/>
                </a:cxn>
                <a:cxn ang="0">
                  <a:pos x="42" y="56"/>
                </a:cxn>
                <a:cxn ang="0">
                  <a:pos x="34" y="56"/>
                </a:cxn>
                <a:cxn ang="0">
                  <a:pos x="27" y="54"/>
                </a:cxn>
                <a:cxn ang="0">
                  <a:pos x="19" y="51"/>
                </a:cxn>
                <a:cxn ang="0">
                  <a:pos x="13" y="49"/>
                </a:cxn>
                <a:cxn ang="0">
                  <a:pos x="7" y="45"/>
                </a:cxn>
                <a:cxn ang="0">
                  <a:pos x="4" y="40"/>
                </a:cxn>
                <a:cxn ang="0">
                  <a:pos x="0" y="30"/>
                </a:cxn>
                <a:cxn ang="0">
                  <a:pos x="4" y="18"/>
                </a:cxn>
                <a:cxn ang="0">
                  <a:pos x="13" y="9"/>
                </a:cxn>
                <a:cxn ang="0">
                  <a:pos x="28" y="2"/>
                </a:cxn>
                <a:cxn ang="0">
                  <a:pos x="36" y="0"/>
                </a:cxn>
                <a:cxn ang="0">
                  <a:pos x="44" y="0"/>
                </a:cxn>
                <a:cxn ang="0">
                  <a:pos x="52" y="0"/>
                </a:cxn>
                <a:cxn ang="0">
                  <a:pos x="60" y="1"/>
                </a:cxn>
                <a:cxn ang="0">
                  <a:pos x="67" y="3"/>
                </a:cxn>
                <a:cxn ang="0">
                  <a:pos x="74" y="7"/>
                </a:cxn>
                <a:cxn ang="0">
                  <a:pos x="79" y="11"/>
                </a:cxn>
                <a:cxn ang="0">
                  <a:pos x="83" y="16"/>
                </a:cxn>
              </a:cxnLst>
              <a:rect l="0" t="0" r="r" b="b"/>
              <a:pathLst>
                <a:path w="86" h="56">
                  <a:moveTo>
                    <a:pt x="83" y="16"/>
                  </a:moveTo>
                  <a:lnTo>
                    <a:pt x="86" y="26"/>
                  </a:lnTo>
                  <a:lnTo>
                    <a:pt x="82" y="38"/>
                  </a:lnTo>
                  <a:lnTo>
                    <a:pt x="73" y="47"/>
                  </a:lnTo>
                  <a:lnTo>
                    <a:pt x="59" y="54"/>
                  </a:lnTo>
                  <a:lnTo>
                    <a:pt x="51" y="55"/>
                  </a:lnTo>
                  <a:lnTo>
                    <a:pt x="42" y="56"/>
                  </a:lnTo>
                  <a:lnTo>
                    <a:pt x="34" y="56"/>
                  </a:lnTo>
                  <a:lnTo>
                    <a:pt x="27" y="54"/>
                  </a:lnTo>
                  <a:lnTo>
                    <a:pt x="19" y="51"/>
                  </a:lnTo>
                  <a:lnTo>
                    <a:pt x="13" y="49"/>
                  </a:lnTo>
                  <a:lnTo>
                    <a:pt x="7" y="45"/>
                  </a:lnTo>
                  <a:lnTo>
                    <a:pt x="4" y="40"/>
                  </a:lnTo>
                  <a:lnTo>
                    <a:pt x="0" y="30"/>
                  </a:lnTo>
                  <a:lnTo>
                    <a:pt x="4" y="18"/>
                  </a:lnTo>
                  <a:lnTo>
                    <a:pt x="13" y="9"/>
                  </a:lnTo>
                  <a:lnTo>
                    <a:pt x="28" y="2"/>
                  </a:lnTo>
                  <a:lnTo>
                    <a:pt x="36" y="0"/>
                  </a:lnTo>
                  <a:lnTo>
                    <a:pt x="44" y="0"/>
                  </a:lnTo>
                  <a:lnTo>
                    <a:pt x="52" y="0"/>
                  </a:lnTo>
                  <a:lnTo>
                    <a:pt x="60" y="1"/>
                  </a:lnTo>
                  <a:lnTo>
                    <a:pt x="67" y="3"/>
                  </a:lnTo>
                  <a:lnTo>
                    <a:pt x="74" y="7"/>
                  </a:lnTo>
                  <a:lnTo>
                    <a:pt x="79" y="11"/>
                  </a:lnTo>
                  <a:lnTo>
                    <a:pt x="83" y="16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19" name="Freeform 95"/>
            <p:cNvSpPr>
              <a:spLocks/>
            </p:cNvSpPr>
            <p:nvPr/>
          </p:nvSpPr>
          <p:spPr bwMode="auto">
            <a:xfrm>
              <a:off x="2338" y="3537"/>
              <a:ext cx="34" cy="22"/>
            </a:xfrm>
            <a:custGeom>
              <a:avLst/>
              <a:gdLst/>
              <a:ahLst/>
              <a:cxnLst>
                <a:cxn ang="0">
                  <a:pos x="65" y="14"/>
                </a:cxn>
                <a:cxn ang="0">
                  <a:pos x="67" y="22"/>
                </a:cxn>
                <a:cxn ang="0">
                  <a:pos x="64" y="30"/>
                </a:cxn>
                <a:cxn ang="0">
                  <a:pos x="57" y="38"/>
                </a:cxn>
                <a:cxn ang="0">
                  <a:pos x="45" y="43"/>
                </a:cxn>
                <a:cxn ang="0">
                  <a:pos x="39" y="44"/>
                </a:cxn>
                <a:cxn ang="0">
                  <a:pos x="32" y="45"/>
                </a:cxn>
                <a:cxn ang="0">
                  <a:pos x="27" y="45"/>
                </a:cxn>
                <a:cxn ang="0">
                  <a:pos x="21" y="44"/>
                </a:cxn>
                <a:cxn ang="0">
                  <a:pos x="15" y="42"/>
                </a:cxn>
                <a:cxn ang="0">
                  <a:pos x="9" y="39"/>
                </a:cxn>
                <a:cxn ang="0">
                  <a:pos x="6" y="36"/>
                </a:cxn>
                <a:cxn ang="0">
                  <a:pos x="3" y="32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9" y="8"/>
                </a:cxn>
                <a:cxn ang="0">
                  <a:pos x="21" y="2"/>
                </a:cxn>
                <a:cxn ang="0">
                  <a:pos x="28" y="1"/>
                </a:cxn>
                <a:cxn ang="0">
                  <a:pos x="34" y="0"/>
                </a:cxn>
                <a:cxn ang="0">
                  <a:pos x="41" y="1"/>
                </a:cxn>
                <a:cxn ang="0">
                  <a:pos x="46" y="2"/>
                </a:cxn>
                <a:cxn ang="0">
                  <a:pos x="52" y="4"/>
                </a:cxn>
                <a:cxn ang="0">
                  <a:pos x="58" y="7"/>
                </a:cxn>
                <a:cxn ang="0">
                  <a:pos x="61" y="10"/>
                </a:cxn>
                <a:cxn ang="0">
                  <a:pos x="65" y="14"/>
                </a:cxn>
              </a:cxnLst>
              <a:rect l="0" t="0" r="r" b="b"/>
              <a:pathLst>
                <a:path w="67" h="45">
                  <a:moveTo>
                    <a:pt x="65" y="14"/>
                  </a:moveTo>
                  <a:lnTo>
                    <a:pt x="67" y="22"/>
                  </a:lnTo>
                  <a:lnTo>
                    <a:pt x="64" y="30"/>
                  </a:lnTo>
                  <a:lnTo>
                    <a:pt x="57" y="38"/>
                  </a:lnTo>
                  <a:lnTo>
                    <a:pt x="45" y="43"/>
                  </a:lnTo>
                  <a:lnTo>
                    <a:pt x="39" y="44"/>
                  </a:lnTo>
                  <a:lnTo>
                    <a:pt x="32" y="45"/>
                  </a:lnTo>
                  <a:lnTo>
                    <a:pt x="27" y="45"/>
                  </a:lnTo>
                  <a:lnTo>
                    <a:pt x="21" y="44"/>
                  </a:lnTo>
                  <a:lnTo>
                    <a:pt x="15" y="42"/>
                  </a:lnTo>
                  <a:lnTo>
                    <a:pt x="9" y="39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9" y="8"/>
                  </a:lnTo>
                  <a:lnTo>
                    <a:pt x="21" y="2"/>
                  </a:lnTo>
                  <a:lnTo>
                    <a:pt x="28" y="1"/>
                  </a:lnTo>
                  <a:lnTo>
                    <a:pt x="34" y="0"/>
                  </a:lnTo>
                  <a:lnTo>
                    <a:pt x="41" y="1"/>
                  </a:lnTo>
                  <a:lnTo>
                    <a:pt x="46" y="2"/>
                  </a:lnTo>
                  <a:lnTo>
                    <a:pt x="52" y="4"/>
                  </a:lnTo>
                  <a:lnTo>
                    <a:pt x="58" y="7"/>
                  </a:lnTo>
                  <a:lnTo>
                    <a:pt x="61" y="10"/>
                  </a:lnTo>
                  <a:lnTo>
                    <a:pt x="65" y="1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0" name="Freeform 96"/>
            <p:cNvSpPr>
              <a:spLocks/>
            </p:cNvSpPr>
            <p:nvPr/>
          </p:nvSpPr>
          <p:spPr bwMode="auto">
            <a:xfrm>
              <a:off x="2200" y="3187"/>
              <a:ext cx="101" cy="110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121" y="2"/>
                </a:cxn>
                <a:cxn ang="0">
                  <a:pos x="139" y="9"/>
                </a:cxn>
                <a:cxn ang="0">
                  <a:pos x="157" y="18"/>
                </a:cxn>
                <a:cxn ang="0">
                  <a:pos x="172" y="32"/>
                </a:cxn>
                <a:cxn ang="0">
                  <a:pos x="183" y="48"/>
                </a:cxn>
                <a:cxn ang="0">
                  <a:pos x="192" y="68"/>
                </a:cxn>
                <a:cxn ang="0">
                  <a:pos x="198" y="88"/>
                </a:cxn>
                <a:cxn ang="0">
                  <a:pos x="200" y="110"/>
                </a:cxn>
                <a:cxn ang="0">
                  <a:pos x="198" y="132"/>
                </a:cxn>
                <a:cxn ang="0">
                  <a:pos x="192" y="153"/>
                </a:cxn>
                <a:cxn ang="0">
                  <a:pos x="183" y="171"/>
                </a:cxn>
                <a:cxn ang="0">
                  <a:pos x="172" y="187"/>
                </a:cxn>
                <a:cxn ang="0">
                  <a:pos x="157" y="201"/>
                </a:cxn>
                <a:cxn ang="0">
                  <a:pos x="139" y="212"/>
                </a:cxn>
                <a:cxn ang="0">
                  <a:pos x="121" y="217"/>
                </a:cxn>
                <a:cxn ang="0">
                  <a:pos x="100" y="220"/>
                </a:cxn>
                <a:cxn ang="0">
                  <a:pos x="79" y="217"/>
                </a:cxn>
                <a:cxn ang="0">
                  <a:pos x="61" y="212"/>
                </a:cxn>
                <a:cxn ang="0">
                  <a:pos x="44" y="201"/>
                </a:cxn>
                <a:cxn ang="0">
                  <a:pos x="30" y="187"/>
                </a:cxn>
                <a:cxn ang="0">
                  <a:pos x="17" y="171"/>
                </a:cxn>
                <a:cxn ang="0">
                  <a:pos x="8" y="153"/>
                </a:cxn>
                <a:cxn ang="0">
                  <a:pos x="2" y="132"/>
                </a:cxn>
                <a:cxn ang="0">
                  <a:pos x="0" y="110"/>
                </a:cxn>
                <a:cxn ang="0">
                  <a:pos x="2" y="88"/>
                </a:cxn>
                <a:cxn ang="0">
                  <a:pos x="8" y="68"/>
                </a:cxn>
                <a:cxn ang="0">
                  <a:pos x="17" y="48"/>
                </a:cxn>
                <a:cxn ang="0">
                  <a:pos x="30" y="32"/>
                </a:cxn>
                <a:cxn ang="0">
                  <a:pos x="44" y="18"/>
                </a:cxn>
                <a:cxn ang="0">
                  <a:pos x="61" y="9"/>
                </a:cxn>
                <a:cxn ang="0">
                  <a:pos x="79" y="2"/>
                </a:cxn>
                <a:cxn ang="0">
                  <a:pos x="100" y="0"/>
                </a:cxn>
              </a:cxnLst>
              <a:rect l="0" t="0" r="r" b="b"/>
              <a:pathLst>
                <a:path w="200" h="220">
                  <a:moveTo>
                    <a:pt x="100" y="0"/>
                  </a:moveTo>
                  <a:lnTo>
                    <a:pt x="121" y="2"/>
                  </a:lnTo>
                  <a:lnTo>
                    <a:pt x="139" y="9"/>
                  </a:lnTo>
                  <a:lnTo>
                    <a:pt x="157" y="18"/>
                  </a:lnTo>
                  <a:lnTo>
                    <a:pt x="172" y="32"/>
                  </a:lnTo>
                  <a:lnTo>
                    <a:pt x="183" y="48"/>
                  </a:lnTo>
                  <a:lnTo>
                    <a:pt x="192" y="68"/>
                  </a:lnTo>
                  <a:lnTo>
                    <a:pt x="198" y="88"/>
                  </a:lnTo>
                  <a:lnTo>
                    <a:pt x="200" y="110"/>
                  </a:lnTo>
                  <a:lnTo>
                    <a:pt x="198" y="132"/>
                  </a:lnTo>
                  <a:lnTo>
                    <a:pt x="192" y="153"/>
                  </a:lnTo>
                  <a:lnTo>
                    <a:pt x="183" y="171"/>
                  </a:lnTo>
                  <a:lnTo>
                    <a:pt x="172" y="187"/>
                  </a:lnTo>
                  <a:lnTo>
                    <a:pt x="157" y="201"/>
                  </a:lnTo>
                  <a:lnTo>
                    <a:pt x="139" y="212"/>
                  </a:lnTo>
                  <a:lnTo>
                    <a:pt x="121" y="217"/>
                  </a:lnTo>
                  <a:lnTo>
                    <a:pt x="100" y="220"/>
                  </a:lnTo>
                  <a:lnTo>
                    <a:pt x="79" y="217"/>
                  </a:lnTo>
                  <a:lnTo>
                    <a:pt x="61" y="212"/>
                  </a:lnTo>
                  <a:lnTo>
                    <a:pt x="44" y="201"/>
                  </a:lnTo>
                  <a:lnTo>
                    <a:pt x="30" y="187"/>
                  </a:lnTo>
                  <a:lnTo>
                    <a:pt x="17" y="171"/>
                  </a:lnTo>
                  <a:lnTo>
                    <a:pt x="8" y="153"/>
                  </a:lnTo>
                  <a:lnTo>
                    <a:pt x="2" y="132"/>
                  </a:lnTo>
                  <a:lnTo>
                    <a:pt x="0" y="110"/>
                  </a:lnTo>
                  <a:lnTo>
                    <a:pt x="2" y="88"/>
                  </a:lnTo>
                  <a:lnTo>
                    <a:pt x="8" y="68"/>
                  </a:lnTo>
                  <a:lnTo>
                    <a:pt x="17" y="48"/>
                  </a:lnTo>
                  <a:lnTo>
                    <a:pt x="30" y="32"/>
                  </a:lnTo>
                  <a:lnTo>
                    <a:pt x="44" y="18"/>
                  </a:lnTo>
                  <a:lnTo>
                    <a:pt x="61" y="9"/>
                  </a:lnTo>
                  <a:lnTo>
                    <a:pt x="79" y="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1" name="Freeform 97"/>
            <p:cNvSpPr>
              <a:spLocks/>
            </p:cNvSpPr>
            <p:nvPr/>
          </p:nvSpPr>
          <p:spPr bwMode="auto">
            <a:xfrm>
              <a:off x="2202" y="3188"/>
              <a:ext cx="94" cy="104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13" y="2"/>
                </a:cxn>
                <a:cxn ang="0">
                  <a:pos x="131" y="8"/>
                </a:cxn>
                <a:cxn ang="0">
                  <a:pos x="147" y="17"/>
                </a:cxn>
                <a:cxn ang="0">
                  <a:pos x="160" y="30"/>
                </a:cxn>
                <a:cxn ang="0">
                  <a:pos x="172" y="46"/>
                </a:cxn>
                <a:cxn ang="0">
                  <a:pos x="181" y="63"/>
                </a:cxn>
                <a:cxn ang="0">
                  <a:pos x="186" y="83"/>
                </a:cxn>
                <a:cxn ang="0">
                  <a:pos x="188" y="104"/>
                </a:cxn>
                <a:cxn ang="0">
                  <a:pos x="186" y="124"/>
                </a:cxn>
                <a:cxn ang="0">
                  <a:pos x="181" y="144"/>
                </a:cxn>
                <a:cxn ang="0">
                  <a:pos x="172" y="161"/>
                </a:cxn>
                <a:cxn ang="0">
                  <a:pos x="160" y="176"/>
                </a:cxn>
                <a:cxn ang="0">
                  <a:pos x="147" y="189"/>
                </a:cxn>
                <a:cxn ang="0">
                  <a:pos x="131" y="199"/>
                </a:cxn>
                <a:cxn ang="0">
                  <a:pos x="113" y="205"/>
                </a:cxn>
                <a:cxn ang="0">
                  <a:pos x="94" y="207"/>
                </a:cxn>
                <a:cxn ang="0">
                  <a:pos x="75" y="205"/>
                </a:cxn>
                <a:cxn ang="0">
                  <a:pos x="57" y="199"/>
                </a:cxn>
                <a:cxn ang="0">
                  <a:pos x="42" y="189"/>
                </a:cxn>
                <a:cxn ang="0">
                  <a:pos x="28" y="176"/>
                </a:cxn>
                <a:cxn ang="0">
                  <a:pos x="17" y="161"/>
                </a:cxn>
                <a:cxn ang="0">
                  <a:pos x="7" y="144"/>
                </a:cxn>
                <a:cxn ang="0">
                  <a:pos x="3" y="124"/>
                </a:cxn>
                <a:cxn ang="0">
                  <a:pos x="0" y="104"/>
                </a:cxn>
                <a:cxn ang="0">
                  <a:pos x="3" y="83"/>
                </a:cxn>
                <a:cxn ang="0">
                  <a:pos x="7" y="63"/>
                </a:cxn>
                <a:cxn ang="0">
                  <a:pos x="17" y="46"/>
                </a:cxn>
                <a:cxn ang="0">
                  <a:pos x="28" y="30"/>
                </a:cxn>
                <a:cxn ang="0">
                  <a:pos x="42" y="17"/>
                </a:cxn>
                <a:cxn ang="0">
                  <a:pos x="57" y="8"/>
                </a:cxn>
                <a:cxn ang="0">
                  <a:pos x="75" y="2"/>
                </a:cxn>
                <a:cxn ang="0">
                  <a:pos x="94" y="0"/>
                </a:cxn>
              </a:cxnLst>
              <a:rect l="0" t="0" r="r" b="b"/>
              <a:pathLst>
                <a:path w="188" h="207">
                  <a:moveTo>
                    <a:pt x="94" y="0"/>
                  </a:moveTo>
                  <a:lnTo>
                    <a:pt x="113" y="2"/>
                  </a:lnTo>
                  <a:lnTo>
                    <a:pt x="131" y="8"/>
                  </a:lnTo>
                  <a:lnTo>
                    <a:pt x="147" y="17"/>
                  </a:lnTo>
                  <a:lnTo>
                    <a:pt x="160" y="30"/>
                  </a:lnTo>
                  <a:lnTo>
                    <a:pt x="172" y="46"/>
                  </a:lnTo>
                  <a:lnTo>
                    <a:pt x="181" y="63"/>
                  </a:lnTo>
                  <a:lnTo>
                    <a:pt x="186" y="83"/>
                  </a:lnTo>
                  <a:lnTo>
                    <a:pt x="188" y="104"/>
                  </a:lnTo>
                  <a:lnTo>
                    <a:pt x="186" y="124"/>
                  </a:lnTo>
                  <a:lnTo>
                    <a:pt x="181" y="144"/>
                  </a:lnTo>
                  <a:lnTo>
                    <a:pt x="172" y="161"/>
                  </a:lnTo>
                  <a:lnTo>
                    <a:pt x="160" y="176"/>
                  </a:lnTo>
                  <a:lnTo>
                    <a:pt x="147" y="189"/>
                  </a:lnTo>
                  <a:lnTo>
                    <a:pt x="131" y="199"/>
                  </a:lnTo>
                  <a:lnTo>
                    <a:pt x="113" y="205"/>
                  </a:lnTo>
                  <a:lnTo>
                    <a:pt x="94" y="207"/>
                  </a:lnTo>
                  <a:lnTo>
                    <a:pt x="75" y="205"/>
                  </a:lnTo>
                  <a:lnTo>
                    <a:pt x="57" y="199"/>
                  </a:lnTo>
                  <a:lnTo>
                    <a:pt x="42" y="189"/>
                  </a:lnTo>
                  <a:lnTo>
                    <a:pt x="28" y="176"/>
                  </a:lnTo>
                  <a:lnTo>
                    <a:pt x="17" y="161"/>
                  </a:lnTo>
                  <a:lnTo>
                    <a:pt x="7" y="144"/>
                  </a:lnTo>
                  <a:lnTo>
                    <a:pt x="3" y="124"/>
                  </a:lnTo>
                  <a:lnTo>
                    <a:pt x="0" y="104"/>
                  </a:lnTo>
                  <a:lnTo>
                    <a:pt x="3" y="83"/>
                  </a:lnTo>
                  <a:lnTo>
                    <a:pt x="7" y="63"/>
                  </a:lnTo>
                  <a:lnTo>
                    <a:pt x="17" y="46"/>
                  </a:lnTo>
                  <a:lnTo>
                    <a:pt x="28" y="30"/>
                  </a:lnTo>
                  <a:lnTo>
                    <a:pt x="42" y="17"/>
                  </a:lnTo>
                  <a:lnTo>
                    <a:pt x="57" y="8"/>
                  </a:lnTo>
                  <a:lnTo>
                    <a:pt x="75" y="2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2" name="Freeform 98"/>
            <p:cNvSpPr>
              <a:spLocks/>
            </p:cNvSpPr>
            <p:nvPr/>
          </p:nvSpPr>
          <p:spPr bwMode="auto">
            <a:xfrm>
              <a:off x="2203" y="3189"/>
              <a:ext cx="88" cy="97"/>
            </a:xfrm>
            <a:custGeom>
              <a:avLst/>
              <a:gdLst/>
              <a:ahLst/>
              <a:cxnLst>
                <a:cxn ang="0">
                  <a:pos x="88" y="0"/>
                </a:cxn>
                <a:cxn ang="0">
                  <a:pos x="106" y="3"/>
                </a:cxn>
                <a:cxn ang="0">
                  <a:pos x="123" y="8"/>
                </a:cxn>
                <a:cxn ang="0">
                  <a:pos x="138" y="16"/>
                </a:cxn>
                <a:cxn ang="0">
                  <a:pos x="151" y="29"/>
                </a:cxn>
                <a:cxn ang="0">
                  <a:pos x="161" y="43"/>
                </a:cxn>
                <a:cxn ang="0">
                  <a:pos x="169" y="59"/>
                </a:cxn>
                <a:cxn ang="0">
                  <a:pos x="174" y="77"/>
                </a:cxn>
                <a:cxn ang="0">
                  <a:pos x="176" y="97"/>
                </a:cxn>
                <a:cxn ang="0">
                  <a:pos x="174" y="117"/>
                </a:cxn>
                <a:cxn ang="0">
                  <a:pos x="169" y="135"/>
                </a:cxn>
                <a:cxn ang="0">
                  <a:pos x="161" y="151"/>
                </a:cxn>
                <a:cxn ang="0">
                  <a:pos x="151" y="165"/>
                </a:cxn>
                <a:cxn ang="0">
                  <a:pos x="138" y="178"/>
                </a:cxn>
                <a:cxn ang="0">
                  <a:pos x="123" y="186"/>
                </a:cxn>
                <a:cxn ang="0">
                  <a:pos x="106" y="191"/>
                </a:cxn>
                <a:cxn ang="0">
                  <a:pos x="88" y="194"/>
                </a:cxn>
                <a:cxn ang="0">
                  <a:pos x="71" y="191"/>
                </a:cxn>
                <a:cxn ang="0">
                  <a:pos x="54" y="186"/>
                </a:cxn>
                <a:cxn ang="0">
                  <a:pos x="39" y="178"/>
                </a:cxn>
                <a:cxn ang="0">
                  <a:pos x="26" y="165"/>
                </a:cxn>
                <a:cxn ang="0">
                  <a:pos x="15" y="151"/>
                </a:cxn>
                <a:cxn ang="0">
                  <a:pos x="7" y="135"/>
                </a:cxn>
                <a:cxn ang="0">
                  <a:pos x="2" y="117"/>
                </a:cxn>
                <a:cxn ang="0">
                  <a:pos x="0" y="97"/>
                </a:cxn>
                <a:cxn ang="0">
                  <a:pos x="2" y="77"/>
                </a:cxn>
                <a:cxn ang="0">
                  <a:pos x="7" y="59"/>
                </a:cxn>
                <a:cxn ang="0">
                  <a:pos x="15" y="43"/>
                </a:cxn>
                <a:cxn ang="0">
                  <a:pos x="26" y="29"/>
                </a:cxn>
                <a:cxn ang="0">
                  <a:pos x="39" y="16"/>
                </a:cxn>
                <a:cxn ang="0">
                  <a:pos x="54" y="8"/>
                </a:cxn>
                <a:cxn ang="0">
                  <a:pos x="71" y="3"/>
                </a:cxn>
                <a:cxn ang="0">
                  <a:pos x="88" y="0"/>
                </a:cxn>
              </a:cxnLst>
              <a:rect l="0" t="0" r="r" b="b"/>
              <a:pathLst>
                <a:path w="176" h="194">
                  <a:moveTo>
                    <a:pt x="88" y="0"/>
                  </a:moveTo>
                  <a:lnTo>
                    <a:pt x="106" y="3"/>
                  </a:lnTo>
                  <a:lnTo>
                    <a:pt x="123" y="8"/>
                  </a:lnTo>
                  <a:lnTo>
                    <a:pt x="138" y="16"/>
                  </a:lnTo>
                  <a:lnTo>
                    <a:pt x="151" y="29"/>
                  </a:lnTo>
                  <a:lnTo>
                    <a:pt x="161" y="43"/>
                  </a:lnTo>
                  <a:lnTo>
                    <a:pt x="169" y="59"/>
                  </a:lnTo>
                  <a:lnTo>
                    <a:pt x="174" y="77"/>
                  </a:lnTo>
                  <a:lnTo>
                    <a:pt x="176" y="97"/>
                  </a:lnTo>
                  <a:lnTo>
                    <a:pt x="174" y="117"/>
                  </a:lnTo>
                  <a:lnTo>
                    <a:pt x="169" y="135"/>
                  </a:lnTo>
                  <a:lnTo>
                    <a:pt x="161" y="151"/>
                  </a:lnTo>
                  <a:lnTo>
                    <a:pt x="151" y="165"/>
                  </a:lnTo>
                  <a:lnTo>
                    <a:pt x="138" y="178"/>
                  </a:lnTo>
                  <a:lnTo>
                    <a:pt x="123" y="186"/>
                  </a:lnTo>
                  <a:lnTo>
                    <a:pt x="106" y="191"/>
                  </a:lnTo>
                  <a:lnTo>
                    <a:pt x="88" y="194"/>
                  </a:lnTo>
                  <a:lnTo>
                    <a:pt x="71" y="191"/>
                  </a:lnTo>
                  <a:lnTo>
                    <a:pt x="54" y="186"/>
                  </a:lnTo>
                  <a:lnTo>
                    <a:pt x="39" y="178"/>
                  </a:lnTo>
                  <a:lnTo>
                    <a:pt x="26" y="165"/>
                  </a:lnTo>
                  <a:lnTo>
                    <a:pt x="15" y="151"/>
                  </a:lnTo>
                  <a:lnTo>
                    <a:pt x="7" y="135"/>
                  </a:lnTo>
                  <a:lnTo>
                    <a:pt x="2" y="117"/>
                  </a:lnTo>
                  <a:lnTo>
                    <a:pt x="0" y="97"/>
                  </a:lnTo>
                  <a:lnTo>
                    <a:pt x="2" y="77"/>
                  </a:lnTo>
                  <a:lnTo>
                    <a:pt x="7" y="59"/>
                  </a:lnTo>
                  <a:lnTo>
                    <a:pt x="15" y="43"/>
                  </a:lnTo>
                  <a:lnTo>
                    <a:pt x="26" y="29"/>
                  </a:lnTo>
                  <a:lnTo>
                    <a:pt x="39" y="16"/>
                  </a:lnTo>
                  <a:lnTo>
                    <a:pt x="54" y="8"/>
                  </a:lnTo>
                  <a:lnTo>
                    <a:pt x="71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3" name="Freeform 99"/>
            <p:cNvSpPr>
              <a:spLocks/>
            </p:cNvSpPr>
            <p:nvPr/>
          </p:nvSpPr>
          <p:spPr bwMode="auto">
            <a:xfrm>
              <a:off x="2205" y="3190"/>
              <a:ext cx="82" cy="90"/>
            </a:xfrm>
            <a:custGeom>
              <a:avLst/>
              <a:gdLst/>
              <a:ahLst/>
              <a:cxnLst>
                <a:cxn ang="0">
                  <a:pos x="82" y="0"/>
                </a:cxn>
                <a:cxn ang="0">
                  <a:pos x="98" y="2"/>
                </a:cxn>
                <a:cxn ang="0">
                  <a:pos x="114" y="6"/>
                </a:cxn>
                <a:cxn ang="0">
                  <a:pos x="128" y="15"/>
                </a:cxn>
                <a:cxn ang="0">
                  <a:pos x="140" y="26"/>
                </a:cxn>
                <a:cxn ang="0">
                  <a:pos x="150" y="39"/>
                </a:cxn>
                <a:cxn ang="0">
                  <a:pos x="157" y="55"/>
                </a:cxn>
                <a:cxn ang="0">
                  <a:pos x="163" y="71"/>
                </a:cxn>
                <a:cxn ang="0">
                  <a:pos x="164" y="89"/>
                </a:cxn>
                <a:cxn ang="0">
                  <a:pos x="163" y="108"/>
                </a:cxn>
                <a:cxn ang="0">
                  <a:pos x="157" y="124"/>
                </a:cxn>
                <a:cxn ang="0">
                  <a:pos x="150" y="140"/>
                </a:cxn>
                <a:cxn ang="0">
                  <a:pos x="140" y="153"/>
                </a:cxn>
                <a:cxn ang="0">
                  <a:pos x="128" y="164"/>
                </a:cxn>
                <a:cxn ang="0">
                  <a:pos x="114" y="172"/>
                </a:cxn>
                <a:cxn ang="0">
                  <a:pos x="98" y="177"/>
                </a:cxn>
                <a:cxn ang="0">
                  <a:pos x="82" y="179"/>
                </a:cxn>
                <a:cxn ang="0">
                  <a:pos x="66" y="177"/>
                </a:cxn>
                <a:cxn ang="0">
                  <a:pos x="50" y="172"/>
                </a:cxn>
                <a:cxn ang="0">
                  <a:pos x="36" y="164"/>
                </a:cxn>
                <a:cxn ang="0">
                  <a:pos x="24" y="153"/>
                </a:cxn>
                <a:cxn ang="0">
                  <a:pos x="14" y="140"/>
                </a:cxn>
                <a:cxn ang="0">
                  <a:pos x="7" y="124"/>
                </a:cxn>
                <a:cxn ang="0">
                  <a:pos x="1" y="108"/>
                </a:cxn>
                <a:cxn ang="0">
                  <a:pos x="0" y="89"/>
                </a:cxn>
                <a:cxn ang="0">
                  <a:pos x="1" y="71"/>
                </a:cxn>
                <a:cxn ang="0">
                  <a:pos x="7" y="55"/>
                </a:cxn>
                <a:cxn ang="0">
                  <a:pos x="14" y="39"/>
                </a:cxn>
                <a:cxn ang="0">
                  <a:pos x="24" y="26"/>
                </a:cxn>
                <a:cxn ang="0">
                  <a:pos x="36" y="15"/>
                </a:cxn>
                <a:cxn ang="0">
                  <a:pos x="50" y="6"/>
                </a:cxn>
                <a:cxn ang="0">
                  <a:pos x="66" y="2"/>
                </a:cxn>
                <a:cxn ang="0">
                  <a:pos x="82" y="0"/>
                </a:cxn>
              </a:cxnLst>
              <a:rect l="0" t="0" r="r" b="b"/>
              <a:pathLst>
                <a:path w="164" h="179">
                  <a:moveTo>
                    <a:pt x="82" y="0"/>
                  </a:moveTo>
                  <a:lnTo>
                    <a:pt x="98" y="2"/>
                  </a:lnTo>
                  <a:lnTo>
                    <a:pt x="114" y="6"/>
                  </a:lnTo>
                  <a:lnTo>
                    <a:pt x="128" y="15"/>
                  </a:lnTo>
                  <a:lnTo>
                    <a:pt x="140" y="26"/>
                  </a:lnTo>
                  <a:lnTo>
                    <a:pt x="150" y="39"/>
                  </a:lnTo>
                  <a:lnTo>
                    <a:pt x="157" y="55"/>
                  </a:lnTo>
                  <a:lnTo>
                    <a:pt x="163" y="71"/>
                  </a:lnTo>
                  <a:lnTo>
                    <a:pt x="164" y="89"/>
                  </a:lnTo>
                  <a:lnTo>
                    <a:pt x="163" y="108"/>
                  </a:lnTo>
                  <a:lnTo>
                    <a:pt x="157" y="124"/>
                  </a:lnTo>
                  <a:lnTo>
                    <a:pt x="150" y="140"/>
                  </a:lnTo>
                  <a:lnTo>
                    <a:pt x="140" y="153"/>
                  </a:lnTo>
                  <a:lnTo>
                    <a:pt x="128" y="164"/>
                  </a:lnTo>
                  <a:lnTo>
                    <a:pt x="114" y="172"/>
                  </a:lnTo>
                  <a:lnTo>
                    <a:pt x="98" y="177"/>
                  </a:lnTo>
                  <a:lnTo>
                    <a:pt x="82" y="179"/>
                  </a:lnTo>
                  <a:lnTo>
                    <a:pt x="66" y="177"/>
                  </a:lnTo>
                  <a:lnTo>
                    <a:pt x="50" y="172"/>
                  </a:lnTo>
                  <a:lnTo>
                    <a:pt x="36" y="164"/>
                  </a:lnTo>
                  <a:lnTo>
                    <a:pt x="24" y="153"/>
                  </a:lnTo>
                  <a:lnTo>
                    <a:pt x="14" y="140"/>
                  </a:lnTo>
                  <a:lnTo>
                    <a:pt x="7" y="124"/>
                  </a:lnTo>
                  <a:lnTo>
                    <a:pt x="1" y="108"/>
                  </a:lnTo>
                  <a:lnTo>
                    <a:pt x="0" y="89"/>
                  </a:lnTo>
                  <a:lnTo>
                    <a:pt x="1" y="71"/>
                  </a:lnTo>
                  <a:lnTo>
                    <a:pt x="7" y="55"/>
                  </a:lnTo>
                  <a:lnTo>
                    <a:pt x="14" y="39"/>
                  </a:lnTo>
                  <a:lnTo>
                    <a:pt x="24" y="26"/>
                  </a:lnTo>
                  <a:lnTo>
                    <a:pt x="36" y="15"/>
                  </a:lnTo>
                  <a:lnTo>
                    <a:pt x="50" y="6"/>
                  </a:lnTo>
                  <a:lnTo>
                    <a:pt x="66" y="2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4" name="Freeform 100"/>
            <p:cNvSpPr>
              <a:spLocks/>
            </p:cNvSpPr>
            <p:nvPr/>
          </p:nvSpPr>
          <p:spPr bwMode="auto">
            <a:xfrm>
              <a:off x="2206" y="3191"/>
              <a:ext cx="76" cy="83"/>
            </a:xfrm>
            <a:custGeom>
              <a:avLst/>
              <a:gdLst/>
              <a:ahLst/>
              <a:cxnLst>
                <a:cxn ang="0">
                  <a:pos x="76" y="0"/>
                </a:cxn>
                <a:cxn ang="0">
                  <a:pos x="91" y="1"/>
                </a:cxn>
                <a:cxn ang="0">
                  <a:pos x="106" y="7"/>
                </a:cxn>
                <a:cxn ang="0">
                  <a:pos x="119" y="14"/>
                </a:cxn>
                <a:cxn ang="0">
                  <a:pos x="131" y="24"/>
                </a:cxn>
                <a:cxn ang="0">
                  <a:pos x="140" y="37"/>
                </a:cxn>
                <a:cxn ang="0">
                  <a:pos x="147" y="51"/>
                </a:cxn>
                <a:cxn ang="0">
                  <a:pos x="151" y="66"/>
                </a:cxn>
                <a:cxn ang="0">
                  <a:pos x="152" y="83"/>
                </a:cxn>
                <a:cxn ang="0">
                  <a:pos x="151" y="100"/>
                </a:cxn>
                <a:cxn ang="0">
                  <a:pos x="147" y="115"/>
                </a:cxn>
                <a:cxn ang="0">
                  <a:pos x="140" y="129"/>
                </a:cxn>
                <a:cxn ang="0">
                  <a:pos x="131" y="142"/>
                </a:cxn>
                <a:cxn ang="0">
                  <a:pos x="119" y="152"/>
                </a:cxn>
                <a:cxn ang="0">
                  <a:pos x="106" y="159"/>
                </a:cxn>
                <a:cxn ang="0">
                  <a:pos x="91" y="165"/>
                </a:cxn>
                <a:cxn ang="0">
                  <a:pos x="76" y="166"/>
                </a:cxn>
                <a:cxn ang="0">
                  <a:pos x="61" y="165"/>
                </a:cxn>
                <a:cxn ang="0">
                  <a:pos x="48" y="159"/>
                </a:cxn>
                <a:cxn ang="0">
                  <a:pos x="34" y="152"/>
                </a:cxn>
                <a:cxn ang="0">
                  <a:pos x="23" y="142"/>
                </a:cxn>
                <a:cxn ang="0">
                  <a:pos x="13" y="129"/>
                </a:cxn>
                <a:cxn ang="0">
                  <a:pos x="6" y="115"/>
                </a:cxn>
                <a:cxn ang="0">
                  <a:pos x="2" y="100"/>
                </a:cxn>
                <a:cxn ang="0">
                  <a:pos x="0" y="83"/>
                </a:cxn>
                <a:cxn ang="0">
                  <a:pos x="2" y="66"/>
                </a:cxn>
                <a:cxn ang="0">
                  <a:pos x="6" y="51"/>
                </a:cxn>
                <a:cxn ang="0">
                  <a:pos x="13" y="37"/>
                </a:cxn>
                <a:cxn ang="0">
                  <a:pos x="23" y="24"/>
                </a:cxn>
                <a:cxn ang="0">
                  <a:pos x="34" y="14"/>
                </a:cxn>
                <a:cxn ang="0">
                  <a:pos x="48" y="7"/>
                </a:cxn>
                <a:cxn ang="0">
                  <a:pos x="61" y="1"/>
                </a:cxn>
                <a:cxn ang="0">
                  <a:pos x="76" y="0"/>
                </a:cxn>
              </a:cxnLst>
              <a:rect l="0" t="0" r="r" b="b"/>
              <a:pathLst>
                <a:path w="152" h="166">
                  <a:moveTo>
                    <a:pt x="76" y="0"/>
                  </a:moveTo>
                  <a:lnTo>
                    <a:pt x="91" y="1"/>
                  </a:lnTo>
                  <a:lnTo>
                    <a:pt x="106" y="7"/>
                  </a:lnTo>
                  <a:lnTo>
                    <a:pt x="119" y="14"/>
                  </a:lnTo>
                  <a:lnTo>
                    <a:pt x="131" y="24"/>
                  </a:lnTo>
                  <a:lnTo>
                    <a:pt x="140" y="37"/>
                  </a:lnTo>
                  <a:lnTo>
                    <a:pt x="147" y="51"/>
                  </a:lnTo>
                  <a:lnTo>
                    <a:pt x="151" y="66"/>
                  </a:lnTo>
                  <a:lnTo>
                    <a:pt x="152" y="83"/>
                  </a:lnTo>
                  <a:lnTo>
                    <a:pt x="151" y="100"/>
                  </a:lnTo>
                  <a:lnTo>
                    <a:pt x="147" y="115"/>
                  </a:lnTo>
                  <a:lnTo>
                    <a:pt x="140" y="129"/>
                  </a:lnTo>
                  <a:lnTo>
                    <a:pt x="131" y="142"/>
                  </a:lnTo>
                  <a:lnTo>
                    <a:pt x="119" y="152"/>
                  </a:lnTo>
                  <a:lnTo>
                    <a:pt x="106" y="159"/>
                  </a:lnTo>
                  <a:lnTo>
                    <a:pt x="91" y="165"/>
                  </a:lnTo>
                  <a:lnTo>
                    <a:pt x="76" y="166"/>
                  </a:lnTo>
                  <a:lnTo>
                    <a:pt x="61" y="165"/>
                  </a:lnTo>
                  <a:lnTo>
                    <a:pt x="48" y="159"/>
                  </a:lnTo>
                  <a:lnTo>
                    <a:pt x="34" y="152"/>
                  </a:lnTo>
                  <a:lnTo>
                    <a:pt x="23" y="142"/>
                  </a:lnTo>
                  <a:lnTo>
                    <a:pt x="13" y="129"/>
                  </a:lnTo>
                  <a:lnTo>
                    <a:pt x="6" y="115"/>
                  </a:lnTo>
                  <a:lnTo>
                    <a:pt x="2" y="100"/>
                  </a:lnTo>
                  <a:lnTo>
                    <a:pt x="0" y="83"/>
                  </a:lnTo>
                  <a:lnTo>
                    <a:pt x="2" y="66"/>
                  </a:lnTo>
                  <a:lnTo>
                    <a:pt x="6" y="51"/>
                  </a:lnTo>
                  <a:lnTo>
                    <a:pt x="13" y="37"/>
                  </a:lnTo>
                  <a:lnTo>
                    <a:pt x="23" y="24"/>
                  </a:lnTo>
                  <a:lnTo>
                    <a:pt x="34" y="14"/>
                  </a:lnTo>
                  <a:lnTo>
                    <a:pt x="48" y="7"/>
                  </a:lnTo>
                  <a:lnTo>
                    <a:pt x="61" y="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5" name="Freeform 101"/>
            <p:cNvSpPr>
              <a:spLocks/>
            </p:cNvSpPr>
            <p:nvPr/>
          </p:nvSpPr>
          <p:spPr bwMode="auto">
            <a:xfrm>
              <a:off x="2208" y="3193"/>
              <a:ext cx="70" cy="76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4" y="1"/>
                </a:cxn>
                <a:cxn ang="0">
                  <a:pos x="97" y="6"/>
                </a:cxn>
                <a:cxn ang="0">
                  <a:pos x="108" y="13"/>
                </a:cxn>
                <a:cxn ang="0">
                  <a:pos x="119" y="22"/>
                </a:cxn>
                <a:cxn ang="0">
                  <a:pos x="128" y="34"/>
                </a:cxn>
                <a:cxn ang="0">
                  <a:pos x="134" y="46"/>
                </a:cxn>
                <a:cxn ang="0">
                  <a:pos x="138" y="61"/>
                </a:cxn>
                <a:cxn ang="0">
                  <a:pos x="139" y="76"/>
                </a:cxn>
                <a:cxn ang="0">
                  <a:pos x="138" y="92"/>
                </a:cxn>
                <a:cxn ang="0">
                  <a:pos x="134" y="106"/>
                </a:cxn>
                <a:cxn ang="0">
                  <a:pos x="128" y="119"/>
                </a:cxn>
                <a:cxn ang="0">
                  <a:pos x="119" y="130"/>
                </a:cxn>
                <a:cxn ang="0">
                  <a:pos x="108" y="141"/>
                </a:cxn>
                <a:cxn ang="0">
                  <a:pos x="97" y="148"/>
                </a:cxn>
                <a:cxn ang="0">
                  <a:pos x="84" y="152"/>
                </a:cxn>
                <a:cxn ang="0">
                  <a:pos x="70" y="153"/>
                </a:cxn>
                <a:cxn ang="0">
                  <a:pos x="56" y="152"/>
                </a:cxn>
                <a:cxn ang="0">
                  <a:pos x="43" y="148"/>
                </a:cxn>
                <a:cxn ang="0">
                  <a:pos x="31" y="141"/>
                </a:cxn>
                <a:cxn ang="0">
                  <a:pos x="21" y="130"/>
                </a:cxn>
                <a:cxn ang="0">
                  <a:pos x="11" y="119"/>
                </a:cxn>
                <a:cxn ang="0">
                  <a:pos x="6" y="106"/>
                </a:cxn>
                <a:cxn ang="0">
                  <a:pos x="1" y="92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1" y="34"/>
                </a:cxn>
                <a:cxn ang="0">
                  <a:pos x="21" y="22"/>
                </a:cxn>
                <a:cxn ang="0">
                  <a:pos x="31" y="13"/>
                </a:cxn>
                <a:cxn ang="0">
                  <a:pos x="43" y="6"/>
                </a:cxn>
                <a:cxn ang="0">
                  <a:pos x="56" y="1"/>
                </a:cxn>
                <a:cxn ang="0">
                  <a:pos x="70" y="0"/>
                </a:cxn>
              </a:cxnLst>
              <a:rect l="0" t="0" r="r" b="b"/>
              <a:pathLst>
                <a:path w="139" h="153">
                  <a:moveTo>
                    <a:pt x="70" y="0"/>
                  </a:moveTo>
                  <a:lnTo>
                    <a:pt x="84" y="1"/>
                  </a:lnTo>
                  <a:lnTo>
                    <a:pt x="97" y="6"/>
                  </a:lnTo>
                  <a:lnTo>
                    <a:pt x="108" y="13"/>
                  </a:lnTo>
                  <a:lnTo>
                    <a:pt x="119" y="22"/>
                  </a:lnTo>
                  <a:lnTo>
                    <a:pt x="128" y="34"/>
                  </a:lnTo>
                  <a:lnTo>
                    <a:pt x="134" y="46"/>
                  </a:lnTo>
                  <a:lnTo>
                    <a:pt x="138" y="61"/>
                  </a:lnTo>
                  <a:lnTo>
                    <a:pt x="139" y="76"/>
                  </a:lnTo>
                  <a:lnTo>
                    <a:pt x="138" y="92"/>
                  </a:lnTo>
                  <a:lnTo>
                    <a:pt x="134" y="106"/>
                  </a:lnTo>
                  <a:lnTo>
                    <a:pt x="128" y="119"/>
                  </a:lnTo>
                  <a:lnTo>
                    <a:pt x="119" y="130"/>
                  </a:lnTo>
                  <a:lnTo>
                    <a:pt x="108" y="141"/>
                  </a:lnTo>
                  <a:lnTo>
                    <a:pt x="97" y="148"/>
                  </a:lnTo>
                  <a:lnTo>
                    <a:pt x="84" y="152"/>
                  </a:lnTo>
                  <a:lnTo>
                    <a:pt x="70" y="153"/>
                  </a:lnTo>
                  <a:lnTo>
                    <a:pt x="56" y="152"/>
                  </a:lnTo>
                  <a:lnTo>
                    <a:pt x="43" y="148"/>
                  </a:lnTo>
                  <a:lnTo>
                    <a:pt x="31" y="141"/>
                  </a:lnTo>
                  <a:lnTo>
                    <a:pt x="21" y="130"/>
                  </a:lnTo>
                  <a:lnTo>
                    <a:pt x="11" y="119"/>
                  </a:lnTo>
                  <a:lnTo>
                    <a:pt x="6" y="106"/>
                  </a:lnTo>
                  <a:lnTo>
                    <a:pt x="1" y="92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1" y="34"/>
                  </a:lnTo>
                  <a:lnTo>
                    <a:pt x="21" y="22"/>
                  </a:lnTo>
                  <a:lnTo>
                    <a:pt x="31" y="13"/>
                  </a:lnTo>
                  <a:lnTo>
                    <a:pt x="43" y="6"/>
                  </a:lnTo>
                  <a:lnTo>
                    <a:pt x="56" y="1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6" name="Freeform 102"/>
            <p:cNvSpPr>
              <a:spLocks/>
            </p:cNvSpPr>
            <p:nvPr/>
          </p:nvSpPr>
          <p:spPr bwMode="auto">
            <a:xfrm>
              <a:off x="2210" y="3194"/>
              <a:ext cx="63" cy="69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76" y="2"/>
                </a:cxn>
                <a:cxn ang="0">
                  <a:pos x="88" y="6"/>
                </a:cxn>
                <a:cxn ang="0">
                  <a:pos x="99" y="12"/>
                </a:cxn>
                <a:cxn ang="0">
                  <a:pos x="109" y="21"/>
                </a:cxn>
                <a:cxn ang="0">
                  <a:pos x="117" y="32"/>
                </a:cxn>
                <a:cxn ang="0">
                  <a:pos x="122" y="43"/>
                </a:cxn>
                <a:cxn ang="0">
                  <a:pos x="126" y="56"/>
                </a:cxn>
                <a:cxn ang="0">
                  <a:pos x="127" y="70"/>
                </a:cxn>
                <a:cxn ang="0">
                  <a:pos x="126" y="83"/>
                </a:cxn>
                <a:cxn ang="0">
                  <a:pos x="122" y="97"/>
                </a:cxn>
                <a:cxn ang="0">
                  <a:pos x="117" y="109"/>
                </a:cxn>
                <a:cxn ang="0">
                  <a:pos x="109" y="119"/>
                </a:cxn>
                <a:cxn ang="0">
                  <a:pos x="99" y="128"/>
                </a:cxn>
                <a:cxn ang="0">
                  <a:pos x="88" y="134"/>
                </a:cxn>
                <a:cxn ang="0">
                  <a:pos x="76" y="139"/>
                </a:cxn>
                <a:cxn ang="0">
                  <a:pos x="64" y="140"/>
                </a:cxn>
                <a:cxn ang="0">
                  <a:pos x="51" y="139"/>
                </a:cxn>
                <a:cxn ang="0">
                  <a:pos x="40" y="134"/>
                </a:cxn>
                <a:cxn ang="0">
                  <a:pos x="28" y="128"/>
                </a:cxn>
                <a:cxn ang="0">
                  <a:pos x="19" y="119"/>
                </a:cxn>
                <a:cxn ang="0">
                  <a:pos x="11" y="109"/>
                </a:cxn>
                <a:cxn ang="0">
                  <a:pos x="5" y="97"/>
                </a:cxn>
                <a:cxn ang="0">
                  <a:pos x="2" y="83"/>
                </a:cxn>
                <a:cxn ang="0">
                  <a:pos x="0" y="70"/>
                </a:cxn>
                <a:cxn ang="0">
                  <a:pos x="2" y="56"/>
                </a:cxn>
                <a:cxn ang="0">
                  <a:pos x="5" y="43"/>
                </a:cxn>
                <a:cxn ang="0">
                  <a:pos x="11" y="32"/>
                </a:cxn>
                <a:cxn ang="0">
                  <a:pos x="19" y="21"/>
                </a:cxn>
                <a:cxn ang="0">
                  <a:pos x="28" y="12"/>
                </a:cxn>
                <a:cxn ang="0">
                  <a:pos x="40" y="6"/>
                </a:cxn>
                <a:cxn ang="0">
                  <a:pos x="51" y="2"/>
                </a:cxn>
                <a:cxn ang="0">
                  <a:pos x="64" y="0"/>
                </a:cxn>
              </a:cxnLst>
              <a:rect l="0" t="0" r="r" b="b"/>
              <a:pathLst>
                <a:path w="127" h="140">
                  <a:moveTo>
                    <a:pt x="64" y="0"/>
                  </a:moveTo>
                  <a:lnTo>
                    <a:pt x="76" y="2"/>
                  </a:lnTo>
                  <a:lnTo>
                    <a:pt x="88" y="6"/>
                  </a:lnTo>
                  <a:lnTo>
                    <a:pt x="99" y="12"/>
                  </a:lnTo>
                  <a:lnTo>
                    <a:pt x="109" y="21"/>
                  </a:lnTo>
                  <a:lnTo>
                    <a:pt x="117" y="32"/>
                  </a:lnTo>
                  <a:lnTo>
                    <a:pt x="122" y="43"/>
                  </a:lnTo>
                  <a:lnTo>
                    <a:pt x="126" y="56"/>
                  </a:lnTo>
                  <a:lnTo>
                    <a:pt x="127" y="70"/>
                  </a:lnTo>
                  <a:lnTo>
                    <a:pt x="126" y="83"/>
                  </a:lnTo>
                  <a:lnTo>
                    <a:pt x="122" y="97"/>
                  </a:lnTo>
                  <a:lnTo>
                    <a:pt x="117" y="109"/>
                  </a:lnTo>
                  <a:lnTo>
                    <a:pt x="109" y="119"/>
                  </a:lnTo>
                  <a:lnTo>
                    <a:pt x="99" y="128"/>
                  </a:lnTo>
                  <a:lnTo>
                    <a:pt x="88" y="134"/>
                  </a:lnTo>
                  <a:lnTo>
                    <a:pt x="76" y="139"/>
                  </a:lnTo>
                  <a:lnTo>
                    <a:pt x="64" y="140"/>
                  </a:lnTo>
                  <a:lnTo>
                    <a:pt x="51" y="139"/>
                  </a:lnTo>
                  <a:lnTo>
                    <a:pt x="40" y="134"/>
                  </a:lnTo>
                  <a:lnTo>
                    <a:pt x="28" y="128"/>
                  </a:lnTo>
                  <a:lnTo>
                    <a:pt x="19" y="119"/>
                  </a:lnTo>
                  <a:lnTo>
                    <a:pt x="11" y="109"/>
                  </a:lnTo>
                  <a:lnTo>
                    <a:pt x="5" y="97"/>
                  </a:lnTo>
                  <a:lnTo>
                    <a:pt x="2" y="83"/>
                  </a:lnTo>
                  <a:lnTo>
                    <a:pt x="0" y="70"/>
                  </a:lnTo>
                  <a:lnTo>
                    <a:pt x="2" y="56"/>
                  </a:lnTo>
                  <a:lnTo>
                    <a:pt x="5" y="43"/>
                  </a:lnTo>
                  <a:lnTo>
                    <a:pt x="11" y="32"/>
                  </a:lnTo>
                  <a:lnTo>
                    <a:pt x="19" y="21"/>
                  </a:lnTo>
                  <a:lnTo>
                    <a:pt x="28" y="12"/>
                  </a:lnTo>
                  <a:lnTo>
                    <a:pt x="40" y="6"/>
                  </a:lnTo>
                  <a:lnTo>
                    <a:pt x="51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7" name="Freeform 103"/>
            <p:cNvSpPr>
              <a:spLocks/>
            </p:cNvSpPr>
            <p:nvPr/>
          </p:nvSpPr>
          <p:spPr bwMode="auto">
            <a:xfrm>
              <a:off x="2211" y="3195"/>
              <a:ext cx="57" cy="63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69" y="1"/>
                </a:cxn>
                <a:cxn ang="0">
                  <a:pos x="80" y="4"/>
                </a:cxn>
                <a:cxn ang="0">
                  <a:pos x="90" y="10"/>
                </a:cxn>
                <a:cxn ang="0">
                  <a:pos x="99" y="18"/>
                </a:cxn>
                <a:cxn ang="0">
                  <a:pos x="106" y="27"/>
                </a:cxn>
                <a:cxn ang="0">
                  <a:pos x="110" y="38"/>
                </a:cxn>
                <a:cxn ang="0">
                  <a:pos x="114" y="49"/>
                </a:cxn>
                <a:cxn ang="0">
                  <a:pos x="115" y="62"/>
                </a:cxn>
                <a:cxn ang="0">
                  <a:pos x="114" y="75"/>
                </a:cxn>
                <a:cxn ang="0">
                  <a:pos x="110" y="87"/>
                </a:cxn>
                <a:cxn ang="0">
                  <a:pos x="106" y="98"/>
                </a:cxn>
                <a:cxn ang="0">
                  <a:pos x="99" y="107"/>
                </a:cxn>
                <a:cxn ang="0">
                  <a:pos x="90" y="115"/>
                </a:cxn>
                <a:cxn ang="0">
                  <a:pos x="80" y="121"/>
                </a:cxn>
                <a:cxn ang="0">
                  <a:pos x="69" y="124"/>
                </a:cxn>
                <a:cxn ang="0">
                  <a:pos x="57" y="125"/>
                </a:cxn>
                <a:cxn ang="0">
                  <a:pos x="46" y="124"/>
                </a:cxn>
                <a:cxn ang="0">
                  <a:pos x="35" y="121"/>
                </a:cxn>
                <a:cxn ang="0">
                  <a:pos x="25" y="115"/>
                </a:cxn>
                <a:cxn ang="0">
                  <a:pos x="17" y="107"/>
                </a:cxn>
                <a:cxn ang="0">
                  <a:pos x="10" y="98"/>
                </a:cxn>
                <a:cxn ang="0">
                  <a:pos x="4" y="87"/>
                </a:cxn>
                <a:cxn ang="0">
                  <a:pos x="1" y="75"/>
                </a:cxn>
                <a:cxn ang="0">
                  <a:pos x="0" y="62"/>
                </a:cxn>
                <a:cxn ang="0">
                  <a:pos x="1" y="49"/>
                </a:cxn>
                <a:cxn ang="0">
                  <a:pos x="4" y="38"/>
                </a:cxn>
                <a:cxn ang="0">
                  <a:pos x="10" y="27"/>
                </a:cxn>
                <a:cxn ang="0">
                  <a:pos x="17" y="18"/>
                </a:cxn>
                <a:cxn ang="0">
                  <a:pos x="25" y="10"/>
                </a:cxn>
                <a:cxn ang="0">
                  <a:pos x="35" y="4"/>
                </a:cxn>
                <a:cxn ang="0">
                  <a:pos x="46" y="1"/>
                </a:cxn>
                <a:cxn ang="0">
                  <a:pos x="57" y="0"/>
                </a:cxn>
              </a:cxnLst>
              <a:rect l="0" t="0" r="r" b="b"/>
              <a:pathLst>
                <a:path w="115" h="125">
                  <a:moveTo>
                    <a:pt x="57" y="0"/>
                  </a:moveTo>
                  <a:lnTo>
                    <a:pt x="69" y="1"/>
                  </a:lnTo>
                  <a:lnTo>
                    <a:pt x="80" y="4"/>
                  </a:lnTo>
                  <a:lnTo>
                    <a:pt x="90" y="10"/>
                  </a:lnTo>
                  <a:lnTo>
                    <a:pt x="99" y="18"/>
                  </a:lnTo>
                  <a:lnTo>
                    <a:pt x="106" y="27"/>
                  </a:lnTo>
                  <a:lnTo>
                    <a:pt x="110" y="38"/>
                  </a:lnTo>
                  <a:lnTo>
                    <a:pt x="114" y="49"/>
                  </a:lnTo>
                  <a:lnTo>
                    <a:pt x="115" y="62"/>
                  </a:lnTo>
                  <a:lnTo>
                    <a:pt x="114" y="75"/>
                  </a:lnTo>
                  <a:lnTo>
                    <a:pt x="110" y="87"/>
                  </a:lnTo>
                  <a:lnTo>
                    <a:pt x="106" y="98"/>
                  </a:lnTo>
                  <a:lnTo>
                    <a:pt x="99" y="107"/>
                  </a:lnTo>
                  <a:lnTo>
                    <a:pt x="90" y="115"/>
                  </a:lnTo>
                  <a:lnTo>
                    <a:pt x="80" y="121"/>
                  </a:lnTo>
                  <a:lnTo>
                    <a:pt x="69" y="124"/>
                  </a:lnTo>
                  <a:lnTo>
                    <a:pt x="57" y="125"/>
                  </a:lnTo>
                  <a:lnTo>
                    <a:pt x="46" y="124"/>
                  </a:lnTo>
                  <a:lnTo>
                    <a:pt x="35" y="121"/>
                  </a:lnTo>
                  <a:lnTo>
                    <a:pt x="25" y="115"/>
                  </a:lnTo>
                  <a:lnTo>
                    <a:pt x="17" y="107"/>
                  </a:lnTo>
                  <a:lnTo>
                    <a:pt x="10" y="98"/>
                  </a:lnTo>
                  <a:lnTo>
                    <a:pt x="4" y="87"/>
                  </a:lnTo>
                  <a:lnTo>
                    <a:pt x="1" y="75"/>
                  </a:lnTo>
                  <a:lnTo>
                    <a:pt x="0" y="62"/>
                  </a:lnTo>
                  <a:lnTo>
                    <a:pt x="1" y="49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17" y="18"/>
                  </a:lnTo>
                  <a:lnTo>
                    <a:pt x="25" y="10"/>
                  </a:lnTo>
                  <a:lnTo>
                    <a:pt x="35" y="4"/>
                  </a:lnTo>
                  <a:lnTo>
                    <a:pt x="46" y="1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8" name="Freeform 104"/>
            <p:cNvSpPr>
              <a:spLocks/>
            </p:cNvSpPr>
            <p:nvPr/>
          </p:nvSpPr>
          <p:spPr bwMode="auto">
            <a:xfrm>
              <a:off x="2213" y="3196"/>
              <a:ext cx="51" cy="56"/>
            </a:xfrm>
            <a:custGeom>
              <a:avLst/>
              <a:gdLst/>
              <a:ahLst/>
              <a:cxnLst>
                <a:cxn ang="0">
                  <a:pos x="52" y="0"/>
                </a:cxn>
                <a:cxn ang="0">
                  <a:pos x="62" y="1"/>
                </a:cxn>
                <a:cxn ang="0">
                  <a:pos x="72" y="5"/>
                </a:cxn>
                <a:cxn ang="0">
                  <a:pos x="80" y="9"/>
                </a:cxn>
                <a:cxn ang="0">
                  <a:pos x="88" y="16"/>
                </a:cxn>
                <a:cxn ang="0">
                  <a:pos x="93" y="25"/>
                </a:cxn>
                <a:cxn ang="0">
                  <a:pos x="99" y="35"/>
                </a:cxn>
                <a:cxn ang="0">
                  <a:pos x="101" y="45"/>
                </a:cxn>
                <a:cxn ang="0">
                  <a:pos x="103" y="57"/>
                </a:cxn>
                <a:cxn ang="0">
                  <a:pos x="101" y="68"/>
                </a:cxn>
                <a:cxn ang="0">
                  <a:pos x="99" y="77"/>
                </a:cxn>
                <a:cxn ang="0">
                  <a:pos x="93" y="88"/>
                </a:cxn>
                <a:cxn ang="0">
                  <a:pos x="88" y="96"/>
                </a:cxn>
                <a:cxn ang="0">
                  <a:pos x="80" y="103"/>
                </a:cxn>
                <a:cxn ang="0">
                  <a:pos x="72" y="107"/>
                </a:cxn>
                <a:cxn ang="0">
                  <a:pos x="62" y="111"/>
                </a:cxn>
                <a:cxn ang="0">
                  <a:pos x="52" y="112"/>
                </a:cxn>
                <a:cxn ang="0">
                  <a:pos x="42" y="111"/>
                </a:cxn>
                <a:cxn ang="0">
                  <a:pos x="31" y="107"/>
                </a:cxn>
                <a:cxn ang="0">
                  <a:pos x="23" y="103"/>
                </a:cxn>
                <a:cxn ang="0">
                  <a:pos x="15" y="96"/>
                </a:cxn>
                <a:cxn ang="0">
                  <a:pos x="9" y="88"/>
                </a:cxn>
                <a:cxn ang="0">
                  <a:pos x="5" y="77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5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2" y="1"/>
                </a:cxn>
                <a:cxn ang="0">
                  <a:pos x="52" y="0"/>
                </a:cxn>
              </a:cxnLst>
              <a:rect l="0" t="0" r="r" b="b"/>
              <a:pathLst>
                <a:path w="103" h="112">
                  <a:moveTo>
                    <a:pt x="52" y="0"/>
                  </a:moveTo>
                  <a:lnTo>
                    <a:pt x="62" y="1"/>
                  </a:lnTo>
                  <a:lnTo>
                    <a:pt x="72" y="5"/>
                  </a:lnTo>
                  <a:lnTo>
                    <a:pt x="80" y="9"/>
                  </a:lnTo>
                  <a:lnTo>
                    <a:pt x="88" y="16"/>
                  </a:lnTo>
                  <a:lnTo>
                    <a:pt x="93" y="25"/>
                  </a:lnTo>
                  <a:lnTo>
                    <a:pt x="99" y="35"/>
                  </a:lnTo>
                  <a:lnTo>
                    <a:pt x="101" y="45"/>
                  </a:lnTo>
                  <a:lnTo>
                    <a:pt x="103" y="57"/>
                  </a:lnTo>
                  <a:lnTo>
                    <a:pt x="101" y="68"/>
                  </a:lnTo>
                  <a:lnTo>
                    <a:pt x="99" y="77"/>
                  </a:lnTo>
                  <a:lnTo>
                    <a:pt x="93" y="88"/>
                  </a:lnTo>
                  <a:lnTo>
                    <a:pt x="88" y="96"/>
                  </a:lnTo>
                  <a:lnTo>
                    <a:pt x="80" y="103"/>
                  </a:lnTo>
                  <a:lnTo>
                    <a:pt x="72" y="107"/>
                  </a:lnTo>
                  <a:lnTo>
                    <a:pt x="62" y="111"/>
                  </a:lnTo>
                  <a:lnTo>
                    <a:pt x="52" y="112"/>
                  </a:lnTo>
                  <a:lnTo>
                    <a:pt x="42" y="111"/>
                  </a:lnTo>
                  <a:lnTo>
                    <a:pt x="31" y="107"/>
                  </a:lnTo>
                  <a:lnTo>
                    <a:pt x="23" y="103"/>
                  </a:lnTo>
                  <a:lnTo>
                    <a:pt x="15" y="96"/>
                  </a:lnTo>
                  <a:lnTo>
                    <a:pt x="9" y="88"/>
                  </a:lnTo>
                  <a:lnTo>
                    <a:pt x="5" y="77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5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2" y="1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29" name="Freeform 105"/>
            <p:cNvSpPr>
              <a:spLocks/>
            </p:cNvSpPr>
            <p:nvPr/>
          </p:nvSpPr>
          <p:spPr bwMode="auto">
            <a:xfrm>
              <a:off x="2214" y="3197"/>
              <a:ext cx="45" cy="50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4" y="2"/>
                </a:cxn>
                <a:cxn ang="0">
                  <a:pos x="62" y="4"/>
                </a:cxn>
                <a:cxn ang="0">
                  <a:pos x="70" y="8"/>
                </a:cxn>
                <a:cxn ang="0">
                  <a:pos x="76" y="14"/>
                </a:cxn>
                <a:cxn ang="0">
                  <a:pos x="81" y="22"/>
                </a:cxn>
                <a:cxn ang="0">
                  <a:pos x="86" y="30"/>
                </a:cxn>
                <a:cxn ang="0">
                  <a:pos x="88" y="40"/>
                </a:cxn>
                <a:cxn ang="0">
                  <a:pos x="89" y="50"/>
                </a:cxn>
                <a:cxn ang="0">
                  <a:pos x="88" y="59"/>
                </a:cxn>
                <a:cxn ang="0">
                  <a:pos x="86" y="68"/>
                </a:cxn>
                <a:cxn ang="0">
                  <a:pos x="81" y="78"/>
                </a:cxn>
                <a:cxn ang="0">
                  <a:pos x="76" y="84"/>
                </a:cxn>
                <a:cxn ang="0">
                  <a:pos x="70" y="90"/>
                </a:cxn>
                <a:cxn ang="0">
                  <a:pos x="62" y="96"/>
                </a:cxn>
                <a:cxn ang="0">
                  <a:pos x="54" y="98"/>
                </a:cxn>
                <a:cxn ang="0">
                  <a:pos x="44" y="99"/>
                </a:cxn>
                <a:cxn ang="0">
                  <a:pos x="35" y="98"/>
                </a:cxn>
                <a:cxn ang="0">
                  <a:pos x="27" y="96"/>
                </a:cxn>
                <a:cxn ang="0">
                  <a:pos x="19" y="90"/>
                </a:cxn>
                <a:cxn ang="0">
                  <a:pos x="12" y="84"/>
                </a:cxn>
                <a:cxn ang="0">
                  <a:pos x="8" y="78"/>
                </a:cxn>
                <a:cxn ang="0">
                  <a:pos x="3" y="68"/>
                </a:cxn>
                <a:cxn ang="0">
                  <a:pos x="1" y="59"/>
                </a:cxn>
                <a:cxn ang="0">
                  <a:pos x="0" y="50"/>
                </a:cxn>
                <a:cxn ang="0">
                  <a:pos x="1" y="40"/>
                </a:cxn>
                <a:cxn ang="0">
                  <a:pos x="3" y="30"/>
                </a:cxn>
                <a:cxn ang="0">
                  <a:pos x="8" y="22"/>
                </a:cxn>
                <a:cxn ang="0">
                  <a:pos x="12" y="14"/>
                </a:cxn>
                <a:cxn ang="0">
                  <a:pos x="19" y="8"/>
                </a:cxn>
                <a:cxn ang="0">
                  <a:pos x="27" y="4"/>
                </a:cxn>
                <a:cxn ang="0">
                  <a:pos x="35" y="2"/>
                </a:cxn>
                <a:cxn ang="0">
                  <a:pos x="44" y="0"/>
                </a:cxn>
              </a:cxnLst>
              <a:rect l="0" t="0" r="r" b="b"/>
              <a:pathLst>
                <a:path w="89" h="99">
                  <a:moveTo>
                    <a:pt x="44" y="0"/>
                  </a:moveTo>
                  <a:lnTo>
                    <a:pt x="54" y="2"/>
                  </a:lnTo>
                  <a:lnTo>
                    <a:pt x="62" y="4"/>
                  </a:lnTo>
                  <a:lnTo>
                    <a:pt x="70" y="8"/>
                  </a:lnTo>
                  <a:lnTo>
                    <a:pt x="76" y="14"/>
                  </a:lnTo>
                  <a:lnTo>
                    <a:pt x="81" y="22"/>
                  </a:lnTo>
                  <a:lnTo>
                    <a:pt x="86" y="30"/>
                  </a:lnTo>
                  <a:lnTo>
                    <a:pt x="88" y="40"/>
                  </a:lnTo>
                  <a:lnTo>
                    <a:pt x="89" y="50"/>
                  </a:lnTo>
                  <a:lnTo>
                    <a:pt x="88" y="59"/>
                  </a:lnTo>
                  <a:lnTo>
                    <a:pt x="86" y="68"/>
                  </a:lnTo>
                  <a:lnTo>
                    <a:pt x="81" y="78"/>
                  </a:lnTo>
                  <a:lnTo>
                    <a:pt x="76" y="84"/>
                  </a:lnTo>
                  <a:lnTo>
                    <a:pt x="70" y="90"/>
                  </a:lnTo>
                  <a:lnTo>
                    <a:pt x="62" y="96"/>
                  </a:lnTo>
                  <a:lnTo>
                    <a:pt x="54" y="98"/>
                  </a:lnTo>
                  <a:lnTo>
                    <a:pt x="44" y="99"/>
                  </a:lnTo>
                  <a:lnTo>
                    <a:pt x="35" y="98"/>
                  </a:lnTo>
                  <a:lnTo>
                    <a:pt x="27" y="96"/>
                  </a:lnTo>
                  <a:lnTo>
                    <a:pt x="19" y="90"/>
                  </a:lnTo>
                  <a:lnTo>
                    <a:pt x="12" y="84"/>
                  </a:lnTo>
                  <a:lnTo>
                    <a:pt x="8" y="78"/>
                  </a:lnTo>
                  <a:lnTo>
                    <a:pt x="3" y="68"/>
                  </a:lnTo>
                  <a:lnTo>
                    <a:pt x="1" y="59"/>
                  </a:lnTo>
                  <a:lnTo>
                    <a:pt x="0" y="50"/>
                  </a:lnTo>
                  <a:lnTo>
                    <a:pt x="1" y="40"/>
                  </a:lnTo>
                  <a:lnTo>
                    <a:pt x="3" y="30"/>
                  </a:lnTo>
                  <a:lnTo>
                    <a:pt x="8" y="22"/>
                  </a:lnTo>
                  <a:lnTo>
                    <a:pt x="12" y="14"/>
                  </a:lnTo>
                  <a:lnTo>
                    <a:pt x="19" y="8"/>
                  </a:lnTo>
                  <a:lnTo>
                    <a:pt x="27" y="4"/>
                  </a:lnTo>
                  <a:lnTo>
                    <a:pt x="3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0" name="Freeform 106"/>
            <p:cNvSpPr>
              <a:spLocks/>
            </p:cNvSpPr>
            <p:nvPr/>
          </p:nvSpPr>
          <p:spPr bwMode="auto">
            <a:xfrm>
              <a:off x="2215" y="3198"/>
              <a:ext cx="40" cy="43"/>
            </a:xfrm>
            <a:custGeom>
              <a:avLst/>
              <a:gdLst/>
              <a:ahLst/>
              <a:cxnLst>
                <a:cxn ang="0">
                  <a:pos x="39" y="0"/>
                </a:cxn>
                <a:cxn ang="0">
                  <a:pos x="47" y="1"/>
                </a:cxn>
                <a:cxn ang="0">
                  <a:pos x="54" y="3"/>
                </a:cxn>
                <a:cxn ang="0">
                  <a:pos x="61" y="7"/>
                </a:cxn>
                <a:cxn ang="0">
                  <a:pos x="67" y="12"/>
                </a:cxn>
                <a:cxn ang="0">
                  <a:pos x="71" y="18"/>
                </a:cxn>
                <a:cxn ang="0">
                  <a:pos x="75" y="25"/>
                </a:cxn>
                <a:cxn ang="0">
                  <a:pos x="77" y="33"/>
                </a:cxn>
                <a:cxn ang="0">
                  <a:pos x="78" y="42"/>
                </a:cxn>
                <a:cxn ang="0">
                  <a:pos x="77" y="50"/>
                </a:cxn>
                <a:cxn ang="0">
                  <a:pos x="75" y="58"/>
                </a:cxn>
                <a:cxn ang="0">
                  <a:pos x="71" y="65"/>
                </a:cxn>
                <a:cxn ang="0">
                  <a:pos x="67" y="72"/>
                </a:cxn>
                <a:cxn ang="0">
                  <a:pos x="61" y="78"/>
                </a:cxn>
                <a:cxn ang="0">
                  <a:pos x="54" y="81"/>
                </a:cxn>
                <a:cxn ang="0">
                  <a:pos x="47" y="84"/>
                </a:cxn>
                <a:cxn ang="0">
                  <a:pos x="39" y="85"/>
                </a:cxn>
                <a:cxn ang="0">
                  <a:pos x="31" y="84"/>
                </a:cxn>
                <a:cxn ang="0">
                  <a:pos x="24" y="81"/>
                </a:cxn>
                <a:cxn ang="0">
                  <a:pos x="17" y="78"/>
                </a:cxn>
                <a:cxn ang="0">
                  <a:pos x="11" y="72"/>
                </a:cxn>
                <a:cxn ang="0">
                  <a:pos x="7" y="65"/>
                </a:cxn>
                <a:cxn ang="0">
                  <a:pos x="3" y="58"/>
                </a:cxn>
                <a:cxn ang="0">
                  <a:pos x="1" y="50"/>
                </a:cxn>
                <a:cxn ang="0">
                  <a:pos x="0" y="42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2"/>
                </a:cxn>
                <a:cxn ang="0">
                  <a:pos x="17" y="7"/>
                </a:cxn>
                <a:cxn ang="0">
                  <a:pos x="24" y="3"/>
                </a:cxn>
                <a:cxn ang="0">
                  <a:pos x="31" y="1"/>
                </a:cxn>
                <a:cxn ang="0">
                  <a:pos x="39" y="0"/>
                </a:cxn>
              </a:cxnLst>
              <a:rect l="0" t="0" r="r" b="b"/>
              <a:pathLst>
                <a:path w="78" h="85">
                  <a:moveTo>
                    <a:pt x="39" y="0"/>
                  </a:moveTo>
                  <a:lnTo>
                    <a:pt x="47" y="1"/>
                  </a:lnTo>
                  <a:lnTo>
                    <a:pt x="54" y="3"/>
                  </a:lnTo>
                  <a:lnTo>
                    <a:pt x="61" y="7"/>
                  </a:lnTo>
                  <a:lnTo>
                    <a:pt x="67" y="12"/>
                  </a:lnTo>
                  <a:lnTo>
                    <a:pt x="71" y="18"/>
                  </a:lnTo>
                  <a:lnTo>
                    <a:pt x="75" y="25"/>
                  </a:lnTo>
                  <a:lnTo>
                    <a:pt x="77" y="33"/>
                  </a:lnTo>
                  <a:lnTo>
                    <a:pt x="78" y="42"/>
                  </a:lnTo>
                  <a:lnTo>
                    <a:pt x="77" y="50"/>
                  </a:lnTo>
                  <a:lnTo>
                    <a:pt x="75" y="58"/>
                  </a:lnTo>
                  <a:lnTo>
                    <a:pt x="71" y="65"/>
                  </a:lnTo>
                  <a:lnTo>
                    <a:pt x="67" y="72"/>
                  </a:lnTo>
                  <a:lnTo>
                    <a:pt x="61" y="78"/>
                  </a:lnTo>
                  <a:lnTo>
                    <a:pt x="54" y="81"/>
                  </a:lnTo>
                  <a:lnTo>
                    <a:pt x="47" y="84"/>
                  </a:lnTo>
                  <a:lnTo>
                    <a:pt x="39" y="85"/>
                  </a:lnTo>
                  <a:lnTo>
                    <a:pt x="31" y="84"/>
                  </a:lnTo>
                  <a:lnTo>
                    <a:pt x="24" y="81"/>
                  </a:lnTo>
                  <a:lnTo>
                    <a:pt x="17" y="78"/>
                  </a:lnTo>
                  <a:lnTo>
                    <a:pt x="11" y="72"/>
                  </a:lnTo>
                  <a:lnTo>
                    <a:pt x="7" y="65"/>
                  </a:lnTo>
                  <a:lnTo>
                    <a:pt x="3" y="58"/>
                  </a:lnTo>
                  <a:lnTo>
                    <a:pt x="1" y="50"/>
                  </a:lnTo>
                  <a:lnTo>
                    <a:pt x="0" y="42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2"/>
                  </a:lnTo>
                  <a:lnTo>
                    <a:pt x="17" y="7"/>
                  </a:lnTo>
                  <a:lnTo>
                    <a:pt x="24" y="3"/>
                  </a:lnTo>
                  <a:lnTo>
                    <a:pt x="31" y="1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1" name="Freeform 107"/>
            <p:cNvSpPr>
              <a:spLocks/>
            </p:cNvSpPr>
            <p:nvPr/>
          </p:nvSpPr>
          <p:spPr bwMode="auto">
            <a:xfrm>
              <a:off x="2217" y="3199"/>
              <a:ext cx="33" cy="36"/>
            </a:xfrm>
            <a:custGeom>
              <a:avLst/>
              <a:gdLst/>
              <a:ahLst/>
              <a:cxnLst>
                <a:cxn ang="0">
                  <a:pos x="33" y="0"/>
                </a:cxn>
                <a:cxn ang="0">
                  <a:pos x="45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50"/>
                </a:cxn>
                <a:cxn ang="0">
                  <a:pos x="57" y="61"/>
                </a:cxn>
                <a:cxn ang="0">
                  <a:pos x="45" y="69"/>
                </a:cxn>
                <a:cxn ang="0">
                  <a:pos x="33" y="71"/>
                </a:cxn>
                <a:cxn ang="0">
                  <a:pos x="20" y="69"/>
                </a:cxn>
                <a:cxn ang="0">
                  <a:pos x="10" y="61"/>
                </a:cxn>
                <a:cxn ang="0">
                  <a:pos x="3" y="50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0" y="10"/>
                </a:cxn>
                <a:cxn ang="0">
                  <a:pos x="20" y="2"/>
                </a:cxn>
                <a:cxn ang="0">
                  <a:pos x="33" y="0"/>
                </a:cxn>
              </a:cxnLst>
              <a:rect l="0" t="0" r="r" b="b"/>
              <a:pathLst>
                <a:path w="66" h="71">
                  <a:moveTo>
                    <a:pt x="33" y="0"/>
                  </a:moveTo>
                  <a:lnTo>
                    <a:pt x="45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50"/>
                  </a:lnTo>
                  <a:lnTo>
                    <a:pt x="57" y="61"/>
                  </a:lnTo>
                  <a:lnTo>
                    <a:pt x="45" y="69"/>
                  </a:lnTo>
                  <a:lnTo>
                    <a:pt x="33" y="71"/>
                  </a:lnTo>
                  <a:lnTo>
                    <a:pt x="20" y="69"/>
                  </a:lnTo>
                  <a:lnTo>
                    <a:pt x="10" y="61"/>
                  </a:lnTo>
                  <a:lnTo>
                    <a:pt x="3" y="50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0" y="10"/>
                  </a:lnTo>
                  <a:lnTo>
                    <a:pt x="20" y="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2" name="Freeform 108"/>
            <p:cNvSpPr>
              <a:spLocks/>
            </p:cNvSpPr>
            <p:nvPr/>
          </p:nvSpPr>
          <p:spPr bwMode="auto">
            <a:xfrm>
              <a:off x="2207" y="3323"/>
              <a:ext cx="40" cy="44"/>
            </a:xfrm>
            <a:custGeom>
              <a:avLst/>
              <a:gdLst/>
              <a:ahLst/>
              <a:cxnLst>
                <a:cxn ang="0">
                  <a:pos x="40" y="0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62" y="7"/>
                </a:cxn>
                <a:cxn ang="0">
                  <a:pos x="68" y="12"/>
                </a:cxn>
                <a:cxn ang="0">
                  <a:pos x="72" y="19"/>
                </a:cxn>
                <a:cxn ang="0">
                  <a:pos x="76" y="26"/>
                </a:cxn>
                <a:cxn ang="0">
                  <a:pos x="78" y="34"/>
                </a:cxn>
                <a:cxn ang="0">
                  <a:pos x="79" y="43"/>
                </a:cxn>
                <a:cxn ang="0">
                  <a:pos x="78" y="51"/>
                </a:cxn>
                <a:cxn ang="0">
                  <a:pos x="76" y="60"/>
                </a:cxn>
                <a:cxn ang="0">
                  <a:pos x="72" y="66"/>
                </a:cxn>
                <a:cxn ang="0">
                  <a:pos x="68" y="73"/>
                </a:cxn>
                <a:cxn ang="0">
                  <a:pos x="62" y="79"/>
                </a:cxn>
                <a:cxn ang="0">
                  <a:pos x="55" y="83"/>
                </a:cxn>
                <a:cxn ang="0">
                  <a:pos x="48" y="85"/>
                </a:cxn>
                <a:cxn ang="0">
                  <a:pos x="40" y="86"/>
                </a:cxn>
                <a:cxn ang="0">
                  <a:pos x="32" y="85"/>
                </a:cxn>
                <a:cxn ang="0">
                  <a:pos x="25" y="83"/>
                </a:cxn>
                <a:cxn ang="0">
                  <a:pos x="18" y="79"/>
                </a:cxn>
                <a:cxn ang="0">
                  <a:pos x="11" y="73"/>
                </a:cxn>
                <a:cxn ang="0">
                  <a:pos x="7" y="66"/>
                </a:cxn>
                <a:cxn ang="0">
                  <a:pos x="3" y="60"/>
                </a:cxn>
                <a:cxn ang="0">
                  <a:pos x="1" y="51"/>
                </a:cxn>
                <a:cxn ang="0">
                  <a:pos x="0" y="43"/>
                </a:cxn>
                <a:cxn ang="0">
                  <a:pos x="1" y="34"/>
                </a:cxn>
                <a:cxn ang="0">
                  <a:pos x="3" y="26"/>
                </a:cxn>
                <a:cxn ang="0">
                  <a:pos x="7" y="19"/>
                </a:cxn>
                <a:cxn ang="0">
                  <a:pos x="11" y="12"/>
                </a:cxn>
                <a:cxn ang="0">
                  <a:pos x="18" y="7"/>
                </a:cxn>
                <a:cxn ang="0">
                  <a:pos x="25" y="3"/>
                </a:cxn>
                <a:cxn ang="0">
                  <a:pos x="32" y="1"/>
                </a:cxn>
                <a:cxn ang="0">
                  <a:pos x="40" y="0"/>
                </a:cxn>
              </a:cxnLst>
              <a:rect l="0" t="0" r="r" b="b"/>
              <a:pathLst>
                <a:path w="79" h="86">
                  <a:moveTo>
                    <a:pt x="40" y="0"/>
                  </a:moveTo>
                  <a:lnTo>
                    <a:pt x="48" y="1"/>
                  </a:lnTo>
                  <a:lnTo>
                    <a:pt x="55" y="3"/>
                  </a:lnTo>
                  <a:lnTo>
                    <a:pt x="62" y="7"/>
                  </a:lnTo>
                  <a:lnTo>
                    <a:pt x="68" y="12"/>
                  </a:lnTo>
                  <a:lnTo>
                    <a:pt x="72" y="19"/>
                  </a:lnTo>
                  <a:lnTo>
                    <a:pt x="76" y="26"/>
                  </a:lnTo>
                  <a:lnTo>
                    <a:pt x="78" y="34"/>
                  </a:lnTo>
                  <a:lnTo>
                    <a:pt x="79" y="43"/>
                  </a:lnTo>
                  <a:lnTo>
                    <a:pt x="78" y="51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3"/>
                  </a:lnTo>
                  <a:lnTo>
                    <a:pt x="62" y="79"/>
                  </a:lnTo>
                  <a:lnTo>
                    <a:pt x="55" y="83"/>
                  </a:lnTo>
                  <a:lnTo>
                    <a:pt x="48" y="85"/>
                  </a:lnTo>
                  <a:lnTo>
                    <a:pt x="40" y="86"/>
                  </a:lnTo>
                  <a:lnTo>
                    <a:pt x="32" y="85"/>
                  </a:lnTo>
                  <a:lnTo>
                    <a:pt x="25" y="83"/>
                  </a:lnTo>
                  <a:lnTo>
                    <a:pt x="18" y="79"/>
                  </a:lnTo>
                  <a:lnTo>
                    <a:pt x="11" y="73"/>
                  </a:lnTo>
                  <a:lnTo>
                    <a:pt x="7" y="66"/>
                  </a:lnTo>
                  <a:lnTo>
                    <a:pt x="3" y="60"/>
                  </a:lnTo>
                  <a:lnTo>
                    <a:pt x="1" y="51"/>
                  </a:lnTo>
                  <a:lnTo>
                    <a:pt x="0" y="43"/>
                  </a:lnTo>
                  <a:lnTo>
                    <a:pt x="1" y="34"/>
                  </a:lnTo>
                  <a:lnTo>
                    <a:pt x="3" y="26"/>
                  </a:lnTo>
                  <a:lnTo>
                    <a:pt x="7" y="19"/>
                  </a:lnTo>
                  <a:lnTo>
                    <a:pt x="11" y="12"/>
                  </a:lnTo>
                  <a:lnTo>
                    <a:pt x="18" y="7"/>
                  </a:lnTo>
                  <a:lnTo>
                    <a:pt x="25" y="3"/>
                  </a:lnTo>
                  <a:lnTo>
                    <a:pt x="32" y="1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3" name="Freeform 109"/>
            <p:cNvSpPr>
              <a:spLocks/>
            </p:cNvSpPr>
            <p:nvPr/>
          </p:nvSpPr>
          <p:spPr bwMode="auto">
            <a:xfrm>
              <a:off x="2208" y="3323"/>
              <a:ext cx="37" cy="4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46" y="1"/>
                </a:cxn>
                <a:cxn ang="0">
                  <a:pos x="53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3" y="79"/>
                </a:cxn>
                <a:cxn ang="0">
                  <a:pos x="46" y="81"/>
                </a:cxn>
                <a:cxn ang="0">
                  <a:pos x="38" y="83"/>
                </a:cxn>
                <a:cxn ang="0">
                  <a:pos x="30" y="81"/>
                </a:cxn>
                <a:cxn ang="0">
                  <a:pos x="23" y="79"/>
                </a:cxn>
                <a:cxn ang="0">
                  <a:pos x="17" y="76"/>
                </a:cxn>
                <a:cxn ang="0">
                  <a:pos x="11" y="70"/>
                </a:cxn>
                <a:cxn ang="0">
                  <a:pos x="7" y="64"/>
                </a:cxn>
                <a:cxn ang="0">
                  <a:pos x="3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3" y="25"/>
                </a:cxn>
                <a:cxn ang="0">
                  <a:pos x="7" y="18"/>
                </a:cxn>
                <a:cxn ang="0">
                  <a:pos x="11" y="11"/>
                </a:cxn>
                <a:cxn ang="0">
                  <a:pos x="17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8" y="0"/>
                </a:cxn>
              </a:cxnLst>
              <a:rect l="0" t="0" r="r" b="b"/>
              <a:pathLst>
                <a:path w="75" h="83">
                  <a:moveTo>
                    <a:pt x="38" y="0"/>
                  </a:moveTo>
                  <a:lnTo>
                    <a:pt x="46" y="1"/>
                  </a:lnTo>
                  <a:lnTo>
                    <a:pt x="53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3" y="79"/>
                  </a:lnTo>
                  <a:lnTo>
                    <a:pt x="46" y="81"/>
                  </a:lnTo>
                  <a:lnTo>
                    <a:pt x="38" y="83"/>
                  </a:lnTo>
                  <a:lnTo>
                    <a:pt x="30" y="81"/>
                  </a:lnTo>
                  <a:lnTo>
                    <a:pt x="23" y="79"/>
                  </a:lnTo>
                  <a:lnTo>
                    <a:pt x="17" y="76"/>
                  </a:lnTo>
                  <a:lnTo>
                    <a:pt x="11" y="70"/>
                  </a:lnTo>
                  <a:lnTo>
                    <a:pt x="7" y="64"/>
                  </a:lnTo>
                  <a:lnTo>
                    <a:pt x="3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3" y="25"/>
                  </a:lnTo>
                  <a:lnTo>
                    <a:pt x="7" y="18"/>
                  </a:lnTo>
                  <a:lnTo>
                    <a:pt x="11" y="11"/>
                  </a:lnTo>
                  <a:lnTo>
                    <a:pt x="17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4" name="Freeform 110"/>
            <p:cNvSpPr>
              <a:spLocks/>
            </p:cNvSpPr>
            <p:nvPr/>
          </p:nvSpPr>
          <p:spPr bwMode="auto">
            <a:xfrm>
              <a:off x="2209" y="3324"/>
              <a:ext cx="35" cy="3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43" y="1"/>
                </a:cxn>
                <a:cxn ang="0">
                  <a:pos x="48" y="3"/>
                </a:cxn>
                <a:cxn ang="0">
                  <a:pos x="55" y="7"/>
                </a:cxn>
                <a:cxn ang="0">
                  <a:pos x="60" y="11"/>
                </a:cxn>
                <a:cxn ang="0">
                  <a:pos x="65" y="17"/>
                </a:cxn>
                <a:cxn ang="0">
                  <a:pos x="68" y="23"/>
                </a:cxn>
                <a:cxn ang="0">
                  <a:pos x="69" y="30"/>
                </a:cxn>
                <a:cxn ang="0">
                  <a:pos x="70" y="38"/>
                </a:cxn>
                <a:cxn ang="0">
                  <a:pos x="69" y="46"/>
                </a:cxn>
                <a:cxn ang="0">
                  <a:pos x="68" y="53"/>
                </a:cxn>
                <a:cxn ang="0">
                  <a:pos x="65" y="60"/>
                </a:cxn>
                <a:cxn ang="0">
                  <a:pos x="60" y="65"/>
                </a:cxn>
                <a:cxn ang="0">
                  <a:pos x="55" y="70"/>
                </a:cxn>
                <a:cxn ang="0">
                  <a:pos x="48" y="74"/>
                </a:cxn>
                <a:cxn ang="0">
                  <a:pos x="43" y="76"/>
                </a:cxn>
                <a:cxn ang="0">
                  <a:pos x="36" y="77"/>
                </a:cxn>
                <a:cxn ang="0">
                  <a:pos x="29" y="76"/>
                </a:cxn>
                <a:cxn ang="0">
                  <a:pos x="22" y="74"/>
                </a:cxn>
                <a:cxn ang="0">
                  <a:pos x="16" y="70"/>
                </a:cxn>
                <a:cxn ang="0">
                  <a:pos x="10" y="65"/>
                </a:cxn>
                <a:cxn ang="0">
                  <a:pos x="6" y="60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6" y="0"/>
                </a:cxn>
              </a:cxnLst>
              <a:rect l="0" t="0" r="r" b="b"/>
              <a:pathLst>
                <a:path w="70" h="77">
                  <a:moveTo>
                    <a:pt x="36" y="0"/>
                  </a:moveTo>
                  <a:lnTo>
                    <a:pt x="43" y="1"/>
                  </a:lnTo>
                  <a:lnTo>
                    <a:pt x="48" y="3"/>
                  </a:lnTo>
                  <a:lnTo>
                    <a:pt x="55" y="7"/>
                  </a:lnTo>
                  <a:lnTo>
                    <a:pt x="60" y="11"/>
                  </a:lnTo>
                  <a:lnTo>
                    <a:pt x="65" y="17"/>
                  </a:lnTo>
                  <a:lnTo>
                    <a:pt x="68" y="23"/>
                  </a:lnTo>
                  <a:lnTo>
                    <a:pt x="69" y="30"/>
                  </a:lnTo>
                  <a:lnTo>
                    <a:pt x="70" y="38"/>
                  </a:lnTo>
                  <a:lnTo>
                    <a:pt x="69" y="46"/>
                  </a:lnTo>
                  <a:lnTo>
                    <a:pt x="68" y="53"/>
                  </a:lnTo>
                  <a:lnTo>
                    <a:pt x="65" y="60"/>
                  </a:lnTo>
                  <a:lnTo>
                    <a:pt x="60" y="65"/>
                  </a:lnTo>
                  <a:lnTo>
                    <a:pt x="55" y="70"/>
                  </a:lnTo>
                  <a:lnTo>
                    <a:pt x="48" y="74"/>
                  </a:lnTo>
                  <a:lnTo>
                    <a:pt x="43" y="76"/>
                  </a:lnTo>
                  <a:lnTo>
                    <a:pt x="36" y="77"/>
                  </a:lnTo>
                  <a:lnTo>
                    <a:pt x="29" y="76"/>
                  </a:lnTo>
                  <a:lnTo>
                    <a:pt x="22" y="74"/>
                  </a:lnTo>
                  <a:lnTo>
                    <a:pt x="16" y="70"/>
                  </a:lnTo>
                  <a:lnTo>
                    <a:pt x="10" y="65"/>
                  </a:lnTo>
                  <a:lnTo>
                    <a:pt x="6" y="60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5" name="Freeform 111"/>
            <p:cNvSpPr>
              <a:spLocks/>
            </p:cNvSpPr>
            <p:nvPr/>
          </p:nvSpPr>
          <p:spPr bwMode="auto">
            <a:xfrm>
              <a:off x="2209" y="3324"/>
              <a:ext cx="33" cy="36"/>
            </a:xfrm>
            <a:custGeom>
              <a:avLst/>
              <a:gdLst/>
              <a:ahLst/>
              <a:cxnLst>
                <a:cxn ang="0">
                  <a:pos x="34" y="0"/>
                </a:cxn>
                <a:cxn ang="0">
                  <a:pos x="46" y="2"/>
                </a:cxn>
                <a:cxn ang="0">
                  <a:pos x="57" y="10"/>
                </a:cxn>
                <a:cxn ang="0">
                  <a:pos x="64" y="22"/>
                </a:cxn>
                <a:cxn ang="0">
                  <a:pos x="66" y="36"/>
                </a:cxn>
                <a:cxn ang="0">
                  <a:pos x="64" y="49"/>
                </a:cxn>
                <a:cxn ang="0">
                  <a:pos x="57" y="61"/>
                </a:cxn>
                <a:cxn ang="0">
                  <a:pos x="46" y="69"/>
                </a:cxn>
                <a:cxn ang="0">
                  <a:pos x="34" y="71"/>
                </a:cxn>
                <a:cxn ang="0">
                  <a:pos x="21" y="69"/>
                </a:cxn>
                <a:cxn ang="0">
                  <a:pos x="11" y="61"/>
                </a:cxn>
                <a:cxn ang="0">
                  <a:pos x="3" y="49"/>
                </a:cxn>
                <a:cxn ang="0">
                  <a:pos x="0" y="36"/>
                </a:cxn>
                <a:cxn ang="0">
                  <a:pos x="3" y="22"/>
                </a:cxn>
                <a:cxn ang="0">
                  <a:pos x="11" y="10"/>
                </a:cxn>
                <a:cxn ang="0">
                  <a:pos x="21" y="2"/>
                </a:cxn>
                <a:cxn ang="0">
                  <a:pos x="34" y="0"/>
                </a:cxn>
              </a:cxnLst>
              <a:rect l="0" t="0" r="r" b="b"/>
              <a:pathLst>
                <a:path w="66" h="71">
                  <a:moveTo>
                    <a:pt x="34" y="0"/>
                  </a:moveTo>
                  <a:lnTo>
                    <a:pt x="46" y="2"/>
                  </a:lnTo>
                  <a:lnTo>
                    <a:pt x="57" y="10"/>
                  </a:lnTo>
                  <a:lnTo>
                    <a:pt x="64" y="22"/>
                  </a:lnTo>
                  <a:lnTo>
                    <a:pt x="66" y="36"/>
                  </a:lnTo>
                  <a:lnTo>
                    <a:pt x="64" y="49"/>
                  </a:lnTo>
                  <a:lnTo>
                    <a:pt x="57" y="61"/>
                  </a:lnTo>
                  <a:lnTo>
                    <a:pt x="46" y="69"/>
                  </a:lnTo>
                  <a:lnTo>
                    <a:pt x="34" y="71"/>
                  </a:lnTo>
                  <a:lnTo>
                    <a:pt x="21" y="69"/>
                  </a:lnTo>
                  <a:lnTo>
                    <a:pt x="11" y="61"/>
                  </a:lnTo>
                  <a:lnTo>
                    <a:pt x="3" y="49"/>
                  </a:lnTo>
                  <a:lnTo>
                    <a:pt x="0" y="36"/>
                  </a:lnTo>
                  <a:lnTo>
                    <a:pt x="3" y="22"/>
                  </a:lnTo>
                  <a:lnTo>
                    <a:pt x="11" y="10"/>
                  </a:lnTo>
                  <a:lnTo>
                    <a:pt x="21" y="2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6" name="Freeform 112"/>
            <p:cNvSpPr>
              <a:spLocks/>
            </p:cNvSpPr>
            <p:nvPr/>
          </p:nvSpPr>
          <p:spPr bwMode="auto">
            <a:xfrm>
              <a:off x="2210" y="3325"/>
              <a:ext cx="30" cy="33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43" y="2"/>
                </a:cxn>
                <a:cxn ang="0">
                  <a:pos x="52" y="9"/>
                </a:cxn>
                <a:cxn ang="0">
                  <a:pos x="59" y="20"/>
                </a:cxn>
                <a:cxn ang="0">
                  <a:pos x="61" y="32"/>
                </a:cxn>
                <a:cxn ang="0">
                  <a:pos x="59" y="45"/>
                </a:cxn>
                <a:cxn ang="0">
                  <a:pos x="52" y="55"/>
                </a:cxn>
                <a:cxn ang="0">
                  <a:pos x="43" y="63"/>
                </a:cxn>
                <a:cxn ang="0">
                  <a:pos x="30" y="66"/>
                </a:cxn>
                <a:cxn ang="0">
                  <a:pos x="19" y="63"/>
                </a:cxn>
                <a:cxn ang="0">
                  <a:pos x="10" y="55"/>
                </a:cxn>
                <a:cxn ang="0">
                  <a:pos x="3" y="45"/>
                </a:cxn>
                <a:cxn ang="0">
                  <a:pos x="0" y="32"/>
                </a:cxn>
                <a:cxn ang="0">
                  <a:pos x="3" y="20"/>
                </a:cxn>
                <a:cxn ang="0">
                  <a:pos x="10" y="9"/>
                </a:cxn>
                <a:cxn ang="0">
                  <a:pos x="19" y="2"/>
                </a:cxn>
                <a:cxn ang="0">
                  <a:pos x="30" y="0"/>
                </a:cxn>
              </a:cxnLst>
              <a:rect l="0" t="0" r="r" b="b"/>
              <a:pathLst>
                <a:path w="61" h="66">
                  <a:moveTo>
                    <a:pt x="30" y="0"/>
                  </a:moveTo>
                  <a:lnTo>
                    <a:pt x="43" y="2"/>
                  </a:lnTo>
                  <a:lnTo>
                    <a:pt x="52" y="9"/>
                  </a:lnTo>
                  <a:lnTo>
                    <a:pt x="59" y="20"/>
                  </a:lnTo>
                  <a:lnTo>
                    <a:pt x="61" y="32"/>
                  </a:lnTo>
                  <a:lnTo>
                    <a:pt x="59" y="45"/>
                  </a:lnTo>
                  <a:lnTo>
                    <a:pt x="52" y="55"/>
                  </a:lnTo>
                  <a:lnTo>
                    <a:pt x="43" y="63"/>
                  </a:lnTo>
                  <a:lnTo>
                    <a:pt x="30" y="66"/>
                  </a:lnTo>
                  <a:lnTo>
                    <a:pt x="19" y="63"/>
                  </a:lnTo>
                  <a:lnTo>
                    <a:pt x="10" y="55"/>
                  </a:lnTo>
                  <a:lnTo>
                    <a:pt x="3" y="45"/>
                  </a:lnTo>
                  <a:lnTo>
                    <a:pt x="0" y="32"/>
                  </a:lnTo>
                  <a:lnTo>
                    <a:pt x="3" y="20"/>
                  </a:lnTo>
                  <a:lnTo>
                    <a:pt x="10" y="9"/>
                  </a:lnTo>
                  <a:lnTo>
                    <a:pt x="19" y="2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7" name="Freeform 113"/>
            <p:cNvSpPr>
              <a:spLocks/>
            </p:cNvSpPr>
            <p:nvPr/>
          </p:nvSpPr>
          <p:spPr bwMode="auto">
            <a:xfrm>
              <a:off x="2210" y="3326"/>
              <a:ext cx="28" cy="3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9" y="3"/>
                </a:cxn>
                <a:cxn ang="0">
                  <a:pos x="47" y="8"/>
                </a:cxn>
                <a:cxn ang="0">
                  <a:pos x="52" y="19"/>
                </a:cxn>
                <a:cxn ang="0">
                  <a:pos x="55" y="30"/>
                </a:cxn>
                <a:cxn ang="0">
                  <a:pos x="52" y="42"/>
                </a:cxn>
                <a:cxn ang="0">
                  <a:pos x="47" y="51"/>
                </a:cxn>
                <a:cxn ang="0">
                  <a:pos x="39" y="58"/>
                </a:cxn>
                <a:cxn ang="0">
                  <a:pos x="27" y="60"/>
                </a:cxn>
                <a:cxn ang="0">
                  <a:pos x="17" y="58"/>
                </a:cxn>
                <a:cxn ang="0">
                  <a:pos x="8" y="51"/>
                </a:cxn>
                <a:cxn ang="0">
                  <a:pos x="2" y="42"/>
                </a:cxn>
                <a:cxn ang="0">
                  <a:pos x="0" y="30"/>
                </a:cxn>
                <a:cxn ang="0">
                  <a:pos x="2" y="19"/>
                </a:cxn>
                <a:cxn ang="0">
                  <a:pos x="8" y="8"/>
                </a:cxn>
                <a:cxn ang="0">
                  <a:pos x="17" y="3"/>
                </a:cxn>
                <a:cxn ang="0">
                  <a:pos x="27" y="0"/>
                </a:cxn>
              </a:cxnLst>
              <a:rect l="0" t="0" r="r" b="b"/>
              <a:pathLst>
                <a:path w="55" h="60">
                  <a:moveTo>
                    <a:pt x="27" y="0"/>
                  </a:moveTo>
                  <a:lnTo>
                    <a:pt x="39" y="3"/>
                  </a:lnTo>
                  <a:lnTo>
                    <a:pt x="47" y="8"/>
                  </a:lnTo>
                  <a:lnTo>
                    <a:pt x="52" y="19"/>
                  </a:lnTo>
                  <a:lnTo>
                    <a:pt x="55" y="30"/>
                  </a:lnTo>
                  <a:lnTo>
                    <a:pt x="52" y="42"/>
                  </a:lnTo>
                  <a:lnTo>
                    <a:pt x="47" y="51"/>
                  </a:lnTo>
                  <a:lnTo>
                    <a:pt x="39" y="58"/>
                  </a:lnTo>
                  <a:lnTo>
                    <a:pt x="27" y="60"/>
                  </a:lnTo>
                  <a:lnTo>
                    <a:pt x="17" y="58"/>
                  </a:lnTo>
                  <a:lnTo>
                    <a:pt x="8" y="51"/>
                  </a:lnTo>
                  <a:lnTo>
                    <a:pt x="2" y="42"/>
                  </a:lnTo>
                  <a:lnTo>
                    <a:pt x="0" y="30"/>
                  </a:lnTo>
                  <a:lnTo>
                    <a:pt x="2" y="19"/>
                  </a:lnTo>
                  <a:lnTo>
                    <a:pt x="8" y="8"/>
                  </a:lnTo>
                  <a:lnTo>
                    <a:pt x="17" y="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8" name="Freeform 114"/>
            <p:cNvSpPr>
              <a:spLocks/>
            </p:cNvSpPr>
            <p:nvPr/>
          </p:nvSpPr>
          <p:spPr bwMode="auto">
            <a:xfrm>
              <a:off x="2211" y="3326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5" y="3"/>
                </a:cxn>
                <a:cxn ang="0">
                  <a:pos x="43" y="8"/>
                </a:cxn>
                <a:cxn ang="0">
                  <a:pos x="48" y="18"/>
                </a:cxn>
                <a:cxn ang="0">
                  <a:pos x="50" y="28"/>
                </a:cxn>
                <a:cxn ang="0">
                  <a:pos x="48" y="38"/>
                </a:cxn>
                <a:cxn ang="0">
                  <a:pos x="43" y="47"/>
                </a:cxn>
                <a:cxn ang="0">
                  <a:pos x="35" y="53"/>
                </a:cxn>
                <a:cxn ang="0">
                  <a:pos x="25" y="56"/>
                </a:cxn>
                <a:cxn ang="0">
                  <a:pos x="16" y="53"/>
                </a:cxn>
                <a:cxn ang="0">
                  <a:pos x="8" y="47"/>
                </a:cxn>
                <a:cxn ang="0">
                  <a:pos x="2" y="38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8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50" h="56">
                  <a:moveTo>
                    <a:pt x="25" y="0"/>
                  </a:moveTo>
                  <a:lnTo>
                    <a:pt x="35" y="3"/>
                  </a:lnTo>
                  <a:lnTo>
                    <a:pt x="43" y="8"/>
                  </a:lnTo>
                  <a:lnTo>
                    <a:pt x="48" y="18"/>
                  </a:lnTo>
                  <a:lnTo>
                    <a:pt x="50" y="28"/>
                  </a:lnTo>
                  <a:lnTo>
                    <a:pt x="48" y="38"/>
                  </a:lnTo>
                  <a:lnTo>
                    <a:pt x="43" y="47"/>
                  </a:lnTo>
                  <a:lnTo>
                    <a:pt x="35" y="53"/>
                  </a:lnTo>
                  <a:lnTo>
                    <a:pt x="25" y="56"/>
                  </a:lnTo>
                  <a:lnTo>
                    <a:pt x="16" y="53"/>
                  </a:lnTo>
                  <a:lnTo>
                    <a:pt x="8" y="47"/>
                  </a:lnTo>
                  <a:lnTo>
                    <a:pt x="2" y="38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8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39" name="Freeform 115"/>
            <p:cNvSpPr>
              <a:spLocks/>
            </p:cNvSpPr>
            <p:nvPr/>
          </p:nvSpPr>
          <p:spPr bwMode="auto">
            <a:xfrm>
              <a:off x="2211" y="3326"/>
              <a:ext cx="23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32" y="3"/>
                </a:cxn>
                <a:cxn ang="0">
                  <a:pos x="39" y="7"/>
                </a:cxn>
                <a:cxn ang="0">
                  <a:pos x="44" y="15"/>
                </a:cxn>
                <a:cxn ang="0">
                  <a:pos x="46" y="26"/>
                </a:cxn>
                <a:cxn ang="0">
                  <a:pos x="44" y="35"/>
                </a:cxn>
                <a:cxn ang="0">
                  <a:pos x="39" y="43"/>
                </a:cxn>
                <a:cxn ang="0">
                  <a:pos x="32" y="48"/>
                </a:cxn>
                <a:cxn ang="0">
                  <a:pos x="23" y="50"/>
                </a:cxn>
                <a:cxn ang="0">
                  <a:pos x="14" y="48"/>
                </a:cxn>
                <a:cxn ang="0">
                  <a:pos x="7" y="43"/>
                </a:cxn>
                <a:cxn ang="0">
                  <a:pos x="2" y="35"/>
                </a:cxn>
                <a:cxn ang="0">
                  <a:pos x="0" y="26"/>
                </a:cxn>
                <a:cxn ang="0">
                  <a:pos x="2" y="15"/>
                </a:cxn>
                <a:cxn ang="0">
                  <a:pos x="7" y="7"/>
                </a:cxn>
                <a:cxn ang="0">
                  <a:pos x="14" y="3"/>
                </a:cxn>
                <a:cxn ang="0">
                  <a:pos x="23" y="0"/>
                </a:cxn>
              </a:cxnLst>
              <a:rect l="0" t="0" r="r" b="b"/>
              <a:pathLst>
                <a:path w="46" h="50">
                  <a:moveTo>
                    <a:pt x="23" y="0"/>
                  </a:moveTo>
                  <a:lnTo>
                    <a:pt x="32" y="3"/>
                  </a:lnTo>
                  <a:lnTo>
                    <a:pt x="39" y="7"/>
                  </a:lnTo>
                  <a:lnTo>
                    <a:pt x="44" y="15"/>
                  </a:lnTo>
                  <a:lnTo>
                    <a:pt x="46" y="26"/>
                  </a:lnTo>
                  <a:lnTo>
                    <a:pt x="44" y="35"/>
                  </a:lnTo>
                  <a:lnTo>
                    <a:pt x="39" y="43"/>
                  </a:lnTo>
                  <a:lnTo>
                    <a:pt x="32" y="48"/>
                  </a:lnTo>
                  <a:lnTo>
                    <a:pt x="23" y="50"/>
                  </a:lnTo>
                  <a:lnTo>
                    <a:pt x="14" y="48"/>
                  </a:lnTo>
                  <a:lnTo>
                    <a:pt x="7" y="43"/>
                  </a:lnTo>
                  <a:lnTo>
                    <a:pt x="2" y="35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7"/>
                  </a:lnTo>
                  <a:lnTo>
                    <a:pt x="14" y="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0" name="Freeform 116"/>
            <p:cNvSpPr>
              <a:spLocks/>
            </p:cNvSpPr>
            <p:nvPr/>
          </p:nvSpPr>
          <p:spPr bwMode="auto">
            <a:xfrm>
              <a:off x="2213" y="3327"/>
              <a:ext cx="20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2"/>
                </a:cxn>
                <a:cxn ang="0">
                  <a:pos x="35" y="6"/>
                </a:cxn>
                <a:cxn ang="0">
                  <a:pos x="39" y="13"/>
                </a:cxn>
                <a:cxn ang="0">
                  <a:pos x="40" y="21"/>
                </a:cxn>
                <a:cxn ang="0">
                  <a:pos x="39" y="31"/>
                </a:cxn>
                <a:cxn ang="0">
                  <a:pos x="35" y="38"/>
                </a:cxn>
                <a:cxn ang="0">
                  <a:pos x="28" y="42"/>
                </a:cxn>
                <a:cxn ang="0">
                  <a:pos x="20" y="43"/>
                </a:cxn>
                <a:cxn ang="0">
                  <a:pos x="12" y="42"/>
                </a:cxn>
                <a:cxn ang="0">
                  <a:pos x="6" y="38"/>
                </a:cxn>
                <a:cxn ang="0">
                  <a:pos x="1" y="31"/>
                </a:cxn>
                <a:cxn ang="0">
                  <a:pos x="0" y="21"/>
                </a:cxn>
                <a:cxn ang="0">
                  <a:pos x="1" y="13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</a:cxnLst>
              <a:rect l="0" t="0" r="r" b="b"/>
              <a:pathLst>
                <a:path w="40" h="43">
                  <a:moveTo>
                    <a:pt x="20" y="0"/>
                  </a:moveTo>
                  <a:lnTo>
                    <a:pt x="28" y="2"/>
                  </a:lnTo>
                  <a:lnTo>
                    <a:pt x="35" y="6"/>
                  </a:lnTo>
                  <a:lnTo>
                    <a:pt x="39" y="13"/>
                  </a:lnTo>
                  <a:lnTo>
                    <a:pt x="40" y="21"/>
                  </a:lnTo>
                  <a:lnTo>
                    <a:pt x="39" y="31"/>
                  </a:lnTo>
                  <a:lnTo>
                    <a:pt x="35" y="38"/>
                  </a:lnTo>
                  <a:lnTo>
                    <a:pt x="28" y="42"/>
                  </a:lnTo>
                  <a:lnTo>
                    <a:pt x="20" y="43"/>
                  </a:lnTo>
                  <a:lnTo>
                    <a:pt x="12" y="42"/>
                  </a:lnTo>
                  <a:lnTo>
                    <a:pt x="6" y="38"/>
                  </a:lnTo>
                  <a:lnTo>
                    <a:pt x="1" y="31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6" y="6"/>
                  </a:lnTo>
                  <a:lnTo>
                    <a:pt x="12" y="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1" name="Freeform 117"/>
            <p:cNvSpPr>
              <a:spLocks/>
            </p:cNvSpPr>
            <p:nvPr/>
          </p:nvSpPr>
          <p:spPr bwMode="auto">
            <a:xfrm>
              <a:off x="2213" y="3327"/>
              <a:ext cx="18" cy="20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24" y="1"/>
                </a:cxn>
                <a:cxn ang="0">
                  <a:pos x="30" y="5"/>
                </a:cxn>
                <a:cxn ang="0">
                  <a:pos x="35" y="11"/>
                </a:cxn>
                <a:cxn ang="0">
                  <a:pos x="36" y="19"/>
                </a:cxn>
                <a:cxn ang="0">
                  <a:pos x="35" y="26"/>
                </a:cxn>
                <a:cxn ang="0">
                  <a:pos x="30" y="33"/>
                </a:cxn>
                <a:cxn ang="0">
                  <a:pos x="24" y="38"/>
                </a:cxn>
                <a:cxn ang="0">
                  <a:pos x="18" y="39"/>
                </a:cxn>
                <a:cxn ang="0">
                  <a:pos x="11" y="38"/>
                </a:cxn>
                <a:cxn ang="0">
                  <a:pos x="6" y="33"/>
                </a:cxn>
                <a:cxn ang="0">
                  <a:pos x="1" y="26"/>
                </a:cxn>
                <a:cxn ang="0">
                  <a:pos x="0" y="19"/>
                </a:cxn>
                <a:cxn ang="0">
                  <a:pos x="1" y="11"/>
                </a:cxn>
                <a:cxn ang="0">
                  <a:pos x="6" y="5"/>
                </a:cxn>
                <a:cxn ang="0">
                  <a:pos x="11" y="1"/>
                </a:cxn>
                <a:cxn ang="0">
                  <a:pos x="18" y="0"/>
                </a:cxn>
              </a:cxnLst>
              <a:rect l="0" t="0" r="r" b="b"/>
              <a:pathLst>
                <a:path w="36" h="39">
                  <a:moveTo>
                    <a:pt x="18" y="0"/>
                  </a:moveTo>
                  <a:lnTo>
                    <a:pt x="24" y="1"/>
                  </a:lnTo>
                  <a:lnTo>
                    <a:pt x="30" y="5"/>
                  </a:lnTo>
                  <a:lnTo>
                    <a:pt x="35" y="11"/>
                  </a:lnTo>
                  <a:lnTo>
                    <a:pt x="36" y="19"/>
                  </a:lnTo>
                  <a:lnTo>
                    <a:pt x="35" y="26"/>
                  </a:lnTo>
                  <a:lnTo>
                    <a:pt x="30" y="33"/>
                  </a:lnTo>
                  <a:lnTo>
                    <a:pt x="24" y="38"/>
                  </a:lnTo>
                  <a:lnTo>
                    <a:pt x="18" y="39"/>
                  </a:lnTo>
                  <a:lnTo>
                    <a:pt x="11" y="38"/>
                  </a:lnTo>
                  <a:lnTo>
                    <a:pt x="6" y="33"/>
                  </a:lnTo>
                  <a:lnTo>
                    <a:pt x="1" y="26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6" y="5"/>
                  </a:lnTo>
                  <a:lnTo>
                    <a:pt x="11" y="1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2" name="Freeform 118"/>
            <p:cNvSpPr>
              <a:spLocks/>
            </p:cNvSpPr>
            <p:nvPr/>
          </p:nvSpPr>
          <p:spPr bwMode="auto">
            <a:xfrm>
              <a:off x="2214" y="3327"/>
              <a:ext cx="15" cy="1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21" y="1"/>
                </a:cxn>
                <a:cxn ang="0">
                  <a:pos x="26" y="4"/>
                </a:cxn>
                <a:cxn ang="0">
                  <a:pos x="29" y="10"/>
                </a:cxn>
                <a:cxn ang="0">
                  <a:pos x="30" y="17"/>
                </a:cxn>
                <a:cxn ang="0">
                  <a:pos x="29" y="24"/>
                </a:cxn>
                <a:cxn ang="0">
                  <a:pos x="26" y="29"/>
                </a:cxn>
                <a:cxn ang="0">
                  <a:pos x="21" y="33"/>
                </a:cxn>
                <a:cxn ang="0">
                  <a:pos x="15" y="34"/>
                </a:cxn>
                <a:cxn ang="0">
                  <a:pos x="10" y="33"/>
                </a:cxn>
                <a:cxn ang="0">
                  <a:pos x="5" y="29"/>
                </a:cxn>
                <a:cxn ang="0">
                  <a:pos x="2" y="24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5" y="4"/>
                </a:cxn>
                <a:cxn ang="0">
                  <a:pos x="10" y="1"/>
                </a:cxn>
                <a:cxn ang="0">
                  <a:pos x="15" y="0"/>
                </a:cxn>
              </a:cxnLst>
              <a:rect l="0" t="0" r="r" b="b"/>
              <a:pathLst>
                <a:path w="30" h="34">
                  <a:moveTo>
                    <a:pt x="15" y="0"/>
                  </a:moveTo>
                  <a:lnTo>
                    <a:pt x="21" y="1"/>
                  </a:lnTo>
                  <a:lnTo>
                    <a:pt x="26" y="4"/>
                  </a:lnTo>
                  <a:lnTo>
                    <a:pt x="29" y="10"/>
                  </a:lnTo>
                  <a:lnTo>
                    <a:pt x="30" y="17"/>
                  </a:lnTo>
                  <a:lnTo>
                    <a:pt x="29" y="24"/>
                  </a:lnTo>
                  <a:lnTo>
                    <a:pt x="26" y="29"/>
                  </a:lnTo>
                  <a:lnTo>
                    <a:pt x="21" y="33"/>
                  </a:lnTo>
                  <a:lnTo>
                    <a:pt x="15" y="34"/>
                  </a:lnTo>
                  <a:lnTo>
                    <a:pt x="10" y="33"/>
                  </a:lnTo>
                  <a:lnTo>
                    <a:pt x="5" y="29"/>
                  </a:lnTo>
                  <a:lnTo>
                    <a:pt x="2" y="24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3" name="Freeform 119"/>
            <p:cNvSpPr>
              <a:spLocks/>
            </p:cNvSpPr>
            <p:nvPr/>
          </p:nvSpPr>
          <p:spPr bwMode="auto">
            <a:xfrm>
              <a:off x="2214" y="3328"/>
              <a:ext cx="13" cy="1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7" y="1"/>
                </a:cxn>
                <a:cxn ang="0">
                  <a:pos x="21" y="4"/>
                </a:cxn>
                <a:cxn ang="0">
                  <a:pos x="24" y="9"/>
                </a:cxn>
                <a:cxn ang="0">
                  <a:pos x="25" y="14"/>
                </a:cxn>
                <a:cxn ang="0">
                  <a:pos x="24" y="19"/>
                </a:cxn>
                <a:cxn ang="0">
                  <a:pos x="21" y="24"/>
                </a:cxn>
                <a:cxn ang="0">
                  <a:pos x="17" y="28"/>
                </a:cxn>
                <a:cxn ang="0">
                  <a:pos x="12" y="29"/>
                </a:cxn>
                <a:cxn ang="0">
                  <a:pos x="8" y="28"/>
                </a:cxn>
                <a:cxn ang="0">
                  <a:pos x="3" y="24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9"/>
                </a:cxn>
                <a:cxn ang="0">
                  <a:pos x="3" y="4"/>
                </a:cxn>
                <a:cxn ang="0">
                  <a:pos x="8" y="1"/>
                </a:cxn>
                <a:cxn ang="0">
                  <a:pos x="12" y="0"/>
                </a:cxn>
              </a:cxnLst>
              <a:rect l="0" t="0" r="r" b="b"/>
              <a:pathLst>
                <a:path w="25" h="29">
                  <a:moveTo>
                    <a:pt x="12" y="0"/>
                  </a:moveTo>
                  <a:lnTo>
                    <a:pt x="17" y="1"/>
                  </a:lnTo>
                  <a:lnTo>
                    <a:pt x="21" y="4"/>
                  </a:lnTo>
                  <a:lnTo>
                    <a:pt x="24" y="9"/>
                  </a:lnTo>
                  <a:lnTo>
                    <a:pt x="25" y="14"/>
                  </a:lnTo>
                  <a:lnTo>
                    <a:pt x="24" y="19"/>
                  </a:lnTo>
                  <a:lnTo>
                    <a:pt x="21" y="24"/>
                  </a:lnTo>
                  <a:lnTo>
                    <a:pt x="17" y="28"/>
                  </a:lnTo>
                  <a:lnTo>
                    <a:pt x="12" y="29"/>
                  </a:lnTo>
                  <a:lnTo>
                    <a:pt x="8" y="28"/>
                  </a:lnTo>
                  <a:lnTo>
                    <a:pt x="3" y="24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8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4" name="Freeform 120"/>
            <p:cNvSpPr>
              <a:spLocks/>
            </p:cNvSpPr>
            <p:nvPr/>
          </p:nvSpPr>
          <p:spPr bwMode="auto">
            <a:xfrm>
              <a:off x="2082" y="3704"/>
              <a:ext cx="55" cy="60"/>
            </a:xfrm>
            <a:custGeom>
              <a:avLst/>
              <a:gdLst/>
              <a:ahLst/>
              <a:cxnLst>
                <a:cxn ang="0">
                  <a:pos x="55" y="0"/>
                </a:cxn>
                <a:cxn ang="0">
                  <a:pos x="65" y="1"/>
                </a:cxn>
                <a:cxn ang="0">
                  <a:pos x="76" y="5"/>
                </a:cxn>
                <a:cxn ang="0">
                  <a:pos x="85" y="10"/>
                </a:cxn>
                <a:cxn ang="0">
                  <a:pos x="93" y="17"/>
                </a:cxn>
                <a:cxn ang="0">
                  <a:pos x="100" y="27"/>
                </a:cxn>
                <a:cxn ang="0">
                  <a:pos x="104" y="37"/>
                </a:cxn>
                <a:cxn ang="0">
                  <a:pos x="108" y="47"/>
                </a:cxn>
                <a:cxn ang="0">
                  <a:pos x="109" y="60"/>
                </a:cxn>
                <a:cxn ang="0">
                  <a:pos x="108" y="73"/>
                </a:cxn>
                <a:cxn ang="0">
                  <a:pos x="104" y="83"/>
                </a:cxn>
                <a:cxn ang="0">
                  <a:pos x="100" y="93"/>
                </a:cxn>
                <a:cxn ang="0">
                  <a:pos x="93" y="103"/>
                </a:cxn>
                <a:cxn ang="0">
                  <a:pos x="85" y="110"/>
                </a:cxn>
                <a:cxn ang="0">
                  <a:pos x="76" y="115"/>
                </a:cxn>
                <a:cxn ang="0">
                  <a:pos x="65" y="119"/>
                </a:cxn>
                <a:cxn ang="0">
                  <a:pos x="55" y="120"/>
                </a:cxn>
                <a:cxn ang="0">
                  <a:pos x="43" y="119"/>
                </a:cxn>
                <a:cxn ang="0">
                  <a:pos x="34" y="115"/>
                </a:cxn>
                <a:cxn ang="0">
                  <a:pos x="24" y="110"/>
                </a:cxn>
                <a:cxn ang="0">
                  <a:pos x="16" y="103"/>
                </a:cxn>
                <a:cxn ang="0">
                  <a:pos x="9" y="93"/>
                </a:cxn>
                <a:cxn ang="0">
                  <a:pos x="4" y="83"/>
                </a:cxn>
                <a:cxn ang="0">
                  <a:pos x="1" y="73"/>
                </a:cxn>
                <a:cxn ang="0">
                  <a:pos x="0" y="60"/>
                </a:cxn>
                <a:cxn ang="0">
                  <a:pos x="1" y="47"/>
                </a:cxn>
                <a:cxn ang="0">
                  <a:pos x="4" y="37"/>
                </a:cxn>
                <a:cxn ang="0">
                  <a:pos x="9" y="27"/>
                </a:cxn>
                <a:cxn ang="0">
                  <a:pos x="16" y="17"/>
                </a:cxn>
                <a:cxn ang="0">
                  <a:pos x="24" y="10"/>
                </a:cxn>
                <a:cxn ang="0">
                  <a:pos x="34" y="5"/>
                </a:cxn>
                <a:cxn ang="0">
                  <a:pos x="43" y="1"/>
                </a:cxn>
                <a:cxn ang="0">
                  <a:pos x="55" y="0"/>
                </a:cxn>
              </a:cxnLst>
              <a:rect l="0" t="0" r="r" b="b"/>
              <a:pathLst>
                <a:path w="109" h="120">
                  <a:moveTo>
                    <a:pt x="55" y="0"/>
                  </a:moveTo>
                  <a:lnTo>
                    <a:pt x="65" y="1"/>
                  </a:lnTo>
                  <a:lnTo>
                    <a:pt x="76" y="5"/>
                  </a:lnTo>
                  <a:lnTo>
                    <a:pt x="85" y="10"/>
                  </a:lnTo>
                  <a:lnTo>
                    <a:pt x="93" y="17"/>
                  </a:lnTo>
                  <a:lnTo>
                    <a:pt x="100" y="27"/>
                  </a:lnTo>
                  <a:lnTo>
                    <a:pt x="104" y="37"/>
                  </a:lnTo>
                  <a:lnTo>
                    <a:pt x="108" y="47"/>
                  </a:lnTo>
                  <a:lnTo>
                    <a:pt x="109" y="60"/>
                  </a:lnTo>
                  <a:lnTo>
                    <a:pt x="108" y="73"/>
                  </a:lnTo>
                  <a:lnTo>
                    <a:pt x="104" y="83"/>
                  </a:lnTo>
                  <a:lnTo>
                    <a:pt x="100" y="93"/>
                  </a:lnTo>
                  <a:lnTo>
                    <a:pt x="93" y="103"/>
                  </a:lnTo>
                  <a:lnTo>
                    <a:pt x="85" y="110"/>
                  </a:lnTo>
                  <a:lnTo>
                    <a:pt x="76" y="115"/>
                  </a:lnTo>
                  <a:lnTo>
                    <a:pt x="65" y="119"/>
                  </a:lnTo>
                  <a:lnTo>
                    <a:pt x="55" y="120"/>
                  </a:lnTo>
                  <a:lnTo>
                    <a:pt x="43" y="119"/>
                  </a:lnTo>
                  <a:lnTo>
                    <a:pt x="34" y="115"/>
                  </a:lnTo>
                  <a:lnTo>
                    <a:pt x="24" y="110"/>
                  </a:lnTo>
                  <a:lnTo>
                    <a:pt x="16" y="103"/>
                  </a:lnTo>
                  <a:lnTo>
                    <a:pt x="9" y="93"/>
                  </a:lnTo>
                  <a:lnTo>
                    <a:pt x="4" y="83"/>
                  </a:lnTo>
                  <a:lnTo>
                    <a:pt x="1" y="73"/>
                  </a:lnTo>
                  <a:lnTo>
                    <a:pt x="0" y="60"/>
                  </a:lnTo>
                  <a:lnTo>
                    <a:pt x="1" y="47"/>
                  </a:lnTo>
                  <a:lnTo>
                    <a:pt x="4" y="37"/>
                  </a:lnTo>
                  <a:lnTo>
                    <a:pt x="9" y="27"/>
                  </a:lnTo>
                  <a:lnTo>
                    <a:pt x="16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3" y="1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5" name="Freeform 121"/>
            <p:cNvSpPr>
              <a:spLocks/>
            </p:cNvSpPr>
            <p:nvPr/>
          </p:nvSpPr>
          <p:spPr bwMode="auto">
            <a:xfrm>
              <a:off x="2083" y="3705"/>
              <a:ext cx="51" cy="5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61" y="1"/>
                </a:cxn>
                <a:cxn ang="0">
                  <a:pos x="71" y="5"/>
                </a:cxn>
                <a:cxn ang="0">
                  <a:pos x="79" y="9"/>
                </a:cxn>
                <a:cxn ang="0">
                  <a:pos x="87" y="16"/>
                </a:cxn>
                <a:cxn ang="0">
                  <a:pos x="93" y="26"/>
                </a:cxn>
                <a:cxn ang="0">
                  <a:pos x="98" y="35"/>
                </a:cxn>
                <a:cxn ang="0">
                  <a:pos x="101" y="45"/>
                </a:cxn>
                <a:cxn ang="0">
                  <a:pos x="102" y="57"/>
                </a:cxn>
                <a:cxn ang="0">
                  <a:pos x="101" y="68"/>
                </a:cxn>
                <a:cxn ang="0">
                  <a:pos x="98" y="79"/>
                </a:cxn>
                <a:cxn ang="0">
                  <a:pos x="93" y="88"/>
                </a:cxn>
                <a:cxn ang="0">
                  <a:pos x="87" y="97"/>
                </a:cxn>
                <a:cxn ang="0">
                  <a:pos x="79" y="104"/>
                </a:cxn>
                <a:cxn ang="0">
                  <a:pos x="71" y="109"/>
                </a:cxn>
                <a:cxn ang="0">
                  <a:pos x="61" y="112"/>
                </a:cxn>
                <a:cxn ang="0">
                  <a:pos x="51" y="113"/>
                </a:cxn>
                <a:cxn ang="0">
                  <a:pos x="40" y="112"/>
                </a:cxn>
                <a:cxn ang="0">
                  <a:pos x="31" y="109"/>
                </a:cxn>
                <a:cxn ang="0">
                  <a:pos x="23" y="104"/>
                </a:cxn>
                <a:cxn ang="0">
                  <a:pos x="15" y="97"/>
                </a:cxn>
                <a:cxn ang="0">
                  <a:pos x="9" y="88"/>
                </a:cxn>
                <a:cxn ang="0">
                  <a:pos x="5" y="79"/>
                </a:cxn>
                <a:cxn ang="0">
                  <a:pos x="1" y="68"/>
                </a:cxn>
                <a:cxn ang="0">
                  <a:pos x="0" y="57"/>
                </a:cxn>
                <a:cxn ang="0">
                  <a:pos x="1" y="45"/>
                </a:cxn>
                <a:cxn ang="0">
                  <a:pos x="5" y="35"/>
                </a:cxn>
                <a:cxn ang="0">
                  <a:pos x="9" y="26"/>
                </a:cxn>
                <a:cxn ang="0">
                  <a:pos x="15" y="16"/>
                </a:cxn>
                <a:cxn ang="0">
                  <a:pos x="23" y="9"/>
                </a:cxn>
                <a:cxn ang="0">
                  <a:pos x="31" y="5"/>
                </a:cxn>
                <a:cxn ang="0">
                  <a:pos x="40" y="1"/>
                </a:cxn>
                <a:cxn ang="0">
                  <a:pos x="51" y="0"/>
                </a:cxn>
              </a:cxnLst>
              <a:rect l="0" t="0" r="r" b="b"/>
              <a:pathLst>
                <a:path w="102" h="113">
                  <a:moveTo>
                    <a:pt x="51" y="0"/>
                  </a:moveTo>
                  <a:lnTo>
                    <a:pt x="61" y="1"/>
                  </a:lnTo>
                  <a:lnTo>
                    <a:pt x="71" y="5"/>
                  </a:lnTo>
                  <a:lnTo>
                    <a:pt x="79" y="9"/>
                  </a:lnTo>
                  <a:lnTo>
                    <a:pt x="87" y="16"/>
                  </a:lnTo>
                  <a:lnTo>
                    <a:pt x="93" y="26"/>
                  </a:lnTo>
                  <a:lnTo>
                    <a:pt x="98" y="35"/>
                  </a:lnTo>
                  <a:lnTo>
                    <a:pt x="101" y="45"/>
                  </a:lnTo>
                  <a:lnTo>
                    <a:pt x="102" y="57"/>
                  </a:lnTo>
                  <a:lnTo>
                    <a:pt x="101" y="68"/>
                  </a:lnTo>
                  <a:lnTo>
                    <a:pt x="98" y="79"/>
                  </a:lnTo>
                  <a:lnTo>
                    <a:pt x="93" y="88"/>
                  </a:lnTo>
                  <a:lnTo>
                    <a:pt x="87" y="97"/>
                  </a:lnTo>
                  <a:lnTo>
                    <a:pt x="79" y="104"/>
                  </a:lnTo>
                  <a:lnTo>
                    <a:pt x="71" y="109"/>
                  </a:lnTo>
                  <a:lnTo>
                    <a:pt x="61" y="112"/>
                  </a:lnTo>
                  <a:lnTo>
                    <a:pt x="51" y="113"/>
                  </a:lnTo>
                  <a:lnTo>
                    <a:pt x="40" y="112"/>
                  </a:lnTo>
                  <a:lnTo>
                    <a:pt x="31" y="109"/>
                  </a:lnTo>
                  <a:lnTo>
                    <a:pt x="23" y="104"/>
                  </a:lnTo>
                  <a:lnTo>
                    <a:pt x="15" y="97"/>
                  </a:lnTo>
                  <a:lnTo>
                    <a:pt x="9" y="88"/>
                  </a:lnTo>
                  <a:lnTo>
                    <a:pt x="5" y="79"/>
                  </a:lnTo>
                  <a:lnTo>
                    <a:pt x="1" y="68"/>
                  </a:lnTo>
                  <a:lnTo>
                    <a:pt x="0" y="57"/>
                  </a:lnTo>
                  <a:lnTo>
                    <a:pt x="1" y="45"/>
                  </a:lnTo>
                  <a:lnTo>
                    <a:pt x="5" y="35"/>
                  </a:lnTo>
                  <a:lnTo>
                    <a:pt x="9" y="26"/>
                  </a:lnTo>
                  <a:lnTo>
                    <a:pt x="15" y="16"/>
                  </a:lnTo>
                  <a:lnTo>
                    <a:pt x="23" y="9"/>
                  </a:lnTo>
                  <a:lnTo>
                    <a:pt x="31" y="5"/>
                  </a:lnTo>
                  <a:lnTo>
                    <a:pt x="4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6" name="Freeform 122"/>
            <p:cNvSpPr>
              <a:spLocks/>
            </p:cNvSpPr>
            <p:nvPr/>
          </p:nvSpPr>
          <p:spPr bwMode="auto">
            <a:xfrm>
              <a:off x="2084" y="3705"/>
              <a:ext cx="48" cy="53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58" y="2"/>
                </a:cxn>
                <a:cxn ang="0">
                  <a:pos x="67" y="5"/>
                </a:cxn>
                <a:cxn ang="0">
                  <a:pos x="75" y="10"/>
                </a:cxn>
                <a:cxn ang="0">
                  <a:pos x="83" y="15"/>
                </a:cxn>
                <a:cxn ang="0">
                  <a:pos x="89" y="23"/>
                </a:cxn>
                <a:cxn ang="0">
                  <a:pos x="93" y="33"/>
                </a:cxn>
                <a:cxn ang="0">
                  <a:pos x="96" y="43"/>
                </a:cxn>
                <a:cxn ang="0">
                  <a:pos x="97" y="53"/>
                </a:cxn>
                <a:cxn ang="0">
                  <a:pos x="96" y="64"/>
                </a:cxn>
                <a:cxn ang="0">
                  <a:pos x="93" y="74"/>
                </a:cxn>
                <a:cxn ang="0">
                  <a:pos x="89" y="82"/>
                </a:cxn>
                <a:cxn ang="0">
                  <a:pos x="83" y="90"/>
                </a:cxn>
                <a:cxn ang="0">
                  <a:pos x="75" y="96"/>
                </a:cxn>
                <a:cxn ang="0">
                  <a:pos x="67" y="101"/>
                </a:cxn>
                <a:cxn ang="0">
                  <a:pos x="58" y="104"/>
                </a:cxn>
                <a:cxn ang="0">
                  <a:pos x="48" y="105"/>
                </a:cxn>
                <a:cxn ang="0">
                  <a:pos x="39" y="104"/>
                </a:cxn>
                <a:cxn ang="0">
                  <a:pos x="30" y="101"/>
                </a:cxn>
                <a:cxn ang="0">
                  <a:pos x="22" y="96"/>
                </a:cxn>
                <a:cxn ang="0">
                  <a:pos x="14" y="90"/>
                </a:cxn>
                <a:cxn ang="0">
                  <a:pos x="8" y="82"/>
                </a:cxn>
                <a:cxn ang="0">
                  <a:pos x="4" y="74"/>
                </a:cxn>
                <a:cxn ang="0">
                  <a:pos x="1" y="64"/>
                </a:cxn>
                <a:cxn ang="0">
                  <a:pos x="0" y="53"/>
                </a:cxn>
                <a:cxn ang="0">
                  <a:pos x="1" y="43"/>
                </a:cxn>
                <a:cxn ang="0">
                  <a:pos x="4" y="33"/>
                </a:cxn>
                <a:cxn ang="0">
                  <a:pos x="8" y="23"/>
                </a:cxn>
                <a:cxn ang="0">
                  <a:pos x="14" y="15"/>
                </a:cxn>
                <a:cxn ang="0">
                  <a:pos x="22" y="10"/>
                </a:cxn>
                <a:cxn ang="0">
                  <a:pos x="30" y="5"/>
                </a:cxn>
                <a:cxn ang="0">
                  <a:pos x="39" y="2"/>
                </a:cxn>
                <a:cxn ang="0">
                  <a:pos x="48" y="0"/>
                </a:cxn>
              </a:cxnLst>
              <a:rect l="0" t="0" r="r" b="b"/>
              <a:pathLst>
                <a:path w="97" h="105">
                  <a:moveTo>
                    <a:pt x="48" y="0"/>
                  </a:moveTo>
                  <a:lnTo>
                    <a:pt x="58" y="2"/>
                  </a:lnTo>
                  <a:lnTo>
                    <a:pt x="67" y="5"/>
                  </a:lnTo>
                  <a:lnTo>
                    <a:pt x="75" y="10"/>
                  </a:lnTo>
                  <a:lnTo>
                    <a:pt x="83" y="15"/>
                  </a:lnTo>
                  <a:lnTo>
                    <a:pt x="89" y="23"/>
                  </a:lnTo>
                  <a:lnTo>
                    <a:pt x="93" y="33"/>
                  </a:lnTo>
                  <a:lnTo>
                    <a:pt x="96" y="43"/>
                  </a:lnTo>
                  <a:lnTo>
                    <a:pt x="97" y="53"/>
                  </a:lnTo>
                  <a:lnTo>
                    <a:pt x="96" y="64"/>
                  </a:lnTo>
                  <a:lnTo>
                    <a:pt x="93" y="74"/>
                  </a:lnTo>
                  <a:lnTo>
                    <a:pt x="89" y="82"/>
                  </a:lnTo>
                  <a:lnTo>
                    <a:pt x="83" y="90"/>
                  </a:lnTo>
                  <a:lnTo>
                    <a:pt x="75" y="96"/>
                  </a:lnTo>
                  <a:lnTo>
                    <a:pt x="67" y="101"/>
                  </a:lnTo>
                  <a:lnTo>
                    <a:pt x="58" y="104"/>
                  </a:lnTo>
                  <a:lnTo>
                    <a:pt x="48" y="105"/>
                  </a:lnTo>
                  <a:lnTo>
                    <a:pt x="39" y="104"/>
                  </a:lnTo>
                  <a:lnTo>
                    <a:pt x="30" y="101"/>
                  </a:lnTo>
                  <a:lnTo>
                    <a:pt x="22" y="96"/>
                  </a:lnTo>
                  <a:lnTo>
                    <a:pt x="14" y="90"/>
                  </a:lnTo>
                  <a:lnTo>
                    <a:pt x="8" y="82"/>
                  </a:lnTo>
                  <a:lnTo>
                    <a:pt x="4" y="74"/>
                  </a:lnTo>
                  <a:lnTo>
                    <a:pt x="1" y="64"/>
                  </a:lnTo>
                  <a:lnTo>
                    <a:pt x="0" y="53"/>
                  </a:lnTo>
                  <a:lnTo>
                    <a:pt x="1" y="43"/>
                  </a:lnTo>
                  <a:lnTo>
                    <a:pt x="4" y="33"/>
                  </a:lnTo>
                  <a:lnTo>
                    <a:pt x="8" y="23"/>
                  </a:lnTo>
                  <a:lnTo>
                    <a:pt x="14" y="15"/>
                  </a:lnTo>
                  <a:lnTo>
                    <a:pt x="22" y="10"/>
                  </a:lnTo>
                  <a:lnTo>
                    <a:pt x="30" y="5"/>
                  </a:lnTo>
                  <a:lnTo>
                    <a:pt x="39" y="2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7" name="Freeform 123"/>
            <p:cNvSpPr>
              <a:spLocks/>
            </p:cNvSpPr>
            <p:nvPr/>
          </p:nvSpPr>
          <p:spPr bwMode="auto">
            <a:xfrm>
              <a:off x="2085" y="3706"/>
              <a:ext cx="44" cy="4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53" y="1"/>
                </a:cxn>
                <a:cxn ang="0">
                  <a:pos x="61" y="3"/>
                </a:cxn>
                <a:cxn ang="0">
                  <a:pos x="70" y="8"/>
                </a:cxn>
                <a:cxn ang="0">
                  <a:pos x="76" y="13"/>
                </a:cxn>
                <a:cxn ang="0">
                  <a:pos x="81" y="21"/>
                </a:cxn>
                <a:cxn ang="0">
                  <a:pos x="86" y="30"/>
                </a:cxn>
                <a:cxn ang="0">
                  <a:pos x="88" y="39"/>
                </a:cxn>
                <a:cxn ang="0">
                  <a:pos x="89" y="48"/>
                </a:cxn>
                <a:cxn ang="0">
                  <a:pos x="88" y="58"/>
                </a:cxn>
                <a:cxn ang="0">
                  <a:pos x="86" y="68"/>
                </a:cxn>
                <a:cxn ang="0">
                  <a:pos x="81" y="76"/>
                </a:cxn>
                <a:cxn ang="0">
                  <a:pos x="76" y="83"/>
                </a:cxn>
                <a:cxn ang="0">
                  <a:pos x="70" y="89"/>
                </a:cxn>
                <a:cxn ang="0">
                  <a:pos x="61" y="94"/>
                </a:cxn>
                <a:cxn ang="0">
                  <a:pos x="53" y="96"/>
                </a:cxn>
                <a:cxn ang="0">
                  <a:pos x="44" y="98"/>
                </a:cxn>
                <a:cxn ang="0">
                  <a:pos x="35" y="96"/>
                </a:cxn>
                <a:cxn ang="0">
                  <a:pos x="27" y="94"/>
                </a:cxn>
                <a:cxn ang="0">
                  <a:pos x="20" y="89"/>
                </a:cxn>
                <a:cxn ang="0">
                  <a:pos x="13" y="83"/>
                </a:cxn>
                <a:cxn ang="0">
                  <a:pos x="7" y="76"/>
                </a:cxn>
                <a:cxn ang="0">
                  <a:pos x="4" y="68"/>
                </a:cxn>
                <a:cxn ang="0">
                  <a:pos x="2" y="58"/>
                </a:cxn>
                <a:cxn ang="0">
                  <a:pos x="0" y="48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7" y="21"/>
                </a:cxn>
                <a:cxn ang="0">
                  <a:pos x="13" y="13"/>
                </a:cxn>
                <a:cxn ang="0">
                  <a:pos x="20" y="8"/>
                </a:cxn>
                <a:cxn ang="0">
                  <a:pos x="27" y="3"/>
                </a:cxn>
                <a:cxn ang="0">
                  <a:pos x="35" y="1"/>
                </a:cxn>
                <a:cxn ang="0">
                  <a:pos x="44" y="0"/>
                </a:cxn>
              </a:cxnLst>
              <a:rect l="0" t="0" r="r" b="b"/>
              <a:pathLst>
                <a:path w="89" h="98">
                  <a:moveTo>
                    <a:pt x="44" y="0"/>
                  </a:moveTo>
                  <a:lnTo>
                    <a:pt x="53" y="1"/>
                  </a:lnTo>
                  <a:lnTo>
                    <a:pt x="61" y="3"/>
                  </a:lnTo>
                  <a:lnTo>
                    <a:pt x="70" y="8"/>
                  </a:lnTo>
                  <a:lnTo>
                    <a:pt x="76" y="13"/>
                  </a:lnTo>
                  <a:lnTo>
                    <a:pt x="81" y="21"/>
                  </a:lnTo>
                  <a:lnTo>
                    <a:pt x="86" y="30"/>
                  </a:lnTo>
                  <a:lnTo>
                    <a:pt x="88" y="39"/>
                  </a:lnTo>
                  <a:lnTo>
                    <a:pt x="89" y="48"/>
                  </a:lnTo>
                  <a:lnTo>
                    <a:pt x="88" y="58"/>
                  </a:lnTo>
                  <a:lnTo>
                    <a:pt x="86" y="68"/>
                  </a:lnTo>
                  <a:lnTo>
                    <a:pt x="81" y="76"/>
                  </a:lnTo>
                  <a:lnTo>
                    <a:pt x="76" y="83"/>
                  </a:lnTo>
                  <a:lnTo>
                    <a:pt x="70" y="89"/>
                  </a:lnTo>
                  <a:lnTo>
                    <a:pt x="61" y="94"/>
                  </a:lnTo>
                  <a:lnTo>
                    <a:pt x="53" y="96"/>
                  </a:lnTo>
                  <a:lnTo>
                    <a:pt x="44" y="98"/>
                  </a:lnTo>
                  <a:lnTo>
                    <a:pt x="35" y="96"/>
                  </a:lnTo>
                  <a:lnTo>
                    <a:pt x="27" y="94"/>
                  </a:lnTo>
                  <a:lnTo>
                    <a:pt x="20" y="89"/>
                  </a:lnTo>
                  <a:lnTo>
                    <a:pt x="13" y="83"/>
                  </a:lnTo>
                  <a:lnTo>
                    <a:pt x="7" y="76"/>
                  </a:lnTo>
                  <a:lnTo>
                    <a:pt x="4" y="68"/>
                  </a:lnTo>
                  <a:lnTo>
                    <a:pt x="2" y="58"/>
                  </a:lnTo>
                  <a:lnTo>
                    <a:pt x="0" y="48"/>
                  </a:lnTo>
                  <a:lnTo>
                    <a:pt x="2" y="39"/>
                  </a:lnTo>
                  <a:lnTo>
                    <a:pt x="4" y="30"/>
                  </a:lnTo>
                  <a:lnTo>
                    <a:pt x="7" y="21"/>
                  </a:lnTo>
                  <a:lnTo>
                    <a:pt x="13" y="13"/>
                  </a:lnTo>
                  <a:lnTo>
                    <a:pt x="20" y="8"/>
                  </a:lnTo>
                  <a:lnTo>
                    <a:pt x="27" y="3"/>
                  </a:lnTo>
                  <a:lnTo>
                    <a:pt x="35" y="1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8" name="Freeform 124"/>
            <p:cNvSpPr>
              <a:spLocks/>
            </p:cNvSpPr>
            <p:nvPr/>
          </p:nvSpPr>
          <p:spPr bwMode="auto">
            <a:xfrm>
              <a:off x="2085" y="3706"/>
              <a:ext cx="42" cy="46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9" y="1"/>
                </a:cxn>
                <a:cxn ang="0">
                  <a:pos x="57" y="3"/>
                </a:cxn>
                <a:cxn ang="0">
                  <a:pos x="64" y="8"/>
                </a:cxn>
                <a:cxn ang="0">
                  <a:pos x="71" y="14"/>
                </a:cxn>
                <a:cxn ang="0">
                  <a:pos x="76" y="19"/>
                </a:cxn>
                <a:cxn ang="0">
                  <a:pos x="79" y="27"/>
                </a:cxn>
                <a:cxn ang="0">
                  <a:pos x="81" y="35"/>
                </a:cxn>
                <a:cxn ang="0">
                  <a:pos x="82" y="45"/>
                </a:cxn>
                <a:cxn ang="0">
                  <a:pos x="81" y="54"/>
                </a:cxn>
                <a:cxn ang="0">
                  <a:pos x="79" y="63"/>
                </a:cxn>
                <a:cxn ang="0">
                  <a:pos x="76" y="70"/>
                </a:cxn>
                <a:cxn ang="0">
                  <a:pos x="71" y="77"/>
                </a:cxn>
                <a:cxn ang="0">
                  <a:pos x="64" y="83"/>
                </a:cxn>
                <a:cxn ang="0">
                  <a:pos x="57" y="87"/>
                </a:cxn>
                <a:cxn ang="0">
                  <a:pos x="49" y="90"/>
                </a:cxn>
                <a:cxn ang="0">
                  <a:pos x="41" y="91"/>
                </a:cxn>
                <a:cxn ang="0">
                  <a:pos x="33" y="90"/>
                </a:cxn>
                <a:cxn ang="0">
                  <a:pos x="25" y="87"/>
                </a:cxn>
                <a:cxn ang="0">
                  <a:pos x="18" y="83"/>
                </a:cxn>
                <a:cxn ang="0">
                  <a:pos x="12" y="77"/>
                </a:cxn>
                <a:cxn ang="0">
                  <a:pos x="6" y="70"/>
                </a:cxn>
                <a:cxn ang="0">
                  <a:pos x="3" y="63"/>
                </a:cxn>
                <a:cxn ang="0">
                  <a:pos x="1" y="54"/>
                </a:cxn>
                <a:cxn ang="0">
                  <a:pos x="0" y="45"/>
                </a:cxn>
                <a:cxn ang="0">
                  <a:pos x="1" y="35"/>
                </a:cxn>
                <a:cxn ang="0">
                  <a:pos x="3" y="27"/>
                </a:cxn>
                <a:cxn ang="0">
                  <a:pos x="6" y="19"/>
                </a:cxn>
                <a:cxn ang="0">
                  <a:pos x="12" y="14"/>
                </a:cxn>
                <a:cxn ang="0">
                  <a:pos x="18" y="8"/>
                </a:cxn>
                <a:cxn ang="0">
                  <a:pos x="25" y="3"/>
                </a:cxn>
                <a:cxn ang="0">
                  <a:pos x="33" y="1"/>
                </a:cxn>
                <a:cxn ang="0">
                  <a:pos x="41" y="0"/>
                </a:cxn>
              </a:cxnLst>
              <a:rect l="0" t="0" r="r" b="b"/>
              <a:pathLst>
                <a:path w="82" h="91">
                  <a:moveTo>
                    <a:pt x="41" y="0"/>
                  </a:moveTo>
                  <a:lnTo>
                    <a:pt x="49" y="1"/>
                  </a:lnTo>
                  <a:lnTo>
                    <a:pt x="57" y="3"/>
                  </a:lnTo>
                  <a:lnTo>
                    <a:pt x="64" y="8"/>
                  </a:lnTo>
                  <a:lnTo>
                    <a:pt x="71" y="14"/>
                  </a:lnTo>
                  <a:lnTo>
                    <a:pt x="76" y="19"/>
                  </a:lnTo>
                  <a:lnTo>
                    <a:pt x="79" y="27"/>
                  </a:lnTo>
                  <a:lnTo>
                    <a:pt x="81" y="35"/>
                  </a:lnTo>
                  <a:lnTo>
                    <a:pt x="82" y="45"/>
                  </a:lnTo>
                  <a:lnTo>
                    <a:pt x="81" y="54"/>
                  </a:lnTo>
                  <a:lnTo>
                    <a:pt x="79" y="63"/>
                  </a:lnTo>
                  <a:lnTo>
                    <a:pt x="76" y="70"/>
                  </a:lnTo>
                  <a:lnTo>
                    <a:pt x="71" y="77"/>
                  </a:lnTo>
                  <a:lnTo>
                    <a:pt x="64" y="83"/>
                  </a:lnTo>
                  <a:lnTo>
                    <a:pt x="57" y="87"/>
                  </a:lnTo>
                  <a:lnTo>
                    <a:pt x="49" y="90"/>
                  </a:lnTo>
                  <a:lnTo>
                    <a:pt x="41" y="91"/>
                  </a:lnTo>
                  <a:lnTo>
                    <a:pt x="33" y="90"/>
                  </a:lnTo>
                  <a:lnTo>
                    <a:pt x="25" y="87"/>
                  </a:lnTo>
                  <a:lnTo>
                    <a:pt x="18" y="83"/>
                  </a:lnTo>
                  <a:lnTo>
                    <a:pt x="12" y="77"/>
                  </a:lnTo>
                  <a:lnTo>
                    <a:pt x="6" y="70"/>
                  </a:lnTo>
                  <a:lnTo>
                    <a:pt x="3" y="63"/>
                  </a:lnTo>
                  <a:lnTo>
                    <a:pt x="1" y="54"/>
                  </a:lnTo>
                  <a:lnTo>
                    <a:pt x="0" y="45"/>
                  </a:lnTo>
                  <a:lnTo>
                    <a:pt x="1" y="35"/>
                  </a:lnTo>
                  <a:lnTo>
                    <a:pt x="3" y="27"/>
                  </a:lnTo>
                  <a:lnTo>
                    <a:pt x="6" y="19"/>
                  </a:lnTo>
                  <a:lnTo>
                    <a:pt x="12" y="14"/>
                  </a:lnTo>
                  <a:lnTo>
                    <a:pt x="18" y="8"/>
                  </a:lnTo>
                  <a:lnTo>
                    <a:pt x="25" y="3"/>
                  </a:lnTo>
                  <a:lnTo>
                    <a:pt x="33" y="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49" name="Freeform 125"/>
            <p:cNvSpPr>
              <a:spLocks/>
            </p:cNvSpPr>
            <p:nvPr/>
          </p:nvSpPr>
          <p:spPr bwMode="auto">
            <a:xfrm>
              <a:off x="2086" y="3707"/>
              <a:ext cx="38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9" y="7"/>
                </a:cxn>
                <a:cxn ang="0">
                  <a:pos x="64" y="11"/>
                </a:cxn>
                <a:cxn ang="0">
                  <a:pos x="69" y="18"/>
                </a:cxn>
                <a:cxn ang="0">
                  <a:pos x="72" y="25"/>
                </a:cxn>
                <a:cxn ang="0">
                  <a:pos x="74" y="33"/>
                </a:cxn>
                <a:cxn ang="0">
                  <a:pos x="75" y="41"/>
                </a:cxn>
                <a:cxn ang="0">
                  <a:pos x="74" y="49"/>
                </a:cxn>
                <a:cxn ang="0">
                  <a:pos x="72" y="57"/>
                </a:cxn>
                <a:cxn ang="0">
                  <a:pos x="69" y="64"/>
                </a:cxn>
                <a:cxn ang="0">
                  <a:pos x="64" y="70"/>
                </a:cxn>
                <a:cxn ang="0">
                  <a:pos x="59" y="76"/>
                </a:cxn>
                <a:cxn ang="0">
                  <a:pos x="52" y="79"/>
                </a:cxn>
                <a:cxn ang="0">
                  <a:pos x="45" y="82"/>
                </a:cxn>
                <a:cxn ang="0">
                  <a:pos x="37" y="83"/>
                </a:cxn>
                <a:cxn ang="0">
                  <a:pos x="29" y="82"/>
                </a:cxn>
                <a:cxn ang="0">
                  <a:pos x="22" y="79"/>
                </a:cxn>
                <a:cxn ang="0">
                  <a:pos x="16" y="76"/>
                </a:cxn>
                <a:cxn ang="0">
                  <a:pos x="10" y="70"/>
                </a:cxn>
                <a:cxn ang="0">
                  <a:pos x="6" y="64"/>
                </a:cxn>
                <a:cxn ang="0">
                  <a:pos x="2" y="57"/>
                </a:cxn>
                <a:cxn ang="0">
                  <a:pos x="1" y="49"/>
                </a:cxn>
                <a:cxn ang="0">
                  <a:pos x="0" y="41"/>
                </a:cxn>
                <a:cxn ang="0">
                  <a:pos x="1" y="33"/>
                </a:cxn>
                <a:cxn ang="0">
                  <a:pos x="2" y="25"/>
                </a:cxn>
                <a:cxn ang="0">
                  <a:pos x="6" y="18"/>
                </a:cxn>
                <a:cxn ang="0">
                  <a:pos x="10" y="11"/>
                </a:cxn>
                <a:cxn ang="0">
                  <a:pos x="16" y="7"/>
                </a:cxn>
                <a:cxn ang="0">
                  <a:pos x="22" y="3"/>
                </a:cxn>
                <a:cxn ang="0">
                  <a:pos x="29" y="1"/>
                </a:cxn>
                <a:cxn ang="0">
                  <a:pos x="37" y="0"/>
                </a:cxn>
              </a:cxnLst>
              <a:rect l="0" t="0" r="r" b="b"/>
              <a:pathLst>
                <a:path w="75" h="83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9" y="7"/>
                  </a:lnTo>
                  <a:lnTo>
                    <a:pt x="64" y="11"/>
                  </a:lnTo>
                  <a:lnTo>
                    <a:pt x="69" y="18"/>
                  </a:lnTo>
                  <a:lnTo>
                    <a:pt x="72" y="25"/>
                  </a:lnTo>
                  <a:lnTo>
                    <a:pt x="74" y="33"/>
                  </a:lnTo>
                  <a:lnTo>
                    <a:pt x="75" y="41"/>
                  </a:lnTo>
                  <a:lnTo>
                    <a:pt x="74" y="49"/>
                  </a:lnTo>
                  <a:lnTo>
                    <a:pt x="72" y="57"/>
                  </a:lnTo>
                  <a:lnTo>
                    <a:pt x="69" y="64"/>
                  </a:lnTo>
                  <a:lnTo>
                    <a:pt x="64" y="70"/>
                  </a:lnTo>
                  <a:lnTo>
                    <a:pt x="59" y="76"/>
                  </a:lnTo>
                  <a:lnTo>
                    <a:pt x="52" y="79"/>
                  </a:lnTo>
                  <a:lnTo>
                    <a:pt x="45" y="82"/>
                  </a:lnTo>
                  <a:lnTo>
                    <a:pt x="37" y="83"/>
                  </a:lnTo>
                  <a:lnTo>
                    <a:pt x="29" y="82"/>
                  </a:lnTo>
                  <a:lnTo>
                    <a:pt x="22" y="79"/>
                  </a:lnTo>
                  <a:lnTo>
                    <a:pt x="16" y="76"/>
                  </a:lnTo>
                  <a:lnTo>
                    <a:pt x="10" y="70"/>
                  </a:lnTo>
                  <a:lnTo>
                    <a:pt x="6" y="64"/>
                  </a:lnTo>
                  <a:lnTo>
                    <a:pt x="2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" y="33"/>
                  </a:lnTo>
                  <a:lnTo>
                    <a:pt x="2" y="25"/>
                  </a:lnTo>
                  <a:lnTo>
                    <a:pt x="6" y="18"/>
                  </a:lnTo>
                  <a:lnTo>
                    <a:pt x="10" y="11"/>
                  </a:lnTo>
                  <a:lnTo>
                    <a:pt x="16" y="7"/>
                  </a:lnTo>
                  <a:lnTo>
                    <a:pt x="22" y="3"/>
                  </a:lnTo>
                  <a:lnTo>
                    <a:pt x="29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0" name="Freeform 126"/>
            <p:cNvSpPr>
              <a:spLocks/>
            </p:cNvSpPr>
            <p:nvPr/>
          </p:nvSpPr>
          <p:spPr bwMode="auto">
            <a:xfrm>
              <a:off x="2087" y="3708"/>
              <a:ext cx="35" cy="38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41" y="1"/>
                </a:cxn>
                <a:cxn ang="0">
                  <a:pos x="48" y="3"/>
                </a:cxn>
                <a:cxn ang="0">
                  <a:pos x="54" y="7"/>
                </a:cxn>
                <a:cxn ang="0">
                  <a:pos x="59" y="12"/>
                </a:cxn>
                <a:cxn ang="0">
                  <a:pos x="63" y="17"/>
                </a:cxn>
                <a:cxn ang="0">
                  <a:pos x="67" y="23"/>
                </a:cxn>
                <a:cxn ang="0">
                  <a:pos x="68" y="30"/>
                </a:cxn>
                <a:cxn ang="0">
                  <a:pos x="69" y="38"/>
                </a:cxn>
                <a:cxn ang="0">
                  <a:pos x="68" y="46"/>
                </a:cxn>
                <a:cxn ang="0">
                  <a:pos x="67" y="53"/>
                </a:cxn>
                <a:cxn ang="0">
                  <a:pos x="63" y="59"/>
                </a:cxn>
                <a:cxn ang="0">
                  <a:pos x="59" y="65"/>
                </a:cxn>
                <a:cxn ang="0">
                  <a:pos x="54" y="69"/>
                </a:cxn>
                <a:cxn ang="0">
                  <a:pos x="48" y="73"/>
                </a:cxn>
                <a:cxn ang="0">
                  <a:pos x="41" y="75"/>
                </a:cxn>
                <a:cxn ang="0">
                  <a:pos x="35" y="76"/>
                </a:cxn>
                <a:cxn ang="0">
                  <a:pos x="28" y="75"/>
                </a:cxn>
                <a:cxn ang="0">
                  <a:pos x="21" y="73"/>
                </a:cxn>
                <a:cxn ang="0">
                  <a:pos x="15" y="69"/>
                </a:cxn>
                <a:cxn ang="0">
                  <a:pos x="10" y="65"/>
                </a:cxn>
                <a:cxn ang="0">
                  <a:pos x="6" y="59"/>
                </a:cxn>
                <a:cxn ang="0">
                  <a:pos x="2" y="53"/>
                </a:cxn>
                <a:cxn ang="0">
                  <a:pos x="1" y="46"/>
                </a:cxn>
                <a:cxn ang="0">
                  <a:pos x="0" y="38"/>
                </a:cxn>
                <a:cxn ang="0">
                  <a:pos x="1" y="30"/>
                </a:cxn>
                <a:cxn ang="0">
                  <a:pos x="2" y="23"/>
                </a:cxn>
                <a:cxn ang="0">
                  <a:pos x="6" y="17"/>
                </a:cxn>
                <a:cxn ang="0">
                  <a:pos x="10" y="12"/>
                </a:cxn>
                <a:cxn ang="0">
                  <a:pos x="15" y="7"/>
                </a:cxn>
                <a:cxn ang="0">
                  <a:pos x="21" y="3"/>
                </a:cxn>
                <a:cxn ang="0">
                  <a:pos x="28" y="1"/>
                </a:cxn>
                <a:cxn ang="0">
                  <a:pos x="35" y="0"/>
                </a:cxn>
              </a:cxnLst>
              <a:rect l="0" t="0" r="r" b="b"/>
              <a:pathLst>
                <a:path w="69" h="76">
                  <a:moveTo>
                    <a:pt x="35" y="0"/>
                  </a:moveTo>
                  <a:lnTo>
                    <a:pt x="41" y="1"/>
                  </a:lnTo>
                  <a:lnTo>
                    <a:pt x="48" y="3"/>
                  </a:lnTo>
                  <a:lnTo>
                    <a:pt x="54" y="7"/>
                  </a:lnTo>
                  <a:lnTo>
                    <a:pt x="59" y="12"/>
                  </a:lnTo>
                  <a:lnTo>
                    <a:pt x="63" y="17"/>
                  </a:lnTo>
                  <a:lnTo>
                    <a:pt x="67" y="23"/>
                  </a:lnTo>
                  <a:lnTo>
                    <a:pt x="68" y="30"/>
                  </a:lnTo>
                  <a:lnTo>
                    <a:pt x="69" y="38"/>
                  </a:lnTo>
                  <a:lnTo>
                    <a:pt x="68" y="46"/>
                  </a:lnTo>
                  <a:lnTo>
                    <a:pt x="67" y="53"/>
                  </a:lnTo>
                  <a:lnTo>
                    <a:pt x="63" y="59"/>
                  </a:lnTo>
                  <a:lnTo>
                    <a:pt x="59" y="65"/>
                  </a:lnTo>
                  <a:lnTo>
                    <a:pt x="54" y="69"/>
                  </a:lnTo>
                  <a:lnTo>
                    <a:pt x="48" y="73"/>
                  </a:lnTo>
                  <a:lnTo>
                    <a:pt x="41" y="75"/>
                  </a:lnTo>
                  <a:lnTo>
                    <a:pt x="35" y="76"/>
                  </a:lnTo>
                  <a:lnTo>
                    <a:pt x="28" y="75"/>
                  </a:lnTo>
                  <a:lnTo>
                    <a:pt x="21" y="73"/>
                  </a:lnTo>
                  <a:lnTo>
                    <a:pt x="15" y="69"/>
                  </a:lnTo>
                  <a:lnTo>
                    <a:pt x="10" y="65"/>
                  </a:lnTo>
                  <a:lnTo>
                    <a:pt x="6" y="59"/>
                  </a:lnTo>
                  <a:lnTo>
                    <a:pt x="2" y="53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0"/>
                  </a:lnTo>
                  <a:lnTo>
                    <a:pt x="2" y="23"/>
                  </a:lnTo>
                  <a:lnTo>
                    <a:pt x="6" y="17"/>
                  </a:lnTo>
                  <a:lnTo>
                    <a:pt x="10" y="12"/>
                  </a:lnTo>
                  <a:lnTo>
                    <a:pt x="15" y="7"/>
                  </a:lnTo>
                  <a:lnTo>
                    <a:pt x="21" y="3"/>
                  </a:lnTo>
                  <a:lnTo>
                    <a:pt x="28" y="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1" name="Freeform 127"/>
            <p:cNvSpPr>
              <a:spLocks/>
            </p:cNvSpPr>
            <p:nvPr/>
          </p:nvSpPr>
          <p:spPr bwMode="auto">
            <a:xfrm>
              <a:off x="2088" y="3708"/>
              <a:ext cx="31" cy="3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44" y="2"/>
                </a:cxn>
                <a:cxn ang="0">
                  <a:pos x="54" y="11"/>
                </a:cxn>
                <a:cxn ang="0">
                  <a:pos x="61" y="22"/>
                </a:cxn>
                <a:cxn ang="0">
                  <a:pos x="64" y="35"/>
                </a:cxn>
                <a:cxn ang="0">
                  <a:pos x="61" y="47"/>
                </a:cxn>
                <a:cxn ang="0">
                  <a:pos x="54" y="59"/>
                </a:cxn>
                <a:cxn ang="0">
                  <a:pos x="44" y="67"/>
                </a:cxn>
                <a:cxn ang="0">
                  <a:pos x="32" y="69"/>
                </a:cxn>
                <a:cxn ang="0">
                  <a:pos x="20" y="67"/>
                </a:cxn>
                <a:cxn ang="0">
                  <a:pos x="9" y="59"/>
                </a:cxn>
                <a:cxn ang="0">
                  <a:pos x="2" y="47"/>
                </a:cxn>
                <a:cxn ang="0">
                  <a:pos x="0" y="35"/>
                </a:cxn>
                <a:cxn ang="0">
                  <a:pos x="2" y="22"/>
                </a:cxn>
                <a:cxn ang="0">
                  <a:pos x="9" y="11"/>
                </a:cxn>
                <a:cxn ang="0">
                  <a:pos x="20" y="2"/>
                </a:cxn>
                <a:cxn ang="0">
                  <a:pos x="32" y="0"/>
                </a:cxn>
              </a:cxnLst>
              <a:rect l="0" t="0" r="r" b="b"/>
              <a:pathLst>
                <a:path w="64" h="69">
                  <a:moveTo>
                    <a:pt x="32" y="0"/>
                  </a:moveTo>
                  <a:lnTo>
                    <a:pt x="44" y="2"/>
                  </a:lnTo>
                  <a:lnTo>
                    <a:pt x="54" y="11"/>
                  </a:lnTo>
                  <a:lnTo>
                    <a:pt x="61" y="22"/>
                  </a:lnTo>
                  <a:lnTo>
                    <a:pt x="64" y="35"/>
                  </a:lnTo>
                  <a:lnTo>
                    <a:pt x="61" y="47"/>
                  </a:lnTo>
                  <a:lnTo>
                    <a:pt x="54" y="59"/>
                  </a:lnTo>
                  <a:lnTo>
                    <a:pt x="44" y="67"/>
                  </a:lnTo>
                  <a:lnTo>
                    <a:pt x="32" y="69"/>
                  </a:lnTo>
                  <a:lnTo>
                    <a:pt x="20" y="67"/>
                  </a:lnTo>
                  <a:lnTo>
                    <a:pt x="9" y="59"/>
                  </a:lnTo>
                  <a:lnTo>
                    <a:pt x="2" y="47"/>
                  </a:lnTo>
                  <a:lnTo>
                    <a:pt x="0" y="35"/>
                  </a:lnTo>
                  <a:lnTo>
                    <a:pt x="2" y="22"/>
                  </a:lnTo>
                  <a:lnTo>
                    <a:pt x="9" y="11"/>
                  </a:lnTo>
                  <a:lnTo>
                    <a:pt x="20" y="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auto">
            <a:xfrm>
              <a:off x="2089" y="3709"/>
              <a:ext cx="27" cy="3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8" y="3"/>
                </a:cxn>
                <a:cxn ang="0">
                  <a:pos x="48" y="10"/>
                </a:cxn>
                <a:cxn ang="0">
                  <a:pos x="53" y="19"/>
                </a:cxn>
                <a:cxn ang="0">
                  <a:pos x="56" y="31"/>
                </a:cxn>
                <a:cxn ang="0">
                  <a:pos x="53" y="43"/>
                </a:cxn>
                <a:cxn ang="0">
                  <a:pos x="48" y="52"/>
                </a:cxn>
                <a:cxn ang="0">
                  <a:pos x="38" y="59"/>
                </a:cxn>
                <a:cxn ang="0">
                  <a:pos x="28" y="61"/>
                </a:cxn>
                <a:cxn ang="0">
                  <a:pos x="18" y="59"/>
                </a:cxn>
                <a:cxn ang="0">
                  <a:pos x="9" y="52"/>
                </a:cxn>
                <a:cxn ang="0">
                  <a:pos x="3" y="43"/>
                </a:cxn>
                <a:cxn ang="0">
                  <a:pos x="0" y="31"/>
                </a:cxn>
                <a:cxn ang="0">
                  <a:pos x="3" y="19"/>
                </a:cxn>
                <a:cxn ang="0">
                  <a:pos x="9" y="10"/>
                </a:cxn>
                <a:cxn ang="0">
                  <a:pos x="18" y="3"/>
                </a:cxn>
                <a:cxn ang="0">
                  <a:pos x="28" y="0"/>
                </a:cxn>
              </a:cxnLst>
              <a:rect l="0" t="0" r="r" b="b"/>
              <a:pathLst>
                <a:path w="56" h="61">
                  <a:moveTo>
                    <a:pt x="28" y="0"/>
                  </a:moveTo>
                  <a:lnTo>
                    <a:pt x="38" y="3"/>
                  </a:lnTo>
                  <a:lnTo>
                    <a:pt x="48" y="10"/>
                  </a:lnTo>
                  <a:lnTo>
                    <a:pt x="53" y="19"/>
                  </a:lnTo>
                  <a:lnTo>
                    <a:pt x="56" y="31"/>
                  </a:lnTo>
                  <a:lnTo>
                    <a:pt x="53" y="43"/>
                  </a:lnTo>
                  <a:lnTo>
                    <a:pt x="48" y="52"/>
                  </a:lnTo>
                  <a:lnTo>
                    <a:pt x="38" y="59"/>
                  </a:lnTo>
                  <a:lnTo>
                    <a:pt x="28" y="61"/>
                  </a:lnTo>
                  <a:lnTo>
                    <a:pt x="18" y="59"/>
                  </a:lnTo>
                  <a:lnTo>
                    <a:pt x="9" y="52"/>
                  </a:lnTo>
                  <a:lnTo>
                    <a:pt x="3" y="43"/>
                  </a:lnTo>
                  <a:lnTo>
                    <a:pt x="0" y="31"/>
                  </a:lnTo>
                  <a:lnTo>
                    <a:pt x="3" y="19"/>
                  </a:lnTo>
                  <a:lnTo>
                    <a:pt x="9" y="10"/>
                  </a:lnTo>
                  <a:lnTo>
                    <a:pt x="18" y="3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auto">
            <a:xfrm>
              <a:off x="2089" y="3709"/>
              <a:ext cx="25" cy="2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34" y="3"/>
                </a:cxn>
                <a:cxn ang="0">
                  <a:pos x="42" y="9"/>
                </a:cxn>
                <a:cxn ang="0">
                  <a:pos x="47" y="18"/>
                </a:cxn>
                <a:cxn ang="0">
                  <a:pos x="49" y="28"/>
                </a:cxn>
                <a:cxn ang="0">
                  <a:pos x="47" y="39"/>
                </a:cxn>
                <a:cxn ang="0">
                  <a:pos x="42" y="47"/>
                </a:cxn>
                <a:cxn ang="0">
                  <a:pos x="34" y="52"/>
                </a:cxn>
                <a:cxn ang="0">
                  <a:pos x="25" y="55"/>
                </a:cxn>
                <a:cxn ang="0">
                  <a:pos x="16" y="52"/>
                </a:cxn>
                <a:cxn ang="0">
                  <a:pos x="8" y="47"/>
                </a:cxn>
                <a:cxn ang="0">
                  <a:pos x="2" y="39"/>
                </a:cxn>
                <a:cxn ang="0">
                  <a:pos x="0" y="28"/>
                </a:cxn>
                <a:cxn ang="0">
                  <a:pos x="2" y="18"/>
                </a:cxn>
                <a:cxn ang="0">
                  <a:pos x="8" y="9"/>
                </a:cxn>
                <a:cxn ang="0">
                  <a:pos x="16" y="3"/>
                </a:cxn>
                <a:cxn ang="0">
                  <a:pos x="25" y="0"/>
                </a:cxn>
              </a:cxnLst>
              <a:rect l="0" t="0" r="r" b="b"/>
              <a:pathLst>
                <a:path w="49" h="55">
                  <a:moveTo>
                    <a:pt x="25" y="0"/>
                  </a:moveTo>
                  <a:lnTo>
                    <a:pt x="34" y="3"/>
                  </a:lnTo>
                  <a:lnTo>
                    <a:pt x="42" y="9"/>
                  </a:lnTo>
                  <a:lnTo>
                    <a:pt x="47" y="18"/>
                  </a:lnTo>
                  <a:lnTo>
                    <a:pt x="49" y="28"/>
                  </a:lnTo>
                  <a:lnTo>
                    <a:pt x="47" y="39"/>
                  </a:lnTo>
                  <a:lnTo>
                    <a:pt x="42" y="47"/>
                  </a:lnTo>
                  <a:lnTo>
                    <a:pt x="34" y="52"/>
                  </a:lnTo>
                  <a:lnTo>
                    <a:pt x="25" y="55"/>
                  </a:lnTo>
                  <a:lnTo>
                    <a:pt x="16" y="52"/>
                  </a:lnTo>
                  <a:lnTo>
                    <a:pt x="8" y="47"/>
                  </a:lnTo>
                  <a:lnTo>
                    <a:pt x="2" y="39"/>
                  </a:lnTo>
                  <a:lnTo>
                    <a:pt x="0" y="28"/>
                  </a:lnTo>
                  <a:lnTo>
                    <a:pt x="2" y="18"/>
                  </a:lnTo>
                  <a:lnTo>
                    <a:pt x="8" y="9"/>
                  </a:lnTo>
                  <a:lnTo>
                    <a:pt x="16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4" name="Freeform 130"/>
            <p:cNvSpPr>
              <a:spLocks/>
            </p:cNvSpPr>
            <p:nvPr/>
          </p:nvSpPr>
          <p:spPr bwMode="auto">
            <a:xfrm>
              <a:off x="2090" y="3710"/>
              <a:ext cx="22" cy="23"/>
            </a:xfrm>
            <a:custGeom>
              <a:avLst/>
              <a:gdLst/>
              <a:ahLst/>
              <a:cxnLst>
                <a:cxn ang="0">
                  <a:pos x="21" y="0"/>
                </a:cxn>
                <a:cxn ang="0">
                  <a:pos x="29" y="2"/>
                </a:cxn>
                <a:cxn ang="0">
                  <a:pos x="36" y="7"/>
                </a:cxn>
                <a:cxn ang="0">
                  <a:pos x="40" y="15"/>
                </a:cxn>
                <a:cxn ang="0">
                  <a:pos x="43" y="24"/>
                </a:cxn>
                <a:cxn ang="0">
                  <a:pos x="40" y="33"/>
                </a:cxn>
                <a:cxn ang="0">
                  <a:pos x="36" y="40"/>
                </a:cxn>
                <a:cxn ang="0">
                  <a:pos x="29" y="45"/>
                </a:cxn>
                <a:cxn ang="0">
                  <a:pos x="21" y="47"/>
                </a:cxn>
                <a:cxn ang="0">
                  <a:pos x="13" y="45"/>
                </a:cxn>
                <a:cxn ang="0">
                  <a:pos x="6" y="40"/>
                </a:cxn>
                <a:cxn ang="0">
                  <a:pos x="1" y="33"/>
                </a:cxn>
                <a:cxn ang="0">
                  <a:pos x="0" y="24"/>
                </a:cxn>
                <a:cxn ang="0">
                  <a:pos x="1" y="15"/>
                </a:cxn>
                <a:cxn ang="0">
                  <a:pos x="6" y="7"/>
                </a:cxn>
                <a:cxn ang="0">
                  <a:pos x="13" y="2"/>
                </a:cxn>
                <a:cxn ang="0">
                  <a:pos x="21" y="0"/>
                </a:cxn>
              </a:cxnLst>
              <a:rect l="0" t="0" r="r" b="b"/>
              <a:pathLst>
                <a:path w="43" h="47">
                  <a:moveTo>
                    <a:pt x="21" y="0"/>
                  </a:moveTo>
                  <a:lnTo>
                    <a:pt x="29" y="2"/>
                  </a:lnTo>
                  <a:lnTo>
                    <a:pt x="36" y="7"/>
                  </a:lnTo>
                  <a:lnTo>
                    <a:pt x="40" y="15"/>
                  </a:lnTo>
                  <a:lnTo>
                    <a:pt x="43" y="24"/>
                  </a:lnTo>
                  <a:lnTo>
                    <a:pt x="40" y="33"/>
                  </a:lnTo>
                  <a:lnTo>
                    <a:pt x="36" y="40"/>
                  </a:lnTo>
                  <a:lnTo>
                    <a:pt x="29" y="45"/>
                  </a:lnTo>
                  <a:lnTo>
                    <a:pt x="21" y="47"/>
                  </a:lnTo>
                  <a:lnTo>
                    <a:pt x="13" y="45"/>
                  </a:lnTo>
                  <a:lnTo>
                    <a:pt x="6" y="40"/>
                  </a:lnTo>
                  <a:lnTo>
                    <a:pt x="1" y="33"/>
                  </a:lnTo>
                  <a:lnTo>
                    <a:pt x="0" y="24"/>
                  </a:lnTo>
                  <a:lnTo>
                    <a:pt x="1" y="15"/>
                  </a:lnTo>
                  <a:lnTo>
                    <a:pt x="6" y="7"/>
                  </a:lnTo>
                  <a:lnTo>
                    <a:pt x="13" y="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5" name="Freeform 131"/>
            <p:cNvSpPr>
              <a:spLocks/>
            </p:cNvSpPr>
            <p:nvPr/>
          </p:nvSpPr>
          <p:spPr bwMode="auto">
            <a:xfrm>
              <a:off x="2091" y="3710"/>
              <a:ext cx="18" cy="20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25" y="1"/>
                </a:cxn>
                <a:cxn ang="0">
                  <a:pos x="31" y="6"/>
                </a:cxn>
                <a:cxn ang="0">
                  <a:pos x="35" y="12"/>
                </a:cxn>
                <a:cxn ang="0">
                  <a:pos x="36" y="19"/>
                </a:cxn>
                <a:cxn ang="0">
                  <a:pos x="35" y="27"/>
                </a:cxn>
                <a:cxn ang="0">
                  <a:pos x="31" y="33"/>
                </a:cxn>
                <a:cxn ang="0">
                  <a:pos x="25" y="38"/>
                </a:cxn>
                <a:cxn ang="0">
                  <a:pos x="19" y="39"/>
                </a:cxn>
                <a:cxn ang="0">
                  <a:pos x="12" y="38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1" y="12"/>
                </a:cxn>
                <a:cxn ang="0">
                  <a:pos x="6" y="6"/>
                </a:cxn>
                <a:cxn ang="0">
                  <a:pos x="12" y="1"/>
                </a:cxn>
                <a:cxn ang="0">
                  <a:pos x="19" y="0"/>
                </a:cxn>
              </a:cxnLst>
              <a:rect l="0" t="0" r="r" b="b"/>
              <a:pathLst>
                <a:path w="36" h="39">
                  <a:moveTo>
                    <a:pt x="19" y="0"/>
                  </a:moveTo>
                  <a:lnTo>
                    <a:pt x="25" y="1"/>
                  </a:lnTo>
                  <a:lnTo>
                    <a:pt x="31" y="6"/>
                  </a:lnTo>
                  <a:lnTo>
                    <a:pt x="35" y="12"/>
                  </a:lnTo>
                  <a:lnTo>
                    <a:pt x="36" y="19"/>
                  </a:lnTo>
                  <a:lnTo>
                    <a:pt x="35" y="27"/>
                  </a:lnTo>
                  <a:lnTo>
                    <a:pt x="31" y="33"/>
                  </a:lnTo>
                  <a:lnTo>
                    <a:pt x="25" y="38"/>
                  </a:lnTo>
                  <a:lnTo>
                    <a:pt x="19" y="39"/>
                  </a:lnTo>
                  <a:lnTo>
                    <a:pt x="12" y="38"/>
                  </a:lnTo>
                  <a:lnTo>
                    <a:pt x="6" y="33"/>
                  </a:lnTo>
                  <a:lnTo>
                    <a:pt x="1" y="27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6" y="6"/>
                  </a:lnTo>
                  <a:lnTo>
                    <a:pt x="12" y="1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6" name="Freeform 132"/>
            <p:cNvSpPr>
              <a:spLocks/>
            </p:cNvSpPr>
            <p:nvPr/>
          </p:nvSpPr>
          <p:spPr bwMode="auto">
            <a:xfrm>
              <a:off x="2279" y="3568"/>
              <a:ext cx="42" cy="21"/>
            </a:xfrm>
            <a:custGeom>
              <a:avLst/>
              <a:gdLst/>
              <a:ahLst/>
              <a:cxnLst>
                <a:cxn ang="0">
                  <a:pos x="83" y="13"/>
                </a:cxn>
                <a:cxn ang="0">
                  <a:pos x="85" y="21"/>
                </a:cxn>
                <a:cxn ang="0">
                  <a:pos x="81" y="29"/>
                </a:cxn>
                <a:cxn ang="0">
                  <a:pos x="72" y="37"/>
                </a:cxn>
                <a:cxn ang="0">
                  <a:pos x="57" y="42"/>
                </a:cxn>
                <a:cxn ang="0">
                  <a:pos x="49" y="43"/>
                </a:cxn>
                <a:cxn ang="0">
                  <a:pos x="41" y="44"/>
                </a:cxn>
                <a:cxn ang="0">
                  <a:pos x="33" y="44"/>
                </a:cxn>
                <a:cxn ang="0">
                  <a:pos x="25" y="43"/>
                </a:cxn>
                <a:cxn ang="0">
                  <a:pos x="18" y="42"/>
                </a:cxn>
                <a:cxn ang="0">
                  <a:pos x="11" y="38"/>
                </a:cxn>
                <a:cxn ang="0">
                  <a:pos x="6" y="35"/>
                </a:cxn>
                <a:cxn ang="0">
                  <a:pos x="2" y="31"/>
                </a:cxn>
                <a:cxn ang="0">
                  <a:pos x="0" y="23"/>
                </a:cxn>
                <a:cxn ang="0">
                  <a:pos x="3" y="15"/>
                </a:cxn>
                <a:cxn ang="0">
                  <a:pos x="12" y="7"/>
                </a:cxn>
                <a:cxn ang="0">
                  <a:pos x="26" y="2"/>
                </a:cxn>
                <a:cxn ang="0">
                  <a:pos x="34" y="1"/>
                </a:cxn>
                <a:cxn ang="0">
                  <a:pos x="43" y="0"/>
                </a:cxn>
                <a:cxn ang="0">
                  <a:pos x="51" y="0"/>
                </a:cxn>
                <a:cxn ang="0">
                  <a:pos x="59" y="1"/>
                </a:cxn>
                <a:cxn ang="0">
                  <a:pos x="66" y="2"/>
                </a:cxn>
                <a:cxn ang="0">
                  <a:pos x="73" y="6"/>
                </a:cxn>
                <a:cxn ang="0">
                  <a:pos x="78" y="9"/>
                </a:cxn>
                <a:cxn ang="0">
                  <a:pos x="83" y="13"/>
                </a:cxn>
              </a:cxnLst>
              <a:rect l="0" t="0" r="r" b="b"/>
              <a:pathLst>
                <a:path w="85" h="44">
                  <a:moveTo>
                    <a:pt x="83" y="13"/>
                  </a:moveTo>
                  <a:lnTo>
                    <a:pt x="85" y="21"/>
                  </a:lnTo>
                  <a:lnTo>
                    <a:pt x="81" y="29"/>
                  </a:lnTo>
                  <a:lnTo>
                    <a:pt x="72" y="37"/>
                  </a:lnTo>
                  <a:lnTo>
                    <a:pt x="57" y="42"/>
                  </a:lnTo>
                  <a:lnTo>
                    <a:pt x="49" y="43"/>
                  </a:lnTo>
                  <a:lnTo>
                    <a:pt x="41" y="44"/>
                  </a:lnTo>
                  <a:lnTo>
                    <a:pt x="33" y="44"/>
                  </a:lnTo>
                  <a:lnTo>
                    <a:pt x="25" y="43"/>
                  </a:lnTo>
                  <a:lnTo>
                    <a:pt x="18" y="42"/>
                  </a:lnTo>
                  <a:lnTo>
                    <a:pt x="11" y="38"/>
                  </a:lnTo>
                  <a:lnTo>
                    <a:pt x="6" y="35"/>
                  </a:lnTo>
                  <a:lnTo>
                    <a:pt x="2" y="31"/>
                  </a:lnTo>
                  <a:lnTo>
                    <a:pt x="0" y="23"/>
                  </a:lnTo>
                  <a:lnTo>
                    <a:pt x="3" y="15"/>
                  </a:lnTo>
                  <a:lnTo>
                    <a:pt x="12" y="7"/>
                  </a:lnTo>
                  <a:lnTo>
                    <a:pt x="26" y="2"/>
                  </a:lnTo>
                  <a:lnTo>
                    <a:pt x="34" y="1"/>
                  </a:lnTo>
                  <a:lnTo>
                    <a:pt x="43" y="0"/>
                  </a:lnTo>
                  <a:lnTo>
                    <a:pt x="51" y="0"/>
                  </a:lnTo>
                  <a:lnTo>
                    <a:pt x="59" y="1"/>
                  </a:lnTo>
                  <a:lnTo>
                    <a:pt x="66" y="2"/>
                  </a:lnTo>
                  <a:lnTo>
                    <a:pt x="73" y="6"/>
                  </a:lnTo>
                  <a:lnTo>
                    <a:pt x="78" y="9"/>
                  </a:lnTo>
                  <a:lnTo>
                    <a:pt x="83" y="13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7" name="Freeform 133"/>
            <p:cNvSpPr>
              <a:spLocks/>
            </p:cNvSpPr>
            <p:nvPr/>
          </p:nvSpPr>
          <p:spPr bwMode="auto">
            <a:xfrm>
              <a:off x="2281" y="3568"/>
              <a:ext cx="40" cy="20"/>
            </a:xfrm>
            <a:custGeom>
              <a:avLst/>
              <a:gdLst/>
              <a:ahLst/>
              <a:cxnLst>
                <a:cxn ang="0">
                  <a:pos x="77" y="12"/>
                </a:cxn>
                <a:cxn ang="0">
                  <a:pos x="81" y="20"/>
                </a:cxn>
                <a:cxn ang="0">
                  <a:pos x="77" y="28"/>
                </a:cxn>
                <a:cxn ang="0">
                  <a:pos x="69" y="35"/>
                </a:cxn>
                <a:cxn ang="0">
                  <a:pos x="55" y="39"/>
                </a:cxn>
                <a:cxn ang="0">
                  <a:pos x="47" y="40"/>
                </a:cxn>
                <a:cxn ang="0">
                  <a:pos x="39" y="42"/>
                </a:cxn>
                <a:cxn ang="0">
                  <a:pos x="31" y="42"/>
                </a:cxn>
                <a:cxn ang="0">
                  <a:pos x="24" y="40"/>
                </a:cxn>
                <a:cxn ang="0">
                  <a:pos x="17" y="39"/>
                </a:cxn>
                <a:cxn ang="0">
                  <a:pos x="12" y="37"/>
                </a:cxn>
                <a:cxn ang="0">
                  <a:pos x="6" y="34"/>
                </a:cxn>
                <a:cxn ang="0">
                  <a:pos x="2" y="30"/>
                </a:cxn>
                <a:cxn ang="0">
                  <a:pos x="0" y="22"/>
                </a:cxn>
                <a:cxn ang="0">
                  <a:pos x="3" y="14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3" y="1"/>
                </a:cxn>
                <a:cxn ang="0">
                  <a:pos x="41" y="0"/>
                </a:cxn>
                <a:cxn ang="0">
                  <a:pos x="48" y="0"/>
                </a:cxn>
                <a:cxn ang="0">
                  <a:pos x="56" y="1"/>
                </a:cxn>
                <a:cxn ang="0">
                  <a:pos x="62" y="2"/>
                </a:cxn>
                <a:cxn ang="0">
                  <a:pos x="69" y="5"/>
                </a:cxn>
                <a:cxn ang="0">
                  <a:pos x="74" y="8"/>
                </a:cxn>
                <a:cxn ang="0">
                  <a:pos x="77" y="12"/>
                </a:cxn>
              </a:cxnLst>
              <a:rect l="0" t="0" r="r" b="b"/>
              <a:pathLst>
                <a:path w="81" h="42">
                  <a:moveTo>
                    <a:pt x="77" y="12"/>
                  </a:moveTo>
                  <a:lnTo>
                    <a:pt x="81" y="20"/>
                  </a:lnTo>
                  <a:lnTo>
                    <a:pt x="77" y="28"/>
                  </a:lnTo>
                  <a:lnTo>
                    <a:pt x="69" y="35"/>
                  </a:lnTo>
                  <a:lnTo>
                    <a:pt x="55" y="39"/>
                  </a:lnTo>
                  <a:lnTo>
                    <a:pt x="47" y="40"/>
                  </a:lnTo>
                  <a:lnTo>
                    <a:pt x="39" y="42"/>
                  </a:lnTo>
                  <a:lnTo>
                    <a:pt x="31" y="42"/>
                  </a:lnTo>
                  <a:lnTo>
                    <a:pt x="24" y="40"/>
                  </a:lnTo>
                  <a:lnTo>
                    <a:pt x="17" y="39"/>
                  </a:lnTo>
                  <a:lnTo>
                    <a:pt x="12" y="37"/>
                  </a:lnTo>
                  <a:lnTo>
                    <a:pt x="6" y="34"/>
                  </a:lnTo>
                  <a:lnTo>
                    <a:pt x="2" y="30"/>
                  </a:lnTo>
                  <a:lnTo>
                    <a:pt x="0" y="22"/>
                  </a:lnTo>
                  <a:lnTo>
                    <a:pt x="3" y="14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3" y="1"/>
                  </a:lnTo>
                  <a:lnTo>
                    <a:pt x="41" y="0"/>
                  </a:lnTo>
                  <a:lnTo>
                    <a:pt x="48" y="0"/>
                  </a:lnTo>
                  <a:lnTo>
                    <a:pt x="56" y="1"/>
                  </a:lnTo>
                  <a:lnTo>
                    <a:pt x="62" y="2"/>
                  </a:lnTo>
                  <a:lnTo>
                    <a:pt x="69" y="5"/>
                  </a:lnTo>
                  <a:lnTo>
                    <a:pt x="74" y="8"/>
                  </a:lnTo>
                  <a:lnTo>
                    <a:pt x="77" y="12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8" name="Freeform 134"/>
            <p:cNvSpPr>
              <a:spLocks/>
            </p:cNvSpPr>
            <p:nvPr/>
          </p:nvSpPr>
          <p:spPr bwMode="auto">
            <a:xfrm>
              <a:off x="2282" y="3568"/>
              <a:ext cx="38" cy="19"/>
            </a:xfrm>
            <a:custGeom>
              <a:avLst/>
              <a:gdLst/>
              <a:ahLst/>
              <a:cxnLst>
                <a:cxn ang="0">
                  <a:pos x="73" y="12"/>
                </a:cxn>
                <a:cxn ang="0">
                  <a:pos x="77" y="19"/>
                </a:cxn>
                <a:cxn ang="0">
                  <a:pos x="73" y="27"/>
                </a:cxn>
                <a:cxn ang="0">
                  <a:pos x="65" y="34"/>
                </a:cxn>
                <a:cxn ang="0">
                  <a:pos x="52" y="38"/>
                </a:cxn>
                <a:cxn ang="0">
                  <a:pos x="45" y="39"/>
                </a:cxn>
                <a:cxn ang="0">
                  <a:pos x="37" y="39"/>
                </a:cxn>
                <a:cxn ang="0">
                  <a:pos x="30" y="39"/>
                </a:cxn>
                <a:cxn ang="0">
                  <a:pos x="24" y="38"/>
                </a:cxn>
                <a:cxn ang="0">
                  <a:pos x="17" y="37"/>
                </a:cxn>
                <a:cxn ang="0">
                  <a:pos x="11" y="35"/>
                </a:cxn>
                <a:cxn ang="0">
                  <a:pos x="6" y="31"/>
                </a:cxn>
                <a:cxn ang="0">
                  <a:pos x="3" y="28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12" y="7"/>
                </a:cxn>
                <a:cxn ang="0">
                  <a:pos x="25" y="2"/>
                </a:cxn>
                <a:cxn ang="0">
                  <a:pos x="32" y="1"/>
                </a:cxn>
                <a:cxn ang="0">
                  <a:pos x="40" y="0"/>
                </a:cxn>
                <a:cxn ang="0">
                  <a:pos x="47" y="1"/>
                </a:cxn>
                <a:cxn ang="0">
                  <a:pos x="53" y="1"/>
                </a:cxn>
                <a:cxn ang="0">
                  <a:pos x="60" y="4"/>
                </a:cxn>
                <a:cxn ang="0">
                  <a:pos x="65" y="6"/>
                </a:cxn>
                <a:cxn ang="0">
                  <a:pos x="70" y="8"/>
                </a:cxn>
                <a:cxn ang="0">
                  <a:pos x="73" y="12"/>
                </a:cxn>
              </a:cxnLst>
              <a:rect l="0" t="0" r="r" b="b"/>
              <a:pathLst>
                <a:path w="77" h="39">
                  <a:moveTo>
                    <a:pt x="73" y="12"/>
                  </a:moveTo>
                  <a:lnTo>
                    <a:pt x="77" y="19"/>
                  </a:lnTo>
                  <a:lnTo>
                    <a:pt x="73" y="27"/>
                  </a:lnTo>
                  <a:lnTo>
                    <a:pt x="65" y="34"/>
                  </a:lnTo>
                  <a:lnTo>
                    <a:pt x="52" y="38"/>
                  </a:lnTo>
                  <a:lnTo>
                    <a:pt x="45" y="39"/>
                  </a:lnTo>
                  <a:lnTo>
                    <a:pt x="37" y="39"/>
                  </a:lnTo>
                  <a:lnTo>
                    <a:pt x="30" y="39"/>
                  </a:lnTo>
                  <a:lnTo>
                    <a:pt x="24" y="38"/>
                  </a:lnTo>
                  <a:lnTo>
                    <a:pt x="17" y="37"/>
                  </a:lnTo>
                  <a:lnTo>
                    <a:pt x="11" y="35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2" y="7"/>
                  </a:lnTo>
                  <a:lnTo>
                    <a:pt x="25" y="2"/>
                  </a:lnTo>
                  <a:lnTo>
                    <a:pt x="32" y="1"/>
                  </a:lnTo>
                  <a:lnTo>
                    <a:pt x="40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60" y="4"/>
                  </a:lnTo>
                  <a:lnTo>
                    <a:pt x="65" y="6"/>
                  </a:lnTo>
                  <a:lnTo>
                    <a:pt x="70" y="8"/>
                  </a:lnTo>
                  <a:lnTo>
                    <a:pt x="73" y="12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59" name="Freeform 135"/>
            <p:cNvSpPr>
              <a:spLocks/>
            </p:cNvSpPr>
            <p:nvPr/>
          </p:nvSpPr>
          <p:spPr bwMode="auto">
            <a:xfrm>
              <a:off x="2284" y="3568"/>
              <a:ext cx="35" cy="18"/>
            </a:xfrm>
            <a:custGeom>
              <a:avLst/>
              <a:gdLst/>
              <a:ahLst/>
              <a:cxnLst>
                <a:cxn ang="0">
                  <a:pos x="68" y="12"/>
                </a:cxn>
                <a:cxn ang="0">
                  <a:pos x="70" y="19"/>
                </a:cxn>
                <a:cxn ang="0">
                  <a:pos x="68" y="25"/>
                </a:cxn>
                <a:cxn ang="0">
                  <a:pos x="60" y="31"/>
                </a:cxn>
                <a:cxn ang="0">
                  <a:pos x="48" y="36"/>
                </a:cxn>
                <a:cxn ang="0">
                  <a:pos x="41" y="37"/>
                </a:cxn>
                <a:cxn ang="0">
                  <a:pos x="34" y="37"/>
                </a:cxn>
                <a:cxn ang="0">
                  <a:pos x="28" y="37"/>
                </a:cxn>
                <a:cxn ang="0">
                  <a:pos x="22" y="36"/>
                </a:cxn>
                <a:cxn ang="0">
                  <a:pos x="16" y="35"/>
                </a:cxn>
                <a:cxn ang="0">
                  <a:pos x="10" y="32"/>
                </a:cxn>
                <a:cxn ang="0">
                  <a:pos x="7" y="30"/>
                </a:cxn>
                <a:cxn ang="0">
                  <a:pos x="3" y="27"/>
                </a:cxn>
                <a:cxn ang="0">
                  <a:pos x="0" y="20"/>
                </a:cxn>
                <a:cxn ang="0">
                  <a:pos x="3" y="13"/>
                </a:cxn>
                <a:cxn ang="0">
                  <a:pos x="11" y="7"/>
                </a:cxn>
                <a:cxn ang="0">
                  <a:pos x="23" y="2"/>
                </a:cxn>
                <a:cxn ang="0">
                  <a:pos x="30" y="1"/>
                </a:cxn>
                <a:cxn ang="0">
                  <a:pos x="37" y="0"/>
                </a:cxn>
                <a:cxn ang="0">
                  <a:pos x="43" y="1"/>
                </a:cxn>
                <a:cxn ang="0">
                  <a:pos x="49" y="1"/>
                </a:cxn>
                <a:cxn ang="0">
                  <a:pos x="55" y="4"/>
                </a:cxn>
                <a:cxn ang="0">
                  <a:pos x="60" y="6"/>
                </a:cxn>
                <a:cxn ang="0">
                  <a:pos x="64" y="8"/>
                </a:cxn>
                <a:cxn ang="0">
                  <a:pos x="68" y="12"/>
                </a:cxn>
              </a:cxnLst>
              <a:rect l="0" t="0" r="r" b="b"/>
              <a:pathLst>
                <a:path w="70" h="37">
                  <a:moveTo>
                    <a:pt x="68" y="12"/>
                  </a:moveTo>
                  <a:lnTo>
                    <a:pt x="70" y="19"/>
                  </a:lnTo>
                  <a:lnTo>
                    <a:pt x="68" y="25"/>
                  </a:lnTo>
                  <a:lnTo>
                    <a:pt x="60" y="31"/>
                  </a:lnTo>
                  <a:lnTo>
                    <a:pt x="48" y="36"/>
                  </a:lnTo>
                  <a:lnTo>
                    <a:pt x="41" y="37"/>
                  </a:lnTo>
                  <a:lnTo>
                    <a:pt x="34" y="37"/>
                  </a:lnTo>
                  <a:lnTo>
                    <a:pt x="28" y="37"/>
                  </a:lnTo>
                  <a:lnTo>
                    <a:pt x="22" y="36"/>
                  </a:lnTo>
                  <a:lnTo>
                    <a:pt x="16" y="35"/>
                  </a:lnTo>
                  <a:lnTo>
                    <a:pt x="10" y="32"/>
                  </a:lnTo>
                  <a:lnTo>
                    <a:pt x="7" y="30"/>
                  </a:lnTo>
                  <a:lnTo>
                    <a:pt x="3" y="27"/>
                  </a:lnTo>
                  <a:lnTo>
                    <a:pt x="0" y="20"/>
                  </a:lnTo>
                  <a:lnTo>
                    <a:pt x="3" y="13"/>
                  </a:lnTo>
                  <a:lnTo>
                    <a:pt x="11" y="7"/>
                  </a:lnTo>
                  <a:lnTo>
                    <a:pt x="23" y="2"/>
                  </a:lnTo>
                  <a:lnTo>
                    <a:pt x="30" y="1"/>
                  </a:lnTo>
                  <a:lnTo>
                    <a:pt x="37" y="0"/>
                  </a:lnTo>
                  <a:lnTo>
                    <a:pt x="43" y="1"/>
                  </a:lnTo>
                  <a:lnTo>
                    <a:pt x="49" y="1"/>
                  </a:lnTo>
                  <a:lnTo>
                    <a:pt x="55" y="4"/>
                  </a:lnTo>
                  <a:lnTo>
                    <a:pt x="60" y="6"/>
                  </a:lnTo>
                  <a:lnTo>
                    <a:pt x="64" y="8"/>
                  </a:lnTo>
                  <a:lnTo>
                    <a:pt x="68" y="12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0" name="Freeform 136"/>
            <p:cNvSpPr>
              <a:spLocks/>
            </p:cNvSpPr>
            <p:nvPr/>
          </p:nvSpPr>
          <p:spPr bwMode="auto">
            <a:xfrm>
              <a:off x="2286" y="3568"/>
              <a:ext cx="33" cy="17"/>
            </a:xfrm>
            <a:custGeom>
              <a:avLst/>
              <a:gdLst/>
              <a:ahLst/>
              <a:cxnLst>
                <a:cxn ang="0">
                  <a:pos x="62" y="9"/>
                </a:cxn>
                <a:cxn ang="0">
                  <a:pos x="64" y="16"/>
                </a:cxn>
                <a:cxn ang="0">
                  <a:pos x="62" y="22"/>
                </a:cxn>
                <a:cxn ang="0">
                  <a:pos x="55" y="28"/>
                </a:cxn>
                <a:cxn ang="0">
                  <a:pos x="43" y="33"/>
                </a:cxn>
                <a:cxn ang="0">
                  <a:pos x="38" y="34"/>
                </a:cxn>
                <a:cxn ang="0">
                  <a:pos x="31" y="34"/>
                </a:cxn>
                <a:cxn ang="0">
                  <a:pos x="25" y="34"/>
                </a:cxn>
                <a:cxn ang="0">
                  <a:pos x="19" y="33"/>
                </a:cxn>
                <a:cxn ang="0">
                  <a:pos x="13" y="31"/>
                </a:cxn>
                <a:cxn ang="0">
                  <a:pos x="9" y="29"/>
                </a:cxn>
                <a:cxn ang="0">
                  <a:pos x="4" y="27"/>
                </a:cxn>
                <a:cxn ang="0">
                  <a:pos x="2" y="24"/>
                </a:cxn>
                <a:cxn ang="0">
                  <a:pos x="0" y="18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3" y="0"/>
                </a:cxn>
                <a:cxn ang="0">
                  <a:pos x="39" y="0"/>
                </a:cxn>
                <a:cxn ang="0">
                  <a:pos x="44" y="1"/>
                </a:cxn>
                <a:cxn ang="0">
                  <a:pos x="50" y="3"/>
                </a:cxn>
                <a:cxn ang="0">
                  <a:pos x="55" y="5"/>
                </a:cxn>
                <a:cxn ang="0">
                  <a:pos x="58" y="7"/>
                </a:cxn>
                <a:cxn ang="0">
                  <a:pos x="62" y="9"/>
                </a:cxn>
              </a:cxnLst>
              <a:rect l="0" t="0" r="r" b="b"/>
              <a:pathLst>
                <a:path w="64" h="34">
                  <a:moveTo>
                    <a:pt x="62" y="9"/>
                  </a:moveTo>
                  <a:lnTo>
                    <a:pt x="64" y="16"/>
                  </a:lnTo>
                  <a:lnTo>
                    <a:pt x="62" y="22"/>
                  </a:lnTo>
                  <a:lnTo>
                    <a:pt x="55" y="28"/>
                  </a:lnTo>
                  <a:lnTo>
                    <a:pt x="43" y="33"/>
                  </a:lnTo>
                  <a:lnTo>
                    <a:pt x="38" y="34"/>
                  </a:lnTo>
                  <a:lnTo>
                    <a:pt x="31" y="34"/>
                  </a:lnTo>
                  <a:lnTo>
                    <a:pt x="25" y="34"/>
                  </a:lnTo>
                  <a:lnTo>
                    <a:pt x="19" y="33"/>
                  </a:lnTo>
                  <a:lnTo>
                    <a:pt x="13" y="31"/>
                  </a:lnTo>
                  <a:lnTo>
                    <a:pt x="9" y="29"/>
                  </a:lnTo>
                  <a:lnTo>
                    <a:pt x="4" y="27"/>
                  </a:lnTo>
                  <a:lnTo>
                    <a:pt x="2" y="24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9" y="6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3" y="0"/>
                  </a:lnTo>
                  <a:lnTo>
                    <a:pt x="39" y="0"/>
                  </a:lnTo>
                  <a:lnTo>
                    <a:pt x="44" y="1"/>
                  </a:lnTo>
                  <a:lnTo>
                    <a:pt x="50" y="3"/>
                  </a:lnTo>
                  <a:lnTo>
                    <a:pt x="55" y="5"/>
                  </a:lnTo>
                  <a:lnTo>
                    <a:pt x="58" y="7"/>
                  </a:lnTo>
                  <a:lnTo>
                    <a:pt x="62" y="9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1" name="Freeform 137"/>
            <p:cNvSpPr>
              <a:spLocks/>
            </p:cNvSpPr>
            <p:nvPr/>
          </p:nvSpPr>
          <p:spPr bwMode="auto">
            <a:xfrm>
              <a:off x="2288" y="3568"/>
              <a:ext cx="30" cy="16"/>
            </a:xfrm>
            <a:custGeom>
              <a:avLst/>
              <a:gdLst/>
              <a:ahLst/>
              <a:cxnLst>
                <a:cxn ang="0">
                  <a:pos x="58" y="9"/>
                </a:cxn>
                <a:cxn ang="0">
                  <a:pos x="60" y="15"/>
                </a:cxn>
                <a:cxn ang="0">
                  <a:pos x="58" y="21"/>
                </a:cxn>
                <a:cxn ang="0">
                  <a:pos x="51" y="27"/>
                </a:cxn>
                <a:cxn ang="0">
                  <a:pos x="40" y="30"/>
                </a:cxn>
                <a:cxn ang="0">
                  <a:pos x="35" y="31"/>
                </a:cxn>
                <a:cxn ang="0">
                  <a:pos x="29" y="31"/>
                </a:cxn>
                <a:cxn ang="0">
                  <a:pos x="23" y="31"/>
                </a:cxn>
                <a:cxn ang="0">
                  <a:pos x="18" y="30"/>
                </a:cxn>
                <a:cxn ang="0">
                  <a:pos x="13" y="29"/>
                </a:cxn>
                <a:cxn ang="0">
                  <a:pos x="8" y="27"/>
                </a:cxn>
                <a:cxn ang="0">
                  <a:pos x="5" y="24"/>
                </a:cxn>
                <a:cxn ang="0">
                  <a:pos x="2" y="22"/>
                </a:cxn>
                <a:cxn ang="0">
                  <a:pos x="0" y="16"/>
                </a:cxn>
                <a:cxn ang="0">
                  <a:pos x="2" y="11"/>
                </a:cxn>
                <a:cxn ang="0">
                  <a:pos x="9" y="6"/>
                </a:cxn>
                <a:cxn ang="0">
                  <a:pos x="18" y="3"/>
                </a:cxn>
                <a:cxn ang="0">
                  <a:pos x="24" y="1"/>
                </a:cxn>
                <a:cxn ang="0">
                  <a:pos x="31" y="0"/>
                </a:cxn>
                <a:cxn ang="0">
                  <a:pos x="37" y="0"/>
                </a:cxn>
                <a:cxn ang="0">
                  <a:pos x="41" y="1"/>
                </a:cxn>
                <a:cxn ang="0">
                  <a:pos x="47" y="3"/>
                </a:cxn>
                <a:cxn ang="0">
                  <a:pos x="52" y="5"/>
                </a:cxn>
                <a:cxn ang="0">
                  <a:pos x="55" y="7"/>
                </a:cxn>
                <a:cxn ang="0">
                  <a:pos x="58" y="9"/>
                </a:cxn>
              </a:cxnLst>
              <a:rect l="0" t="0" r="r" b="b"/>
              <a:pathLst>
                <a:path w="60" h="31">
                  <a:moveTo>
                    <a:pt x="58" y="9"/>
                  </a:moveTo>
                  <a:lnTo>
                    <a:pt x="60" y="15"/>
                  </a:lnTo>
                  <a:lnTo>
                    <a:pt x="58" y="21"/>
                  </a:lnTo>
                  <a:lnTo>
                    <a:pt x="51" y="27"/>
                  </a:lnTo>
                  <a:lnTo>
                    <a:pt x="40" y="30"/>
                  </a:lnTo>
                  <a:lnTo>
                    <a:pt x="35" y="31"/>
                  </a:lnTo>
                  <a:lnTo>
                    <a:pt x="29" y="31"/>
                  </a:lnTo>
                  <a:lnTo>
                    <a:pt x="23" y="31"/>
                  </a:lnTo>
                  <a:lnTo>
                    <a:pt x="18" y="30"/>
                  </a:lnTo>
                  <a:lnTo>
                    <a:pt x="13" y="29"/>
                  </a:lnTo>
                  <a:lnTo>
                    <a:pt x="8" y="27"/>
                  </a:lnTo>
                  <a:lnTo>
                    <a:pt x="5" y="24"/>
                  </a:lnTo>
                  <a:lnTo>
                    <a:pt x="2" y="22"/>
                  </a:lnTo>
                  <a:lnTo>
                    <a:pt x="0" y="16"/>
                  </a:lnTo>
                  <a:lnTo>
                    <a:pt x="2" y="11"/>
                  </a:lnTo>
                  <a:lnTo>
                    <a:pt x="9" y="6"/>
                  </a:lnTo>
                  <a:lnTo>
                    <a:pt x="18" y="3"/>
                  </a:lnTo>
                  <a:lnTo>
                    <a:pt x="24" y="1"/>
                  </a:lnTo>
                  <a:lnTo>
                    <a:pt x="31" y="0"/>
                  </a:lnTo>
                  <a:lnTo>
                    <a:pt x="37" y="0"/>
                  </a:lnTo>
                  <a:lnTo>
                    <a:pt x="41" y="1"/>
                  </a:lnTo>
                  <a:lnTo>
                    <a:pt x="47" y="3"/>
                  </a:lnTo>
                  <a:lnTo>
                    <a:pt x="52" y="5"/>
                  </a:lnTo>
                  <a:lnTo>
                    <a:pt x="55" y="7"/>
                  </a:lnTo>
                  <a:lnTo>
                    <a:pt x="58" y="9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2" name="Freeform 138"/>
            <p:cNvSpPr>
              <a:spLocks/>
            </p:cNvSpPr>
            <p:nvPr/>
          </p:nvSpPr>
          <p:spPr bwMode="auto">
            <a:xfrm>
              <a:off x="2290" y="3569"/>
              <a:ext cx="27" cy="14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6" y="14"/>
                </a:cxn>
                <a:cxn ang="0">
                  <a:pos x="53" y="19"/>
                </a:cxn>
                <a:cxn ang="0">
                  <a:pos x="47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2" y="28"/>
                </a:cxn>
                <a:cxn ang="0">
                  <a:pos x="17" y="27"/>
                </a:cxn>
                <a:cxn ang="0">
                  <a:pos x="13" y="26"/>
                </a:cxn>
                <a:cxn ang="0">
                  <a:pos x="9" y="25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10"/>
                </a:cxn>
                <a:cxn ang="0">
                  <a:pos x="9" y="5"/>
                </a:cxn>
                <a:cxn ang="0">
                  <a:pos x="18" y="2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0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6" h="28">
                  <a:moveTo>
                    <a:pt x="53" y="8"/>
                  </a:moveTo>
                  <a:lnTo>
                    <a:pt x="56" y="14"/>
                  </a:lnTo>
                  <a:lnTo>
                    <a:pt x="53" y="19"/>
                  </a:lnTo>
                  <a:lnTo>
                    <a:pt x="47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2" y="28"/>
                  </a:lnTo>
                  <a:lnTo>
                    <a:pt x="17" y="27"/>
                  </a:lnTo>
                  <a:lnTo>
                    <a:pt x="13" y="26"/>
                  </a:lnTo>
                  <a:lnTo>
                    <a:pt x="9" y="25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10"/>
                  </a:lnTo>
                  <a:lnTo>
                    <a:pt x="9" y="5"/>
                  </a:lnTo>
                  <a:lnTo>
                    <a:pt x="18" y="2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3" name="Freeform 139"/>
            <p:cNvSpPr>
              <a:spLocks/>
            </p:cNvSpPr>
            <p:nvPr/>
          </p:nvSpPr>
          <p:spPr bwMode="auto">
            <a:xfrm>
              <a:off x="2292" y="3569"/>
              <a:ext cx="24" cy="12"/>
            </a:xfrm>
            <a:custGeom>
              <a:avLst/>
              <a:gdLst/>
              <a:ahLst/>
              <a:cxnLst>
                <a:cxn ang="0">
                  <a:pos x="47" y="7"/>
                </a:cxn>
                <a:cxn ang="0">
                  <a:pos x="48" y="12"/>
                </a:cxn>
                <a:cxn ang="0">
                  <a:pos x="47" y="18"/>
                </a:cxn>
                <a:cxn ang="0">
                  <a:pos x="42" y="21"/>
                </a:cxn>
                <a:cxn ang="0">
                  <a:pos x="33" y="25"/>
                </a:cxn>
                <a:cxn ang="0">
                  <a:pos x="24" y="26"/>
                </a:cxn>
                <a:cxn ang="0">
                  <a:pos x="14" y="25"/>
                </a:cxn>
                <a:cxn ang="0">
                  <a:pos x="7" y="22"/>
                </a:cxn>
                <a:cxn ang="0">
                  <a:pos x="1" y="19"/>
                </a:cxn>
                <a:cxn ang="0">
                  <a:pos x="0" y="13"/>
                </a:cxn>
                <a:cxn ang="0">
                  <a:pos x="1" y="8"/>
                </a:cxn>
                <a:cxn ang="0">
                  <a:pos x="7" y="4"/>
                </a:cxn>
                <a:cxn ang="0">
                  <a:pos x="15" y="2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42" y="4"/>
                </a:cxn>
                <a:cxn ang="0">
                  <a:pos x="47" y="7"/>
                </a:cxn>
              </a:cxnLst>
              <a:rect l="0" t="0" r="r" b="b"/>
              <a:pathLst>
                <a:path w="48" h="26">
                  <a:moveTo>
                    <a:pt x="47" y="7"/>
                  </a:moveTo>
                  <a:lnTo>
                    <a:pt x="48" y="12"/>
                  </a:lnTo>
                  <a:lnTo>
                    <a:pt x="47" y="18"/>
                  </a:lnTo>
                  <a:lnTo>
                    <a:pt x="42" y="21"/>
                  </a:lnTo>
                  <a:lnTo>
                    <a:pt x="33" y="25"/>
                  </a:lnTo>
                  <a:lnTo>
                    <a:pt x="24" y="26"/>
                  </a:lnTo>
                  <a:lnTo>
                    <a:pt x="14" y="25"/>
                  </a:lnTo>
                  <a:lnTo>
                    <a:pt x="7" y="22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1" y="8"/>
                  </a:lnTo>
                  <a:lnTo>
                    <a:pt x="7" y="4"/>
                  </a:lnTo>
                  <a:lnTo>
                    <a:pt x="15" y="2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42" y="4"/>
                  </a:lnTo>
                  <a:lnTo>
                    <a:pt x="47" y="7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4" name="Freeform 140"/>
            <p:cNvSpPr>
              <a:spLocks/>
            </p:cNvSpPr>
            <p:nvPr/>
          </p:nvSpPr>
          <p:spPr bwMode="auto">
            <a:xfrm>
              <a:off x="2294" y="3569"/>
              <a:ext cx="22" cy="11"/>
            </a:xfrm>
            <a:custGeom>
              <a:avLst/>
              <a:gdLst/>
              <a:ahLst/>
              <a:cxnLst>
                <a:cxn ang="0">
                  <a:pos x="42" y="7"/>
                </a:cxn>
                <a:cxn ang="0">
                  <a:pos x="43" y="12"/>
                </a:cxn>
                <a:cxn ang="0">
                  <a:pos x="41" y="17"/>
                </a:cxn>
                <a:cxn ang="0">
                  <a:pos x="36" y="20"/>
                </a:cxn>
                <a:cxn ang="0">
                  <a:pos x="29" y="22"/>
                </a:cxn>
                <a:cxn ang="0">
                  <a:pos x="20" y="23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7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3" y="0"/>
                </a:cxn>
                <a:cxn ang="0">
                  <a:pos x="31" y="2"/>
                </a:cxn>
                <a:cxn ang="0">
                  <a:pos x="38" y="4"/>
                </a:cxn>
                <a:cxn ang="0">
                  <a:pos x="42" y="7"/>
                </a:cxn>
              </a:cxnLst>
              <a:rect l="0" t="0" r="r" b="b"/>
              <a:pathLst>
                <a:path w="43" h="23">
                  <a:moveTo>
                    <a:pt x="42" y="7"/>
                  </a:moveTo>
                  <a:lnTo>
                    <a:pt x="43" y="12"/>
                  </a:lnTo>
                  <a:lnTo>
                    <a:pt x="41" y="17"/>
                  </a:lnTo>
                  <a:lnTo>
                    <a:pt x="36" y="20"/>
                  </a:lnTo>
                  <a:lnTo>
                    <a:pt x="29" y="22"/>
                  </a:lnTo>
                  <a:lnTo>
                    <a:pt x="20" y="23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3" y="0"/>
                  </a:lnTo>
                  <a:lnTo>
                    <a:pt x="31" y="2"/>
                  </a:lnTo>
                  <a:lnTo>
                    <a:pt x="38" y="4"/>
                  </a:lnTo>
                  <a:lnTo>
                    <a:pt x="42" y="7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5" name="Freeform 141"/>
            <p:cNvSpPr>
              <a:spLocks/>
            </p:cNvSpPr>
            <p:nvPr/>
          </p:nvSpPr>
          <p:spPr bwMode="auto">
            <a:xfrm>
              <a:off x="2295" y="3569"/>
              <a:ext cx="20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9" y="11"/>
                </a:cxn>
                <a:cxn ang="0">
                  <a:pos x="37" y="14"/>
                </a:cxn>
                <a:cxn ang="0">
                  <a:pos x="33" y="18"/>
                </a:cxn>
                <a:cxn ang="0">
                  <a:pos x="26" y="20"/>
                </a:cxn>
                <a:cxn ang="0">
                  <a:pos x="18" y="21"/>
                </a:cxn>
                <a:cxn ang="0">
                  <a:pos x="11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2"/>
                </a:cxn>
                <a:cxn ang="0">
                  <a:pos x="20" y="0"/>
                </a:cxn>
                <a:cxn ang="0">
                  <a:pos x="26" y="2"/>
                </a:cxn>
                <a:cxn ang="0">
                  <a:pos x="33" y="3"/>
                </a:cxn>
                <a:cxn ang="0">
                  <a:pos x="37" y="6"/>
                </a:cxn>
              </a:cxnLst>
              <a:rect l="0" t="0" r="r" b="b"/>
              <a:pathLst>
                <a:path w="39" h="21">
                  <a:moveTo>
                    <a:pt x="37" y="6"/>
                  </a:moveTo>
                  <a:lnTo>
                    <a:pt x="39" y="11"/>
                  </a:lnTo>
                  <a:lnTo>
                    <a:pt x="37" y="14"/>
                  </a:lnTo>
                  <a:lnTo>
                    <a:pt x="33" y="18"/>
                  </a:lnTo>
                  <a:lnTo>
                    <a:pt x="26" y="20"/>
                  </a:lnTo>
                  <a:lnTo>
                    <a:pt x="18" y="21"/>
                  </a:lnTo>
                  <a:lnTo>
                    <a:pt x="11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2"/>
                  </a:lnTo>
                  <a:lnTo>
                    <a:pt x="20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6" name="Freeform 142"/>
            <p:cNvSpPr>
              <a:spLocks/>
            </p:cNvSpPr>
            <p:nvPr/>
          </p:nvSpPr>
          <p:spPr bwMode="auto">
            <a:xfrm>
              <a:off x="2297" y="3569"/>
              <a:ext cx="17" cy="9"/>
            </a:xfrm>
            <a:custGeom>
              <a:avLst/>
              <a:gdLst/>
              <a:ahLst/>
              <a:cxnLst>
                <a:cxn ang="0">
                  <a:pos x="33" y="4"/>
                </a:cxn>
                <a:cxn ang="0">
                  <a:pos x="34" y="8"/>
                </a:cxn>
                <a:cxn ang="0">
                  <a:pos x="33" y="11"/>
                </a:cxn>
                <a:cxn ang="0">
                  <a:pos x="29" y="13"/>
                </a:cxn>
                <a:cxn ang="0">
                  <a:pos x="23" y="16"/>
                </a:cxn>
                <a:cxn ang="0">
                  <a:pos x="18" y="17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1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18" y="0"/>
                </a:cxn>
                <a:cxn ang="0">
                  <a:pos x="25" y="0"/>
                </a:cxn>
                <a:cxn ang="0">
                  <a:pos x="29" y="2"/>
                </a:cxn>
                <a:cxn ang="0">
                  <a:pos x="33" y="4"/>
                </a:cxn>
              </a:cxnLst>
              <a:rect l="0" t="0" r="r" b="b"/>
              <a:pathLst>
                <a:path w="34" h="17">
                  <a:moveTo>
                    <a:pt x="33" y="4"/>
                  </a:moveTo>
                  <a:lnTo>
                    <a:pt x="34" y="8"/>
                  </a:lnTo>
                  <a:lnTo>
                    <a:pt x="33" y="11"/>
                  </a:lnTo>
                  <a:lnTo>
                    <a:pt x="29" y="13"/>
                  </a:lnTo>
                  <a:lnTo>
                    <a:pt x="23" y="16"/>
                  </a:lnTo>
                  <a:lnTo>
                    <a:pt x="18" y="17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1"/>
                  </a:lnTo>
                  <a:lnTo>
                    <a:pt x="0" y="8"/>
                  </a:lnTo>
                  <a:lnTo>
                    <a:pt x="2" y="5"/>
                  </a:lnTo>
                  <a:lnTo>
                    <a:pt x="6" y="2"/>
                  </a:lnTo>
                  <a:lnTo>
                    <a:pt x="12" y="0"/>
                  </a:lnTo>
                  <a:lnTo>
                    <a:pt x="18" y="0"/>
                  </a:lnTo>
                  <a:lnTo>
                    <a:pt x="25" y="0"/>
                  </a:lnTo>
                  <a:lnTo>
                    <a:pt x="29" y="2"/>
                  </a:lnTo>
                  <a:lnTo>
                    <a:pt x="33" y="4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7" name="Freeform 143"/>
            <p:cNvSpPr>
              <a:spLocks/>
            </p:cNvSpPr>
            <p:nvPr/>
          </p:nvSpPr>
          <p:spPr bwMode="auto">
            <a:xfrm>
              <a:off x="2300" y="3569"/>
              <a:ext cx="13" cy="8"/>
            </a:xfrm>
            <a:custGeom>
              <a:avLst/>
              <a:gdLst/>
              <a:ahLst/>
              <a:cxnLst>
                <a:cxn ang="0">
                  <a:pos x="27" y="4"/>
                </a:cxn>
                <a:cxn ang="0">
                  <a:pos x="28" y="6"/>
                </a:cxn>
                <a:cxn ang="0">
                  <a:pos x="27" y="10"/>
                </a:cxn>
                <a:cxn ang="0">
                  <a:pos x="23" y="12"/>
                </a:cxn>
                <a:cxn ang="0">
                  <a:pos x="18" y="13"/>
                </a:cxn>
                <a:cxn ang="0">
                  <a:pos x="13" y="15"/>
                </a:cxn>
                <a:cxn ang="0">
                  <a:pos x="8" y="13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8" y="1"/>
                </a:cxn>
                <a:cxn ang="0">
                  <a:pos x="14" y="0"/>
                </a:cxn>
                <a:cxn ang="0">
                  <a:pos x="20" y="1"/>
                </a:cxn>
                <a:cxn ang="0">
                  <a:pos x="24" y="2"/>
                </a:cxn>
                <a:cxn ang="0">
                  <a:pos x="27" y="4"/>
                </a:cxn>
              </a:cxnLst>
              <a:rect l="0" t="0" r="r" b="b"/>
              <a:pathLst>
                <a:path w="28" h="15">
                  <a:moveTo>
                    <a:pt x="27" y="4"/>
                  </a:moveTo>
                  <a:lnTo>
                    <a:pt x="28" y="6"/>
                  </a:lnTo>
                  <a:lnTo>
                    <a:pt x="27" y="10"/>
                  </a:lnTo>
                  <a:lnTo>
                    <a:pt x="23" y="12"/>
                  </a:lnTo>
                  <a:lnTo>
                    <a:pt x="18" y="13"/>
                  </a:lnTo>
                  <a:lnTo>
                    <a:pt x="13" y="15"/>
                  </a:lnTo>
                  <a:lnTo>
                    <a:pt x="8" y="13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1" y="4"/>
                  </a:lnTo>
                  <a:lnTo>
                    <a:pt x="3" y="2"/>
                  </a:lnTo>
                  <a:lnTo>
                    <a:pt x="8" y="1"/>
                  </a:lnTo>
                  <a:lnTo>
                    <a:pt x="14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7" y="4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8" name="Freeform 144"/>
            <p:cNvSpPr>
              <a:spLocks/>
            </p:cNvSpPr>
            <p:nvPr/>
          </p:nvSpPr>
          <p:spPr bwMode="auto">
            <a:xfrm>
              <a:off x="2338" y="3533"/>
              <a:ext cx="34" cy="17"/>
            </a:xfrm>
            <a:custGeom>
              <a:avLst/>
              <a:gdLst/>
              <a:ahLst/>
              <a:cxnLst>
                <a:cxn ang="0">
                  <a:pos x="65" y="9"/>
                </a:cxn>
                <a:cxn ang="0">
                  <a:pos x="67" y="16"/>
                </a:cxn>
                <a:cxn ang="0">
                  <a:pos x="65" y="23"/>
                </a:cxn>
                <a:cxn ang="0">
                  <a:pos x="58" y="29"/>
                </a:cxn>
                <a:cxn ang="0">
                  <a:pos x="46" y="32"/>
                </a:cxn>
                <a:cxn ang="0">
                  <a:pos x="39" y="33"/>
                </a:cxn>
                <a:cxn ang="0">
                  <a:pos x="34" y="35"/>
                </a:cxn>
                <a:cxn ang="0">
                  <a:pos x="27" y="35"/>
                </a:cxn>
                <a:cxn ang="0">
                  <a:pos x="21" y="33"/>
                </a:cxn>
                <a:cxn ang="0">
                  <a:pos x="15" y="32"/>
                </a:cxn>
                <a:cxn ang="0">
                  <a:pos x="9" y="30"/>
                </a:cxn>
                <a:cxn ang="0">
                  <a:pos x="6" y="28"/>
                </a:cxn>
                <a:cxn ang="0">
                  <a:pos x="3" y="24"/>
                </a:cxn>
                <a:cxn ang="0">
                  <a:pos x="0" y="17"/>
                </a:cxn>
                <a:cxn ang="0">
                  <a:pos x="4" y="12"/>
                </a:cxn>
                <a:cxn ang="0">
                  <a:pos x="11" y="6"/>
                </a:cxn>
                <a:cxn ang="0">
                  <a:pos x="22" y="1"/>
                </a:cxn>
                <a:cxn ang="0">
                  <a:pos x="29" y="0"/>
                </a:cxn>
                <a:cxn ang="0">
                  <a:pos x="35" y="0"/>
                </a:cxn>
                <a:cxn ang="0">
                  <a:pos x="42" y="0"/>
                </a:cxn>
                <a:cxn ang="0">
                  <a:pos x="47" y="1"/>
                </a:cxn>
                <a:cxn ang="0">
                  <a:pos x="53" y="2"/>
                </a:cxn>
                <a:cxn ang="0">
                  <a:pos x="58" y="5"/>
                </a:cxn>
                <a:cxn ang="0">
                  <a:pos x="61" y="7"/>
                </a:cxn>
                <a:cxn ang="0">
                  <a:pos x="65" y="9"/>
                </a:cxn>
              </a:cxnLst>
              <a:rect l="0" t="0" r="r" b="b"/>
              <a:pathLst>
                <a:path w="67" h="35">
                  <a:moveTo>
                    <a:pt x="65" y="9"/>
                  </a:moveTo>
                  <a:lnTo>
                    <a:pt x="67" y="16"/>
                  </a:lnTo>
                  <a:lnTo>
                    <a:pt x="65" y="23"/>
                  </a:lnTo>
                  <a:lnTo>
                    <a:pt x="58" y="29"/>
                  </a:lnTo>
                  <a:lnTo>
                    <a:pt x="46" y="32"/>
                  </a:lnTo>
                  <a:lnTo>
                    <a:pt x="39" y="33"/>
                  </a:lnTo>
                  <a:lnTo>
                    <a:pt x="34" y="35"/>
                  </a:lnTo>
                  <a:lnTo>
                    <a:pt x="27" y="35"/>
                  </a:lnTo>
                  <a:lnTo>
                    <a:pt x="21" y="33"/>
                  </a:lnTo>
                  <a:lnTo>
                    <a:pt x="15" y="32"/>
                  </a:lnTo>
                  <a:lnTo>
                    <a:pt x="9" y="30"/>
                  </a:lnTo>
                  <a:lnTo>
                    <a:pt x="6" y="28"/>
                  </a:lnTo>
                  <a:lnTo>
                    <a:pt x="3" y="24"/>
                  </a:lnTo>
                  <a:lnTo>
                    <a:pt x="0" y="17"/>
                  </a:lnTo>
                  <a:lnTo>
                    <a:pt x="4" y="12"/>
                  </a:lnTo>
                  <a:lnTo>
                    <a:pt x="11" y="6"/>
                  </a:lnTo>
                  <a:lnTo>
                    <a:pt x="22" y="1"/>
                  </a:lnTo>
                  <a:lnTo>
                    <a:pt x="29" y="0"/>
                  </a:lnTo>
                  <a:lnTo>
                    <a:pt x="35" y="0"/>
                  </a:lnTo>
                  <a:lnTo>
                    <a:pt x="42" y="0"/>
                  </a:lnTo>
                  <a:lnTo>
                    <a:pt x="47" y="1"/>
                  </a:lnTo>
                  <a:lnTo>
                    <a:pt x="53" y="2"/>
                  </a:lnTo>
                  <a:lnTo>
                    <a:pt x="58" y="5"/>
                  </a:lnTo>
                  <a:lnTo>
                    <a:pt x="61" y="7"/>
                  </a:lnTo>
                  <a:lnTo>
                    <a:pt x="65" y="9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69" name="Freeform 145"/>
            <p:cNvSpPr>
              <a:spLocks/>
            </p:cNvSpPr>
            <p:nvPr/>
          </p:nvSpPr>
          <p:spPr bwMode="auto">
            <a:xfrm>
              <a:off x="2340" y="3533"/>
              <a:ext cx="31" cy="16"/>
            </a:xfrm>
            <a:custGeom>
              <a:avLst/>
              <a:gdLst/>
              <a:ahLst/>
              <a:cxnLst>
                <a:cxn ang="0">
                  <a:pos x="60" y="9"/>
                </a:cxn>
                <a:cxn ang="0">
                  <a:pos x="62" y="15"/>
                </a:cxn>
                <a:cxn ang="0">
                  <a:pos x="60" y="22"/>
                </a:cxn>
                <a:cxn ang="0">
                  <a:pos x="53" y="28"/>
                </a:cxn>
                <a:cxn ang="0">
                  <a:pos x="42" y="31"/>
                </a:cxn>
                <a:cxn ang="0">
                  <a:pos x="37" y="32"/>
                </a:cxn>
                <a:cxn ang="0">
                  <a:pos x="30" y="32"/>
                </a:cxn>
                <a:cxn ang="0">
                  <a:pos x="24" y="32"/>
                </a:cxn>
                <a:cxn ang="0">
                  <a:pos x="18" y="31"/>
                </a:cxn>
                <a:cxn ang="0">
                  <a:pos x="13" y="30"/>
                </a:cxn>
                <a:cxn ang="0">
                  <a:pos x="9" y="28"/>
                </a:cxn>
                <a:cxn ang="0">
                  <a:pos x="4" y="25"/>
                </a:cxn>
                <a:cxn ang="0">
                  <a:pos x="2" y="23"/>
                </a:cxn>
                <a:cxn ang="0">
                  <a:pos x="0" y="17"/>
                </a:cxn>
                <a:cxn ang="0">
                  <a:pos x="2" y="10"/>
                </a:cxn>
                <a:cxn ang="0">
                  <a:pos x="9" y="6"/>
                </a:cxn>
                <a:cxn ang="0">
                  <a:pos x="19" y="1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43" y="1"/>
                </a:cxn>
                <a:cxn ang="0">
                  <a:pos x="48" y="2"/>
                </a:cxn>
                <a:cxn ang="0">
                  <a:pos x="53" y="5"/>
                </a:cxn>
                <a:cxn ang="0">
                  <a:pos x="57" y="7"/>
                </a:cxn>
                <a:cxn ang="0">
                  <a:pos x="60" y="9"/>
                </a:cxn>
              </a:cxnLst>
              <a:rect l="0" t="0" r="r" b="b"/>
              <a:pathLst>
                <a:path w="62" h="32">
                  <a:moveTo>
                    <a:pt x="60" y="9"/>
                  </a:moveTo>
                  <a:lnTo>
                    <a:pt x="62" y="15"/>
                  </a:lnTo>
                  <a:lnTo>
                    <a:pt x="60" y="22"/>
                  </a:lnTo>
                  <a:lnTo>
                    <a:pt x="53" y="28"/>
                  </a:lnTo>
                  <a:lnTo>
                    <a:pt x="42" y="31"/>
                  </a:lnTo>
                  <a:lnTo>
                    <a:pt x="37" y="32"/>
                  </a:lnTo>
                  <a:lnTo>
                    <a:pt x="30" y="32"/>
                  </a:lnTo>
                  <a:lnTo>
                    <a:pt x="24" y="32"/>
                  </a:lnTo>
                  <a:lnTo>
                    <a:pt x="18" y="31"/>
                  </a:lnTo>
                  <a:lnTo>
                    <a:pt x="13" y="30"/>
                  </a:lnTo>
                  <a:lnTo>
                    <a:pt x="9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0" y="17"/>
                  </a:lnTo>
                  <a:lnTo>
                    <a:pt x="2" y="10"/>
                  </a:lnTo>
                  <a:lnTo>
                    <a:pt x="9" y="6"/>
                  </a:lnTo>
                  <a:lnTo>
                    <a:pt x="19" y="1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43" y="1"/>
                  </a:lnTo>
                  <a:lnTo>
                    <a:pt x="48" y="2"/>
                  </a:lnTo>
                  <a:lnTo>
                    <a:pt x="53" y="5"/>
                  </a:lnTo>
                  <a:lnTo>
                    <a:pt x="57" y="7"/>
                  </a:lnTo>
                  <a:lnTo>
                    <a:pt x="60" y="9"/>
                  </a:lnTo>
                  <a:close/>
                </a:path>
              </a:pathLst>
            </a:custGeom>
            <a:solidFill>
              <a:srgbClr val="BC72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0" name="Freeform 146"/>
            <p:cNvSpPr>
              <a:spLocks/>
            </p:cNvSpPr>
            <p:nvPr/>
          </p:nvSpPr>
          <p:spPr bwMode="auto">
            <a:xfrm>
              <a:off x="2342" y="3534"/>
              <a:ext cx="28" cy="14"/>
            </a:xfrm>
            <a:custGeom>
              <a:avLst/>
              <a:gdLst/>
              <a:ahLst/>
              <a:cxnLst>
                <a:cxn ang="0">
                  <a:pos x="55" y="8"/>
                </a:cxn>
                <a:cxn ang="0">
                  <a:pos x="58" y="14"/>
                </a:cxn>
                <a:cxn ang="0">
                  <a:pos x="57" y="20"/>
                </a:cxn>
                <a:cxn ang="0">
                  <a:pos x="50" y="24"/>
                </a:cxn>
                <a:cxn ang="0">
                  <a:pos x="39" y="28"/>
                </a:cxn>
                <a:cxn ang="0">
                  <a:pos x="34" y="29"/>
                </a:cxn>
                <a:cxn ang="0">
                  <a:pos x="28" y="29"/>
                </a:cxn>
                <a:cxn ang="0">
                  <a:pos x="22" y="29"/>
                </a:cxn>
                <a:cxn ang="0">
                  <a:pos x="17" y="29"/>
                </a:cxn>
                <a:cxn ang="0">
                  <a:pos x="12" y="28"/>
                </a:cxn>
                <a:cxn ang="0">
                  <a:pos x="7" y="25"/>
                </a:cxn>
                <a:cxn ang="0">
                  <a:pos x="4" y="23"/>
                </a:cxn>
                <a:cxn ang="0">
                  <a:pos x="1" y="21"/>
                </a:cxn>
                <a:cxn ang="0">
                  <a:pos x="0" y="15"/>
                </a:cxn>
                <a:cxn ang="0">
                  <a:pos x="2" y="9"/>
                </a:cxn>
                <a:cxn ang="0">
                  <a:pos x="9" y="5"/>
                </a:cxn>
                <a:cxn ang="0">
                  <a:pos x="19" y="1"/>
                </a:cxn>
                <a:cxn ang="0">
                  <a:pos x="24" y="0"/>
                </a:cxn>
                <a:cxn ang="0">
                  <a:pos x="30" y="0"/>
                </a:cxn>
                <a:cxn ang="0">
                  <a:pos x="36" y="0"/>
                </a:cxn>
                <a:cxn ang="0">
                  <a:pos x="40" y="0"/>
                </a:cxn>
                <a:cxn ang="0">
                  <a:pos x="45" y="1"/>
                </a:cxn>
                <a:cxn ang="0">
                  <a:pos x="50" y="4"/>
                </a:cxn>
                <a:cxn ang="0">
                  <a:pos x="53" y="6"/>
                </a:cxn>
                <a:cxn ang="0">
                  <a:pos x="55" y="8"/>
                </a:cxn>
              </a:cxnLst>
              <a:rect l="0" t="0" r="r" b="b"/>
              <a:pathLst>
                <a:path w="58" h="29">
                  <a:moveTo>
                    <a:pt x="55" y="8"/>
                  </a:moveTo>
                  <a:lnTo>
                    <a:pt x="58" y="14"/>
                  </a:lnTo>
                  <a:lnTo>
                    <a:pt x="57" y="20"/>
                  </a:lnTo>
                  <a:lnTo>
                    <a:pt x="50" y="24"/>
                  </a:lnTo>
                  <a:lnTo>
                    <a:pt x="39" y="28"/>
                  </a:lnTo>
                  <a:lnTo>
                    <a:pt x="34" y="29"/>
                  </a:lnTo>
                  <a:lnTo>
                    <a:pt x="28" y="29"/>
                  </a:lnTo>
                  <a:lnTo>
                    <a:pt x="22" y="29"/>
                  </a:lnTo>
                  <a:lnTo>
                    <a:pt x="17" y="29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21"/>
                  </a:lnTo>
                  <a:lnTo>
                    <a:pt x="0" y="15"/>
                  </a:lnTo>
                  <a:lnTo>
                    <a:pt x="2" y="9"/>
                  </a:lnTo>
                  <a:lnTo>
                    <a:pt x="9" y="5"/>
                  </a:lnTo>
                  <a:lnTo>
                    <a:pt x="19" y="1"/>
                  </a:lnTo>
                  <a:lnTo>
                    <a:pt x="24" y="0"/>
                  </a:lnTo>
                  <a:lnTo>
                    <a:pt x="30" y="0"/>
                  </a:lnTo>
                  <a:lnTo>
                    <a:pt x="36" y="0"/>
                  </a:lnTo>
                  <a:lnTo>
                    <a:pt x="40" y="0"/>
                  </a:lnTo>
                  <a:lnTo>
                    <a:pt x="45" y="1"/>
                  </a:lnTo>
                  <a:lnTo>
                    <a:pt x="50" y="4"/>
                  </a:lnTo>
                  <a:lnTo>
                    <a:pt x="53" y="6"/>
                  </a:lnTo>
                  <a:lnTo>
                    <a:pt x="55" y="8"/>
                  </a:lnTo>
                  <a:close/>
                </a:path>
              </a:pathLst>
            </a:custGeom>
            <a:solidFill>
              <a:srgbClr val="C17A02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1" name="Freeform 147"/>
            <p:cNvSpPr>
              <a:spLocks/>
            </p:cNvSpPr>
            <p:nvPr/>
          </p:nvSpPr>
          <p:spPr bwMode="auto">
            <a:xfrm>
              <a:off x="2343" y="3534"/>
              <a:ext cx="27" cy="13"/>
            </a:xfrm>
            <a:custGeom>
              <a:avLst/>
              <a:gdLst/>
              <a:ahLst/>
              <a:cxnLst>
                <a:cxn ang="0">
                  <a:pos x="53" y="8"/>
                </a:cxn>
                <a:cxn ang="0">
                  <a:pos x="55" y="14"/>
                </a:cxn>
                <a:cxn ang="0">
                  <a:pos x="52" y="19"/>
                </a:cxn>
                <a:cxn ang="0">
                  <a:pos x="46" y="23"/>
                </a:cxn>
                <a:cxn ang="0">
                  <a:pos x="37" y="27"/>
                </a:cxn>
                <a:cxn ang="0">
                  <a:pos x="32" y="28"/>
                </a:cxn>
                <a:cxn ang="0">
                  <a:pos x="27" y="28"/>
                </a:cxn>
                <a:cxn ang="0">
                  <a:pos x="21" y="28"/>
                </a:cxn>
                <a:cxn ang="0">
                  <a:pos x="17" y="27"/>
                </a:cxn>
                <a:cxn ang="0">
                  <a:pos x="12" y="25"/>
                </a:cxn>
                <a:cxn ang="0">
                  <a:pos x="8" y="24"/>
                </a:cxn>
                <a:cxn ang="0">
                  <a:pos x="5" y="22"/>
                </a:cxn>
                <a:cxn ang="0">
                  <a:pos x="3" y="20"/>
                </a:cxn>
                <a:cxn ang="0">
                  <a:pos x="0" y="14"/>
                </a:cxn>
                <a:cxn ang="0">
                  <a:pos x="3" y="9"/>
                </a:cxn>
                <a:cxn ang="0">
                  <a:pos x="8" y="5"/>
                </a:cxn>
                <a:cxn ang="0">
                  <a:pos x="18" y="1"/>
                </a:cxn>
                <a:cxn ang="0">
                  <a:pos x="23" y="0"/>
                </a:cxn>
                <a:cxn ang="0">
                  <a:pos x="28" y="0"/>
                </a:cxn>
                <a:cxn ang="0">
                  <a:pos x="34" y="0"/>
                </a:cxn>
                <a:cxn ang="0">
                  <a:pos x="38" y="1"/>
                </a:cxn>
                <a:cxn ang="0">
                  <a:pos x="43" y="2"/>
                </a:cxn>
                <a:cxn ang="0">
                  <a:pos x="48" y="4"/>
                </a:cxn>
                <a:cxn ang="0">
                  <a:pos x="51" y="6"/>
                </a:cxn>
                <a:cxn ang="0">
                  <a:pos x="53" y="8"/>
                </a:cxn>
              </a:cxnLst>
              <a:rect l="0" t="0" r="r" b="b"/>
              <a:pathLst>
                <a:path w="55" h="28">
                  <a:moveTo>
                    <a:pt x="53" y="8"/>
                  </a:moveTo>
                  <a:lnTo>
                    <a:pt x="55" y="14"/>
                  </a:lnTo>
                  <a:lnTo>
                    <a:pt x="52" y="19"/>
                  </a:lnTo>
                  <a:lnTo>
                    <a:pt x="46" y="23"/>
                  </a:lnTo>
                  <a:lnTo>
                    <a:pt x="37" y="27"/>
                  </a:lnTo>
                  <a:lnTo>
                    <a:pt x="32" y="28"/>
                  </a:lnTo>
                  <a:lnTo>
                    <a:pt x="27" y="28"/>
                  </a:lnTo>
                  <a:lnTo>
                    <a:pt x="21" y="28"/>
                  </a:lnTo>
                  <a:lnTo>
                    <a:pt x="17" y="27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5" y="22"/>
                  </a:lnTo>
                  <a:lnTo>
                    <a:pt x="3" y="20"/>
                  </a:lnTo>
                  <a:lnTo>
                    <a:pt x="0" y="14"/>
                  </a:lnTo>
                  <a:lnTo>
                    <a:pt x="3" y="9"/>
                  </a:lnTo>
                  <a:lnTo>
                    <a:pt x="8" y="5"/>
                  </a:lnTo>
                  <a:lnTo>
                    <a:pt x="18" y="1"/>
                  </a:lnTo>
                  <a:lnTo>
                    <a:pt x="23" y="0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38" y="1"/>
                  </a:lnTo>
                  <a:lnTo>
                    <a:pt x="43" y="2"/>
                  </a:lnTo>
                  <a:lnTo>
                    <a:pt x="48" y="4"/>
                  </a:lnTo>
                  <a:lnTo>
                    <a:pt x="51" y="6"/>
                  </a:lnTo>
                  <a:lnTo>
                    <a:pt x="53" y="8"/>
                  </a:lnTo>
                  <a:close/>
                </a:path>
              </a:pathLst>
            </a:custGeom>
            <a:solidFill>
              <a:srgbClr val="C47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2" name="Freeform 148"/>
            <p:cNvSpPr>
              <a:spLocks/>
            </p:cNvSpPr>
            <p:nvPr/>
          </p:nvSpPr>
          <p:spPr bwMode="auto">
            <a:xfrm>
              <a:off x="2344" y="3534"/>
              <a:ext cx="26" cy="12"/>
            </a:xfrm>
            <a:custGeom>
              <a:avLst/>
              <a:gdLst/>
              <a:ahLst/>
              <a:cxnLst>
                <a:cxn ang="0">
                  <a:pos x="49" y="7"/>
                </a:cxn>
                <a:cxn ang="0">
                  <a:pos x="51" y="13"/>
                </a:cxn>
                <a:cxn ang="0">
                  <a:pos x="48" y="17"/>
                </a:cxn>
                <a:cxn ang="0">
                  <a:pos x="42" y="22"/>
                </a:cxn>
                <a:cxn ang="0">
                  <a:pos x="33" y="24"/>
                </a:cxn>
                <a:cxn ang="0">
                  <a:pos x="24" y="25"/>
                </a:cxn>
                <a:cxn ang="0">
                  <a:pos x="14" y="25"/>
                </a:cxn>
                <a:cxn ang="0">
                  <a:pos x="7" y="23"/>
                </a:cxn>
                <a:cxn ang="0">
                  <a:pos x="1" y="19"/>
                </a:cxn>
                <a:cxn ang="0">
                  <a:pos x="0" y="14"/>
                </a:cxn>
                <a:cxn ang="0">
                  <a:pos x="1" y="8"/>
                </a:cxn>
                <a:cxn ang="0">
                  <a:pos x="7" y="5"/>
                </a:cxn>
                <a:cxn ang="0">
                  <a:pos x="15" y="1"/>
                </a:cxn>
                <a:cxn ang="0">
                  <a:pos x="19" y="0"/>
                </a:cxn>
                <a:cxn ang="0">
                  <a:pos x="25" y="0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1"/>
                </a:cxn>
                <a:cxn ang="0">
                  <a:pos x="42" y="4"/>
                </a:cxn>
                <a:cxn ang="0">
                  <a:pos x="46" y="5"/>
                </a:cxn>
                <a:cxn ang="0">
                  <a:pos x="49" y="7"/>
                </a:cxn>
              </a:cxnLst>
              <a:rect l="0" t="0" r="r" b="b"/>
              <a:pathLst>
                <a:path w="51" h="25">
                  <a:moveTo>
                    <a:pt x="49" y="7"/>
                  </a:moveTo>
                  <a:lnTo>
                    <a:pt x="51" y="13"/>
                  </a:lnTo>
                  <a:lnTo>
                    <a:pt x="48" y="17"/>
                  </a:lnTo>
                  <a:lnTo>
                    <a:pt x="42" y="22"/>
                  </a:lnTo>
                  <a:lnTo>
                    <a:pt x="33" y="24"/>
                  </a:lnTo>
                  <a:lnTo>
                    <a:pt x="24" y="25"/>
                  </a:lnTo>
                  <a:lnTo>
                    <a:pt x="14" y="25"/>
                  </a:lnTo>
                  <a:lnTo>
                    <a:pt x="7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5" y="1"/>
                  </a:lnTo>
                  <a:lnTo>
                    <a:pt x="19" y="0"/>
                  </a:lnTo>
                  <a:lnTo>
                    <a:pt x="25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9" y="1"/>
                  </a:lnTo>
                  <a:lnTo>
                    <a:pt x="42" y="4"/>
                  </a:lnTo>
                  <a:lnTo>
                    <a:pt x="46" y="5"/>
                  </a:lnTo>
                  <a:lnTo>
                    <a:pt x="49" y="7"/>
                  </a:lnTo>
                  <a:close/>
                </a:path>
              </a:pathLst>
            </a:custGeom>
            <a:solidFill>
              <a:srgbClr val="C98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3" name="Freeform 149"/>
            <p:cNvSpPr>
              <a:spLocks/>
            </p:cNvSpPr>
            <p:nvPr/>
          </p:nvSpPr>
          <p:spPr bwMode="auto">
            <a:xfrm>
              <a:off x="2346" y="3534"/>
              <a:ext cx="23" cy="12"/>
            </a:xfrm>
            <a:custGeom>
              <a:avLst/>
              <a:gdLst/>
              <a:ahLst/>
              <a:cxnLst>
                <a:cxn ang="0">
                  <a:pos x="46" y="7"/>
                </a:cxn>
                <a:cxn ang="0">
                  <a:pos x="47" y="12"/>
                </a:cxn>
                <a:cxn ang="0">
                  <a:pos x="45" y="16"/>
                </a:cxn>
                <a:cxn ang="0">
                  <a:pos x="39" y="20"/>
                </a:cxn>
                <a:cxn ang="0">
                  <a:pos x="31" y="23"/>
                </a:cxn>
                <a:cxn ang="0">
                  <a:pos x="22" y="24"/>
                </a:cxn>
                <a:cxn ang="0">
                  <a:pos x="14" y="23"/>
                </a:cxn>
                <a:cxn ang="0">
                  <a:pos x="7" y="21"/>
                </a:cxn>
                <a:cxn ang="0">
                  <a:pos x="1" y="17"/>
                </a:cxn>
                <a:cxn ang="0">
                  <a:pos x="0" y="13"/>
                </a:cxn>
                <a:cxn ang="0">
                  <a:pos x="2" y="8"/>
                </a:cxn>
                <a:cxn ang="0">
                  <a:pos x="7" y="4"/>
                </a:cxn>
                <a:cxn ang="0">
                  <a:pos x="15" y="1"/>
                </a:cxn>
                <a:cxn ang="0">
                  <a:pos x="24" y="0"/>
                </a:cxn>
                <a:cxn ang="0">
                  <a:pos x="32" y="1"/>
                </a:cxn>
                <a:cxn ang="0">
                  <a:pos x="40" y="4"/>
                </a:cxn>
                <a:cxn ang="0">
                  <a:pos x="46" y="7"/>
                </a:cxn>
              </a:cxnLst>
              <a:rect l="0" t="0" r="r" b="b"/>
              <a:pathLst>
                <a:path w="47" h="24">
                  <a:moveTo>
                    <a:pt x="46" y="7"/>
                  </a:moveTo>
                  <a:lnTo>
                    <a:pt x="47" y="12"/>
                  </a:lnTo>
                  <a:lnTo>
                    <a:pt x="45" y="16"/>
                  </a:lnTo>
                  <a:lnTo>
                    <a:pt x="39" y="20"/>
                  </a:lnTo>
                  <a:lnTo>
                    <a:pt x="31" y="23"/>
                  </a:lnTo>
                  <a:lnTo>
                    <a:pt x="22" y="24"/>
                  </a:lnTo>
                  <a:lnTo>
                    <a:pt x="14" y="23"/>
                  </a:lnTo>
                  <a:lnTo>
                    <a:pt x="7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2" y="8"/>
                  </a:lnTo>
                  <a:lnTo>
                    <a:pt x="7" y="4"/>
                  </a:lnTo>
                  <a:lnTo>
                    <a:pt x="15" y="1"/>
                  </a:lnTo>
                  <a:lnTo>
                    <a:pt x="24" y="0"/>
                  </a:lnTo>
                  <a:lnTo>
                    <a:pt x="32" y="1"/>
                  </a:lnTo>
                  <a:lnTo>
                    <a:pt x="40" y="4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CE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4" name="Freeform 150"/>
            <p:cNvSpPr>
              <a:spLocks/>
            </p:cNvSpPr>
            <p:nvPr/>
          </p:nvSpPr>
          <p:spPr bwMode="auto">
            <a:xfrm>
              <a:off x="2347" y="3534"/>
              <a:ext cx="21" cy="11"/>
            </a:xfrm>
            <a:custGeom>
              <a:avLst/>
              <a:gdLst/>
              <a:ahLst/>
              <a:cxnLst>
                <a:cxn ang="0">
                  <a:pos x="40" y="7"/>
                </a:cxn>
                <a:cxn ang="0">
                  <a:pos x="41" y="11"/>
                </a:cxn>
                <a:cxn ang="0">
                  <a:pos x="40" y="15"/>
                </a:cxn>
                <a:cxn ang="0">
                  <a:pos x="35" y="19"/>
                </a:cxn>
                <a:cxn ang="0">
                  <a:pos x="28" y="21"/>
                </a:cxn>
                <a:cxn ang="0">
                  <a:pos x="20" y="22"/>
                </a:cxn>
                <a:cxn ang="0">
                  <a:pos x="12" y="22"/>
                </a:cxn>
                <a:cxn ang="0">
                  <a:pos x="5" y="20"/>
                </a:cxn>
                <a:cxn ang="0">
                  <a:pos x="1" y="16"/>
                </a:cxn>
                <a:cxn ang="0">
                  <a:pos x="0" y="12"/>
                </a:cxn>
                <a:cxn ang="0">
                  <a:pos x="1" y="7"/>
                </a:cxn>
                <a:cxn ang="0">
                  <a:pos x="5" y="4"/>
                </a:cxn>
                <a:cxn ang="0">
                  <a:pos x="12" y="1"/>
                </a:cxn>
                <a:cxn ang="0">
                  <a:pos x="20" y="0"/>
                </a:cxn>
                <a:cxn ang="0">
                  <a:pos x="28" y="1"/>
                </a:cxn>
                <a:cxn ang="0">
                  <a:pos x="35" y="4"/>
                </a:cxn>
                <a:cxn ang="0">
                  <a:pos x="40" y="7"/>
                </a:cxn>
              </a:cxnLst>
              <a:rect l="0" t="0" r="r" b="b"/>
              <a:pathLst>
                <a:path w="41" h="22">
                  <a:moveTo>
                    <a:pt x="40" y="7"/>
                  </a:moveTo>
                  <a:lnTo>
                    <a:pt x="41" y="11"/>
                  </a:lnTo>
                  <a:lnTo>
                    <a:pt x="40" y="15"/>
                  </a:lnTo>
                  <a:lnTo>
                    <a:pt x="35" y="19"/>
                  </a:lnTo>
                  <a:lnTo>
                    <a:pt x="28" y="21"/>
                  </a:lnTo>
                  <a:lnTo>
                    <a:pt x="20" y="22"/>
                  </a:lnTo>
                  <a:lnTo>
                    <a:pt x="12" y="22"/>
                  </a:lnTo>
                  <a:lnTo>
                    <a:pt x="5" y="20"/>
                  </a:lnTo>
                  <a:lnTo>
                    <a:pt x="1" y="16"/>
                  </a:lnTo>
                  <a:lnTo>
                    <a:pt x="0" y="12"/>
                  </a:lnTo>
                  <a:lnTo>
                    <a:pt x="1" y="7"/>
                  </a:lnTo>
                  <a:lnTo>
                    <a:pt x="5" y="4"/>
                  </a:lnTo>
                  <a:lnTo>
                    <a:pt x="12" y="1"/>
                  </a:lnTo>
                  <a:lnTo>
                    <a:pt x="20" y="0"/>
                  </a:lnTo>
                  <a:lnTo>
                    <a:pt x="28" y="1"/>
                  </a:lnTo>
                  <a:lnTo>
                    <a:pt x="35" y="4"/>
                  </a:lnTo>
                  <a:lnTo>
                    <a:pt x="40" y="7"/>
                  </a:lnTo>
                  <a:close/>
                </a:path>
              </a:pathLst>
            </a:custGeom>
            <a:solidFill>
              <a:srgbClr val="D39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5" name="Freeform 151"/>
            <p:cNvSpPr>
              <a:spLocks/>
            </p:cNvSpPr>
            <p:nvPr/>
          </p:nvSpPr>
          <p:spPr bwMode="auto">
            <a:xfrm>
              <a:off x="2348" y="3534"/>
              <a:ext cx="19" cy="10"/>
            </a:xfrm>
            <a:custGeom>
              <a:avLst/>
              <a:gdLst/>
              <a:ahLst/>
              <a:cxnLst>
                <a:cxn ang="0">
                  <a:pos x="37" y="6"/>
                </a:cxn>
                <a:cxn ang="0">
                  <a:pos x="38" y="11"/>
                </a:cxn>
                <a:cxn ang="0">
                  <a:pos x="37" y="14"/>
                </a:cxn>
                <a:cxn ang="0">
                  <a:pos x="32" y="17"/>
                </a:cxn>
                <a:cxn ang="0">
                  <a:pos x="26" y="20"/>
                </a:cxn>
                <a:cxn ang="0">
                  <a:pos x="20" y="21"/>
                </a:cxn>
                <a:cxn ang="0">
                  <a:pos x="13" y="20"/>
                </a:cxn>
                <a:cxn ang="0">
                  <a:pos x="6" y="19"/>
                </a:cxn>
                <a:cxn ang="0">
                  <a:pos x="1" y="15"/>
                </a:cxn>
                <a:cxn ang="0">
                  <a:pos x="0" y="11"/>
                </a:cxn>
                <a:cxn ang="0">
                  <a:pos x="2" y="7"/>
                </a:cxn>
                <a:cxn ang="0">
                  <a:pos x="6" y="4"/>
                </a:cxn>
                <a:cxn ang="0">
                  <a:pos x="13" y="1"/>
                </a:cxn>
                <a:cxn ang="0">
                  <a:pos x="20" y="0"/>
                </a:cxn>
                <a:cxn ang="0">
                  <a:pos x="26" y="1"/>
                </a:cxn>
                <a:cxn ang="0">
                  <a:pos x="33" y="2"/>
                </a:cxn>
                <a:cxn ang="0">
                  <a:pos x="37" y="6"/>
                </a:cxn>
              </a:cxnLst>
              <a:rect l="0" t="0" r="r" b="b"/>
              <a:pathLst>
                <a:path w="38" h="21">
                  <a:moveTo>
                    <a:pt x="37" y="6"/>
                  </a:moveTo>
                  <a:lnTo>
                    <a:pt x="38" y="11"/>
                  </a:lnTo>
                  <a:lnTo>
                    <a:pt x="37" y="14"/>
                  </a:lnTo>
                  <a:lnTo>
                    <a:pt x="32" y="17"/>
                  </a:lnTo>
                  <a:lnTo>
                    <a:pt x="26" y="20"/>
                  </a:lnTo>
                  <a:lnTo>
                    <a:pt x="20" y="21"/>
                  </a:lnTo>
                  <a:lnTo>
                    <a:pt x="13" y="20"/>
                  </a:lnTo>
                  <a:lnTo>
                    <a:pt x="6" y="19"/>
                  </a:lnTo>
                  <a:lnTo>
                    <a:pt x="1" y="15"/>
                  </a:lnTo>
                  <a:lnTo>
                    <a:pt x="0" y="11"/>
                  </a:lnTo>
                  <a:lnTo>
                    <a:pt x="2" y="7"/>
                  </a:lnTo>
                  <a:lnTo>
                    <a:pt x="6" y="4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6" y="1"/>
                  </a:lnTo>
                  <a:lnTo>
                    <a:pt x="33" y="2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D89B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6" name="Freeform 152"/>
            <p:cNvSpPr>
              <a:spLocks/>
            </p:cNvSpPr>
            <p:nvPr/>
          </p:nvSpPr>
          <p:spPr bwMode="auto">
            <a:xfrm>
              <a:off x="2350" y="3534"/>
              <a:ext cx="17" cy="9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34" y="8"/>
                </a:cxn>
                <a:cxn ang="0">
                  <a:pos x="33" y="12"/>
                </a:cxn>
                <a:cxn ang="0">
                  <a:pos x="29" y="14"/>
                </a:cxn>
                <a:cxn ang="0">
                  <a:pos x="23" y="16"/>
                </a:cxn>
                <a:cxn ang="0">
                  <a:pos x="17" y="18"/>
                </a:cxn>
                <a:cxn ang="0">
                  <a:pos x="11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0" y="10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0"/>
                </a:cxn>
                <a:cxn ang="0">
                  <a:pos x="18" y="0"/>
                </a:cxn>
                <a:cxn ang="0">
                  <a:pos x="23" y="0"/>
                </a:cxn>
                <a:cxn ang="0">
                  <a:pos x="29" y="3"/>
                </a:cxn>
                <a:cxn ang="0">
                  <a:pos x="33" y="5"/>
                </a:cxn>
              </a:cxnLst>
              <a:rect l="0" t="0" r="r" b="b"/>
              <a:pathLst>
                <a:path w="34" h="18">
                  <a:moveTo>
                    <a:pt x="33" y="5"/>
                  </a:moveTo>
                  <a:lnTo>
                    <a:pt x="34" y="8"/>
                  </a:lnTo>
                  <a:lnTo>
                    <a:pt x="33" y="12"/>
                  </a:lnTo>
                  <a:lnTo>
                    <a:pt x="29" y="14"/>
                  </a:lnTo>
                  <a:lnTo>
                    <a:pt x="23" y="16"/>
                  </a:lnTo>
                  <a:lnTo>
                    <a:pt x="17" y="18"/>
                  </a:lnTo>
                  <a:lnTo>
                    <a:pt x="11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9" y="3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DDA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7" name="Freeform 153"/>
            <p:cNvSpPr>
              <a:spLocks/>
            </p:cNvSpPr>
            <p:nvPr/>
          </p:nvSpPr>
          <p:spPr bwMode="auto">
            <a:xfrm>
              <a:off x="2351" y="3534"/>
              <a:ext cx="15" cy="8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30" y="7"/>
                </a:cxn>
                <a:cxn ang="0">
                  <a:pos x="28" y="11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15"/>
                </a:cxn>
                <a:cxn ang="0">
                  <a:pos x="9" y="15"/>
                </a:cxn>
                <a:cxn ang="0">
                  <a:pos x="4" y="14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5"/>
                </a:cxn>
                <a:cxn ang="0">
                  <a:pos x="4" y="3"/>
                </a:cxn>
                <a:cxn ang="0">
                  <a:pos x="9" y="1"/>
                </a:cxn>
                <a:cxn ang="0">
                  <a:pos x="15" y="0"/>
                </a:cxn>
                <a:cxn ang="0">
                  <a:pos x="20" y="1"/>
                </a:cxn>
                <a:cxn ang="0">
                  <a:pos x="25" y="3"/>
                </a:cxn>
                <a:cxn ang="0">
                  <a:pos x="28" y="5"/>
                </a:cxn>
              </a:cxnLst>
              <a:rect l="0" t="0" r="r" b="b"/>
              <a:pathLst>
                <a:path w="30" h="15">
                  <a:moveTo>
                    <a:pt x="28" y="5"/>
                  </a:moveTo>
                  <a:lnTo>
                    <a:pt x="30" y="7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15"/>
                  </a:lnTo>
                  <a:lnTo>
                    <a:pt x="9" y="15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8"/>
                  </a:lnTo>
                  <a:lnTo>
                    <a:pt x="2" y="5"/>
                  </a:lnTo>
                  <a:lnTo>
                    <a:pt x="4" y="3"/>
                  </a:lnTo>
                  <a:lnTo>
                    <a:pt x="9" y="1"/>
                  </a:lnTo>
                  <a:lnTo>
                    <a:pt x="15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0A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8" name="Freeform 154"/>
            <p:cNvSpPr>
              <a:spLocks/>
            </p:cNvSpPr>
            <p:nvPr/>
          </p:nvSpPr>
          <p:spPr bwMode="auto">
            <a:xfrm>
              <a:off x="2353" y="3534"/>
              <a:ext cx="13" cy="7"/>
            </a:xfrm>
            <a:custGeom>
              <a:avLst/>
              <a:gdLst/>
              <a:ahLst/>
              <a:cxnLst>
                <a:cxn ang="0">
                  <a:pos x="24" y="5"/>
                </a:cxn>
                <a:cxn ang="0">
                  <a:pos x="25" y="7"/>
                </a:cxn>
                <a:cxn ang="0">
                  <a:pos x="24" y="10"/>
                </a:cxn>
                <a:cxn ang="0">
                  <a:pos x="22" y="12"/>
                </a:cxn>
                <a:cxn ang="0">
                  <a:pos x="17" y="13"/>
                </a:cxn>
                <a:cxn ang="0">
                  <a:pos x="13" y="14"/>
                </a:cxn>
                <a:cxn ang="0">
                  <a:pos x="8" y="13"/>
                </a:cxn>
                <a:cxn ang="0">
                  <a:pos x="4" y="12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1" y="5"/>
                </a:cxn>
                <a:cxn ang="0">
                  <a:pos x="4" y="3"/>
                </a:cxn>
                <a:cxn ang="0">
                  <a:pos x="8" y="1"/>
                </a:cxn>
                <a:cxn ang="0">
                  <a:pos x="13" y="0"/>
                </a:cxn>
                <a:cxn ang="0">
                  <a:pos x="19" y="1"/>
                </a:cxn>
                <a:cxn ang="0">
                  <a:pos x="22" y="3"/>
                </a:cxn>
                <a:cxn ang="0">
                  <a:pos x="24" y="5"/>
                </a:cxn>
              </a:cxnLst>
              <a:rect l="0" t="0" r="r" b="b"/>
              <a:pathLst>
                <a:path w="25" h="14">
                  <a:moveTo>
                    <a:pt x="24" y="5"/>
                  </a:moveTo>
                  <a:lnTo>
                    <a:pt x="25" y="7"/>
                  </a:lnTo>
                  <a:lnTo>
                    <a:pt x="24" y="10"/>
                  </a:lnTo>
                  <a:lnTo>
                    <a:pt x="22" y="12"/>
                  </a:lnTo>
                  <a:lnTo>
                    <a:pt x="17" y="13"/>
                  </a:lnTo>
                  <a:lnTo>
                    <a:pt x="13" y="14"/>
                  </a:lnTo>
                  <a:lnTo>
                    <a:pt x="8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5"/>
                  </a:lnTo>
                  <a:lnTo>
                    <a:pt x="4" y="3"/>
                  </a:lnTo>
                  <a:lnTo>
                    <a:pt x="8" y="1"/>
                  </a:lnTo>
                  <a:lnTo>
                    <a:pt x="13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5"/>
                  </a:lnTo>
                  <a:close/>
                </a:path>
              </a:pathLst>
            </a:custGeom>
            <a:solidFill>
              <a:srgbClr val="E5A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79" name="Freeform 155"/>
            <p:cNvSpPr>
              <a:spLocks/>
            </p:cNvSpPr>
            <p:nvPr/>
          </p:nvSpPr>
          <p:spPr bwMode="auto">
            <a:xfrm>
              <a:off x="2354" y="3535"/>
              <a:ext cx="11" cy="5"/>
            </a:xfrm>
            <a:custGeom>
              <a:avLst/>
              <a:gdLst/>
              <a:ahLst/>
              <a:cxnLst>
                <a:cxn ang="0">
                  <a:pos x="22" y="3"/>
                </a:cxn>
                <a:cxn ang="0">
                  <a:pos x="22" y="5"/>
                </a:cxn>
                <a:cxn ang="0">
                  <a:pos x="21" y="7"/>
                </a:cxn>
                <a:cxn ang="0">
                  <a:pos x="19" y="10"/>
                </a:cxn>
                <a:cxn ang="0">
                  <a:pos x="15" y="11"/>
                </a:cxn>
                <a:cxn ang="0">
                  <a:pos x="11" y="11"/>
                </a:cxn>
                <a:cxn ang="0">
                  <a:pos x="7" y="11"/>
                </a:cxn>
                <a:cxn ang="0">
                  <a:pos x="4" y="10"/>
                </a:cxn>
                <a:cxn ang="0">
                  <a:pos x="2" y="7"/>
                </a:cxn>
                <a:cxn ang="0">
                  <a:pos x="0" y="5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12" y="0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3"/>
                </a:cxn>
              </a:cxnLst>
              <a:rect l="0" t="0" r="r" b="b"/>
              <a:pathLst>
                <a:path w="22" h="11">
                  <a:moveTo>
                    <a:pt x="22" y="3"/>
                  </a:moveTo>
                  <a:lnTo>
                    <a:pt x="22" y="5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15" y="11"/>
                  </a:lnTo>
                  <a:lnTo>
                    <a:pt x="11" y="11"/>
                  </a:lnTo>
                  <a:lnTo>
                    <a:pt x="7" y="11"/>
                  </a:lnTo>
                  <a:lnTo>
                    <a:pt x="4" y="10"/>
                  </a:lnTo>
                  <a:lnTo>
                    <a:pt x="2" y="7"/>
                  </a:lnTo>
                  <a:lnTo>
                    <a:pt x="0" y="5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3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0" name="Freeform 156"/>
            <p:cNvSpPr>
              <a:spLocks/>
            </p:cNvSpPr>
            <p:nvPr/>
          </p:nvSpPr>
          <p:spPr bwMode="auto">
            <a:xfrm>
              <a:off x="2232" y="3225"/>
              <a:ext cx="37" cy="41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45" y="1"/>
                </a:cxn>
                <a:cxn ang="0">
                  <a:pos x="52" y="3"/>
                </a:cxn>
                <a:cxn ang="0">
                  <a:pos x="58" y="7"/>
                </a:cxn>
                <a:cxn ang="0">
                  <a:pos x="63" y="11"/>
                </a:cxn>
                <a:cxn ang="0">
                  <a:pos x="68" y="18"/>
                </a:cxn>
                <a:cxn ang="0">
                  <a:pos x="72" y="25"/>
                </a:cxn>
                <a:cxn ang="0">
                  <a:pos x="74" y="32"/>
                </a:cxn>
                <a:cxn ang="0">
                  <a:pos x="75" y="40"/>
                </a:cxn>
                <a:cxn ang="0">
                  <a:pos x="74" y="48"/>
                </a:cxn>
                <a:cxn ang="0">
                  <a:pos x="72" y="56"/>
                </a:cxn>
                <a:cxn ang="0">
                  <a:pos x="68" y="63"/>
                </a:cxn>
                <a:cxn ang="0">
                  <a:pos x="63" y="69"/>
                </a:cxn>
                <a:cxn ang="0">
                  <a:pos x="58" y="75"/>
                </a:cxn>
                <a:cxn ang="0">
                  <a:pos x="52" y="78"/>
                </a:cxn>
                <a:cxn ang="0">
                  <a:pos x="45" y="80"/>
                </a:cxn>
                <a:cxn ang="0">
                  <a:pos x="37" y="81"/>
                </a:cxn>
                <a:cxn ang="0">
                  <a:pos x="30" y="80"/>
                </a:cxn>
                <a:cxn ang="0">
                  <a:pos x="23" y="78"/>
                </a:cxn>
                <a:cxn ang="0">
                  <a:pos x="16" y="75"/>
                </a:cxn>
                <a:cxn ang="0">
                  <a:pos x="12" y="69"/>
                </a:cxn>
                <a:cxn ang="0">
                  <a:pos x="7" y="63"/>
                </a:cxn>
                <a:cxn ang="0">
                  <a:pos x="4" y="56"/>
                </a:cxn>
                <a:cxn ang="0">
                  <a:pos x="1" y="48"/>
                </a:cxn>
                <a:cxn ang="0">
                  <a:pos x="0" y="40"/>
                </a:cxn>
                <a:cxn ang="0">
                  <a:pos x="1" y="32"/>
                </a:cxn>
                <a:cxn ang="0">
                  <a:pos x="4" y="25"/>
                </a:cxn>
                <a:cxn ang="0">
                  <a:pos x="7" y="18"/>
                </a:cxn>
                <a:cxn ang="0">
                  <a:pos x="12" y="11"/>
                </a:cxn>
                <a:cxn ang="0">
                  <a:pos x="16" y="7"/>
                </a:cxn>
                <a:cxn ang="0">
                  <a:pos x="23" y="3"/>
                </a:cxn>
                <a:cxn ang="0">
                  <a:pos x="30" y="1"/>
                </a:cxn>
                <a:cxn ang="0">
                  <a:pos x="37" y="0"/>
                </a:cxn>
              </a:cxnLst>
              <a:rect l="0" t="0" r="r" b="b"/>
              <a:pathLst>
                <a:path w="75" h="81">
                  <a:moveTo>
                    <a:pt x="37" y="0"/>
                  </a:moveTo>
                  <a:lnTo>
                    <a:pt x="45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1"/>
                  </a:lnTo>
                  <a:lnTo>
                    <a:pt x="68" y="18"/>
                  </a:lnTo>
                  <a:lnTo>
                    <a:pt x="72" y="25"/>
                  </a:lnTo>
                  <a:lnTo>
                    <a:pt x="74" y="32"/>
                  </a:lnTo>
                  <a:lnTo>
                    <a:pt x="75" y="40"/>
                  </a:lnTo>
                  <a:lnTo>
                    <a:pt x="74" y="48"/>
                  </a:lnTo>
                  <a:lnTo>
                    <a:pt x="72" y="56"/>
                  </a:lnTo>
                  <a:lnTo>
                    <a:pt x="68" y="63"/>
                  </a:lnTo>
                  <a:lnTo>
                    <a:pt x="63" y="69"/>
                  </a:lnTo>
                  <a:lnTo>
                    <a:pt x="58" y="75"/>
                  </a:lnTo>
                  <a:lnTo>
                    <a:pt x="52" y="78"/>
                  </a:lnTo>
                  <a:lnTo>
                    <a:pt x="45" y="80"/>
                  </a:lnTo>
                  <a:lnTo>
                    <a:pt x="37" y="81"/>
                  </a:lnTo>
                  <a:lnTo>
                    <a:pt x="30" y="80"/>
                  </a:lnTo>
                  <a:lnTo>
                    <a:pt x="23" y="78"/>
                  </a:lnTo>
                  <a:lnTo>
                    <a:pt x="16" y="75"/>
                  </a:lnTo>
                  <a:lnTo>
                    <a:pt x="12" y="69"/>
                  </a:lnTo>
                  <a:lnTo>
                    <a:pt x="7" y="63"/>
                  </a:lnTo>
                  <a:lnTo>
                    <a:pt x="4" y="56"/>
                  </a:lnTo>
                  <a:lnTo>
                    <a:pt x="1" y="48"/>
                  </a:lnTo>
                  <a:lnTo>
                    <a:pt x="0" y="40"/>
                  </a:lnTo>
                  <a:lnTo>
                    <a:pt x="1" y="32"/>
                  </a:lnTo>
                  <a:lnTo>
                    <a:pt x="4" y="25"/>
                  </a:lnTo>
                  <a:lnTo>
                    <a:pt x="7" y="18"/>
                  </a:lnTo>
                  <a:lnTo>
                    <a:pt x="12" y="11"/>
                  </a:lnTo>
                  <a:lnTo>
                    <a:pt x="16" y="7"/>
                  </a:lnTo>
                  <a:lnTo>
                    <a:pt x="23" y="3"/>
                  </a:lnTo>
                  <a:lnTo>
                    <a:pt x="30" y="1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1" name="Freeform 157"/>
            <p:cNvSpPr>
              <a:spLocks/>
            </p:cNvSpPr>
            <p:nvPr/>
          </p:nvSpPr>
          <p:spPr bwMode="auto">
            <a:xfrm>
              <a:off x="2220" y="3338"/>
              <a:ext cx="14" cy="1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20" y="1"/>
                </a:cxn>
                <a:cxn ang="0">
                  <a:pos x="24" y="4"/>
                </a:cxn>
                <a:cxn ang="0">
                  <a:pos x="28" y="9"/>
                </a:cxn>
                <a:cxn ang="0">
                  <a:pos x="29" y="16"/>
                </a:cxn>
                <a:cxn ang="0">
                  <a:pos x="28" y="21"/>
                </a:cxn>
                <a:cxn ang="0">
                  <a:pos x="24" y="27"/>
                </a:cxn>
                <a:cxn ang="0">
                  <a:pos x="20" y="31"/>
                </a:cxn>
                <a:cxn ang="0">
                  <a:pos x="14" y="32"/>
                </a:cxn>
                <a:cxn ang="0">
                  <a:pos x="8" y="31"/>
                </a:cxn>
                <a:cxn ang="0">
                  <a:pos x="4" y="27"/>
                </a:cxn>
                <a:cxn ang="0">
                  <a:pos x="1" y="21"/>
                </a:cxn>
                <a:cxn ang="0">
                  <a:pos x="0" y="16"/>
                </a:cxn>
                <a:cxn ang="0">
                  <a:pos x="1" y="9"/>
                </a:cxn>
                <a:cxn ang="0">
                  <a:pos x="4" y="4"/>
                </a:cxn>
                <a:cxn ang="0">
                  <a:pos x="8" y="1"/>
                </a:cxn>
                <a:cxn ang="0">
                  <a:pos x="14" y="0"/>
                </a:cxn>
              </a:cxnLst>
              <a:rect l="0" t="0" r="r" b="b"/>
              <a:pathLst>
                <a:path w="29" h="32">
                  <a:moveTo>
                    <a:pt x="14" y="0"/>
                  </a:moveTo>
                  <a:lnTo>
                    <a:pt x="20" y="1"/>
                  </a:lnTo>
                  <a:lnTo>
                    <a:pt x="24" y="4"/>
                  </a:lnTo>
                  <a:lnTo>
                    <a:pt x="28" y="9"/>
                  </a:lnTo>
                  <a:lnTo>
                    <a:pt x="29" y="16"/>
                  </a:lnTo>
                  <a:lnTo>
                    <a:pt x="28" y="21"/>
                  </a:lnTo>
                  <a:lnTo>
                    <a:pt x="24" y="27"/>
                  </a:lnTo>
                  <a:lnTo>
                    <a:pt x="20" y="31"/>
                  </a:lnTo>
                  <a:lnTo>
                    <a:pt x="14" y="32"/>
                  </a:lnTo>
                  <a:lnTo>
                    <a:pt x="8" y="31"/>
                  </a:lnTo>
                  <a:lnTo>
                    <a:pt x="4" y="27"/>
                  </a:lnTo>
                  <a:lnTo>
                    <a:pt x="1" y="21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2" name="Freeform 158"/>
            <p:cNvSpPr>
              <a:spLocks/>
            </p:cNvSpPr>
            <p:nvPr/>
          </p:nvSpPr>
          <p:spPr bwMode="auto">
            <a:xfrm>
              <a:off x="2099" y="3725"/>
              <a:ext cx="20" cy="22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8" y="1"/>
                </a:cxn>
                <a:cxn ang="0">
                  <a:pos x="35" y="5"/>
                </a:cxn>
                <a:cxn ang="0">
                  <a:pos x="39" y="12"/>
                </a:cxn>
                <a:cxn ang="0">
                  <a:pos x="41" y="21"/>
                </a:cxn>
                <a:cxn ang="0">
                  <a:pos x="39" y="30"/>
                </a:cxn>
                <a:cxn ang="0">
                  <a:pos x="35" y="36"/>
                </a:cxn>
                <a:cxn ang="0">
                  <a:pos x="28" y="41"/>
                </a:cxn>
                <a:cxn ang="0">
                  <a:pos x="20" y="43"/>
                </a:cxn>
                <a:cxn ang="0">
                  <a:pos x="13" y="41"/>
                </a:cxn>
                <a:cxn ang="0">
                  <a:pos x="6" y="36"/>
                </a:cxn>
                <a:cxn ang="0">
                  <a:pos x="1" y="30"/>
                </a:cxn>
                <a:cxn ang="0">
                  <a:pos x="0" y="21"/>
                </a:cxn>
                <a:cxn ang="0">
                  <a:pos x="1" y="12"/>
                </a:cxn>
                <a:cxn ang="0">
                  <a:pos x="6" y="5"/>
                </a:cxn>
                <a:cxn ang="0">
                  <a:pos x="13" y="1"/>
                </a:cxn>
                <a:cxn ang="0">
                  <a:pos x="20" y="0"/>
                </a:cxn>
              </a:cxnLst>
              <a:rect l="0" t="0" r="r" b="b"/>
              <a:pathLst>
                <a:path w="41" h="43">
                  <a:moveTo>
                    <a:pt x="20" y="0"/>
                  </a:moveTo>
                  <a:lnTo>
                    <a:pt x="28" y="1"/>
                  </a:lnTo>
                  <a:lnTo>
                    <a:pt x="35" y="5"/>
                  </a:lnTo>
                  <a:lnTo>
                    <a:pt x="39" y="12"/>
                  </a:lnTo>
                  <a:lnTo>
                    <a:pt x="41" y="21"/>
                  </a:lnTo>
                  <a:lnTo>
                    <a:pt x="39" y="30"/>
                  </a:lnTo>
                  <a:lnTo>
                    <a:pt x="35" y="36"/>
                  </a:lnTo>
                  <a:lnTo>
                    <a:pt x="28" y="41"/>
                  </a:lnTo>
                  <a:lnTo>
                    <a:pt x="20" y="43"/>
                  </a:lnTo>
                  <a:lnTo>
                    <a:pt x="13" y="41"/>
                  </a:lnTo>
                  <a:lnTo>
                    <a:pt x="6" y="36"/>
                  </a:lnTo>
                  <a:lnTo>
                    <a:pt x="1" y="30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6" y="5"/>
                  </a:lnTo>
                  <a:lnTo>
                    <a:pt x="13" y="1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3" name="Freeform 159"/>
            <p:cNvSpPr>
              <a:spLocks/>
            </p:cNvSpPr>
            <p:nvPr/>
          </p:nvSpPr>
          <p:spPr bwMode="auto">
            <a:xfrm>
              <a:off x="2300" y="3545"/>
              <a:ext cx="230" cy="58"/>
            </a:xfrm>
            <a:custGeom>
              <a:avLst/>
              <a:gdLst/>
              <a:ahLst/>
              <a:cxnLst>
                <a:cxn ang="0">
                  <a:pos x="42" y="83"/>
                </a:cxn>
                <a:cxn ang="0">
                  <a:pos x="273" y="92"/>
                </a:cxn>
                <a:cxn ang="0">
                  <a:pos x="384" y="29"/>
                </a:cxn>
                <a:cxn ang="0">
                  <a:pos x="128" y="16"/>
                </a:cxn>
                <a:cxn ang="0">
                  <a:pos x="157" y="0"/>
                </a:cxn>
                <a:cxn ang="0">
                  <a:pos x="462" y="13"/>
                </a:cxn>
                <a:cxn ang="0">
                  <a:pos x="326" y="116"/>
                </a:cxn>
                <a:cxn ang="0">
                  <a:pos x="0" y="108"/>
                </a:cxn>
                <a:cxn ang="0">
                  <a:pos x="42" y="83"/>
                </a:cxn>
              </a:cxnLst>
              <a:rect l="0" t="0" r="r" b="b"/>
              <a:pathLst>
                <a:path w="462" h="116">
                  <a:moveTo>
                    <a:pt x="42" y="83"/>
                  </a:moveTo>
                  <a:lnTo>
                    <a:pt x="273" y="92"/>
                  </a:lnTo>
                  <a:lnTo>
                    <a:pt x="384" y="29"/>
                  </a:lnTo>
                  <a:lnTo>
                    <a:pt x="128" y="16"/>
                  </a:lnTo>
                  <a:lnTo>
                    <a:pt x="157" y="0"/>
                  </a:lnTo>
                  <a:lnTo>
                    <a:pt x="462" y="13"/>
                  </a:lnTo>
                  <a:lnTo>
                    <a:pt x="326" y="116"/>
                  </a:lnTo>
                  <a:lnTo>
                    <a:pt x="0" y="108"/>
                  </a:lnTo>
                  <a:lnTo>
                    <a:pt x="42" y="83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4" name="Freeform 160"/>
            <p:cNvSpPr>
              <a:spLocks/>
            </p:cNvSpPr>
            <p:nvPr/>
          </p:nvSpPr>
          <p:spPr bwMode="auto">
            <a:xfrm>
              <a:off x="2234" y="3761"/>
              <a:ext cx="132" cy="4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63" y="23"/>
                </a:cxn>
                <a:cxn ang="0">
                  <a:pos x="258" y="91"/>
                </a:cxn>
                <a:cxn ang="0">
                  <a:pos x="0" y="68"/>
                </a:cxn>
                <a:cxn ang="0">
                  <a:pos x="5" y="0"/>
                </a:cxn>
              </a:cxnLst>
              <a:rect l="0" t="0" r="r" b="b"/>
              <a:pathLst>
                <a:path w="263" h="91">
                  <a:moveTo>
                    <a:pt x="5" y="0"/>
                  </a:moveTo>
                  <a:lnTo>
                    <a:pt x="263" y="23"/>
                  </a:lnTo>
                  <a:lnTo>
                    <a:pt x="258" y="91"/>
                  </a:lnTo>
                  <a:lnTo>
                    <a:pt x="0" y="68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5" name="Freeform 161"/>
            <p:cNvSpPr>
              <a:spLocks/>
            </p:cNvSpPr>
            <p:nvPr/>
          </p:nvSpPr>
          <p:spPr bwMode="auto">
            <a:xfrm>
              <a:off x="2234" y="3769"/>
              <a:ext cx="131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261" y="23"/>
                </a:cxn>
                <a:cxn ang="0">
                  <a:pos x="257" y="65"/>
                </a:cxn>
                <a:cxn ang="0">
                  <a:pos x="0" y="42"/>
                </a:cxn>
                <a:cxn ang="0">
                  <a:pos x="3" y="0"/>
                </a:cxn>
              </a:cxnLst>
              <a:rect l="0" t="0" r="r" b="b"/>
              <a:pathLst>
                <a:path w="261" h="65">
                  <a:moveTo>
                    <a:pt x="3" y="0"/>
                  </a:moveTo>
                  <a:lnTo>
                    <a:pt x="261" y="23"/>
                  </a:lnTo>
                  <a:lnTo>
                    <a:pt x="257" y="65"/>
                  </a:lnTo>
                  <a:lnTo>
                    <a:pt x="0" y="4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6" name="Freeform 162"/>
            <p:cNvSpPr>
              <a:spLocks/>
            </p:cNvSpPr>
            <p:nvPr/>
          </p:nvSpPr>
          <p:spPr bwMode="auto">
            <a:xfrm>
              <a:off x="2235" y="3775"/>
              <a:ext cx="130" cy="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59" y="23"/>
                </a:cxn>
                <a:cxn ang="0">
                  <a:pos x="257" y="39"/>
                </a:cxn>
                <a:cxn ang="0">
                  <a:pos x="0" y="16"/>
                </a:cxn>
                <a:cxn ang="0">
                  <a:pos x="1" y="0"/>
                </a:cxn>
              </a:cxnLst>
              <a:rect l="0" t="0" r="r" b="b"/>
              <a:pathLst>
                <a:path w="259" h="39">
                  <a:moveTo>
                    <a:pt x="1" y="0"/>
                  </a:moveTo>
                  <a:lnTo>
                    <a:pt x="259" y="23"/>
                  </a:lnTo>
                  <a:lnTo>
                    <a:pt x="257" y="39"/>
                  </a:lnTo>
                  <a:lnTo>
                    <a:pt x="0" y="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7" name="Freeform 163"/>
            <p:cNvSpPr>
              <a:spLocks/>
            </p:cNvSpPr>
            <p:nvPr/>
          </p:nvSpPr>
          <p:spPr bwMode="auto">
            <a:xfrm>
              <a:off x="2337" y="3763"/>
              <a:ext cx="51" cy="64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33" y="4"/>
                </a:cxn>
                <a:cxn ang="0">
                  <a:pos x="5" y="40"/>
                </a:cxn>
                <a:cxn ang="0">
                  <a:pos x="0" y="70"/>
                </a:cxn>
                <a:cxn ang="0">
                  <a:pos x="33" y="121"/>
                </a:cxn>
                <a:cxn ang="0">
                  <a:pos x="102" y="129"/>
                </a:cxn>
                <a:cxn ang="0">
                  <a:pos x="91" y="92"/>
                </a:cxn>
                <a:cxn ang="0">
                  <a:pos x="47" y="73"/>
                </a:cxn>
                <a:cxn ang="0">
                  <a:pos x="47" y="33"/>
                </a:cxn>
                <a:cxn ang="0">
                  <a:pos x="87" y="30"/>
                </a:cxn>
                <a:cxn ang="0">
                  <a:pos x="87" y="0"/>
                </a:cxn>
              </a:cxnLst>
              <a:rect l="0" t="0" r="r" b="b"/>
              <a:pathLst>
                <a:path w="102" h="129">
                  <a:moveTo>
                    <a:pt x="87" y="0"/>
                  </a:moveTo>
                  <a:lnTo>
                    <a:pt x="33" y="4"/>
                  </a:lnTo>
                  <a:lnTo>
                    <a:pt x="5" y="40"/>
                  </a:lnTo>
                  <a:lnTo>
                    <a:pt x="0" y="70"/>
                  </a:lnTo>
                  <a:lnTo>
                    <a:pt x="33" y="121"/>
                  </a:lnTo>
                  <a:lnTo>
                    <a:pt x="102" y="129"/>
                  </a:lnTo>
                  <a:lnTo>
                    <a:pt x="91" y="92"/>
                  </a:lnTo>
                  <a:lnTo>
                    <a:pt x="47" y="73"/>
                  </a:lnTo>
                  <a:lnTo>
                    <a:pt x="47" y="33"/>
                  </a:lnTo>
                  <a:lnTo>
                    <a:pt x="87" y="3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8" name="Freeform 164"/>
            <p:cNvSpPr>
              <a:spLocks/>
            </p:cNvSpPr>
            <p:nvPr/>
          </p:nvSpPr>
          <p:spPr bwMode="auto">
            <a:xfrm>
              <a:off x="2369" y="3739"/>
              <a:ext cx="85" cy="9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6" y="41"/>
                </a:cxn>
                <a:cxn ang="0">
                  <a:pos x="0" y="88"/>
                </a:cxn>
                <a:cxn ang="0">
                  <a:pos x="7" y="119"/>
                </a:cxn>
                <a:cxn ang="0">
                  <a:pos x="18" y="144"/>
                </a:cxn>
                <a:cxn ang="0">
                  <a:pos x="30" y="164"/>
                </a:cxn>
                <a:cxn ang="0">
                  <a:pos x="47" y="177"/>
                </a:cxn>
                <a:cxn ang="0">
                  <a:pos x="67" y="186"/>
                </a:cxn>
                <a:cxn ang="0">
                  <a:pos x="91" y="190"/>
                </a:cxn>
                <a:cxn ang="0">
                  <a:pos x="119" y="193"/>
                </a:cxn>
                <a:cxn ang="0">
                  <a:pos x="151" y="190"/>
                </a:cxn>
                <a:cxn ang="0">
                  <a:pos x="168" y="149"/>
                </a:cxn>
                <a:cxn ang="0">
                  <a:pos x="172" y="113"/>
                </a:cxn>
                <a:cxn ang="0">
                  <a:pos x="164" y="81"/>
                </a:cxn>
                <a:cxn ang="0">
                  <a:pos x="149" y="55"/>
                </a:cxn>
                <a:cxn ang="0">
                  <a:pos x="127" y="33"/>
                </a:cxn>
                <a:cxn ang="0">
                  <a:pos x="100" y="17"/>
                </a:cxn>
                <a:cxn ang="0">
                  <a:pos x="74" y="6"/>
                </a:cxn>
                <a:cxn ang="0">
                  <a:pos x="47" y="0"/>
                </a:cxn>
              </a:cxnLst>
              <a:rect l="0" t="0" r="r" b="b"/>
              <a:pathLst>
                <a:path w="172" h="193">
                  <a:moveTo>
                    <a:pt x="47" y="0"/>
                  </a:moveTo>
                  <a:lnTo>
                    <a:pt x="6" y="41"/>
                  </a:lnTo>
                  <a:lnTo>
                    <a:pt x="0" y="88"/>
                  </a:lnTo>
                  <a:lnTo>
                    <a:pt x="7" y="119"/>
                  </a:lnTo>
                  <a:lnTo>
                    <a:pt x="18" y="144"/>
                  </a:lnTo>
                  <a:lnTo>
                    <a:pt x="30" y="164"/>
                  </a:lnTo>
                  <a:lnTo>
                    <a:pt x="47" y="177"/>
                  </a:lnTo>
                  <a:lnTo>
                    <a:pt x="67" y="186"/>
                  </a:lnTo>
                  <a:lnTo>
                    <a:pt x="91" y="190"/>
                  </a:lnTo>
                  <a:lnTo>
                    <a:pt x="119" y="193"/>
                  </a:lnTo>
                  <a:lnTo>
                    <a:pt x="151" y="190"/>
                  </a:lnTo>
                  <a:lnTo>
                    <a:pt x="168" y="149"/>
                  </a:lnTo>
                  <a:lnTo>
                    <a:pt x="172" y="113"/>
                  </a:lnTo>
                  <a:lnTo>
                    <a:pt x="164" y="81"/>
                  </a:lnTo>
                  <a:lnTo>
                    <a:pt x="149" y="55"/>
                  </a:lnTo>
                  <a:lnTo>
                    <a:pt x="127" y="33"/>
                  </a:lnTo>
                  <a:lnTo>
                    <a:pt x="100" y="17"/>
                  </a:lnTo>
                  <a:lnTo>
                    <a:pt x="74" y="6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89" name="Freeform 165"/>
            <p:cNvSpPr>
              <a:spLocks/>
            </p:cNvSpPr>
            <p:nvPr/>
          </p:nvSpPr>
          <p:spPr bwMode="auto">
            <a:xfrm>
              <a:off x="2388" y="3736"/>
              <a:ext cx="69" cy="97"/>
            </a:xfrm>
            <a:custGeom>
              <a:avLst/>
              <a:gdLst/>
              <a:ahLst/>
              <a:cxnLst>
                <a:cxn ang="0">
                  <a:pos x="22" y="4"/>
                </a:cxn>
                <a:cxn ang="0">
                  <a:pos x="33" y="0"/>
                </a:cxn>
                <a:cxn ang="0">
                  <a:pos x="45" y="2"/>
                </a:cxn>
                <a:cxn ang="0">
                  <a:pos x="58" y="6"/>
                </a:cxn>
                <a:cxn ang="0">
                  <a:pos x="71" y="13"/>
                </a:cxn>
                <a:cxn ang="0">
                  <a:pos x="83" y="25"/>
                </a:cxn>
                <a:cxn ang="0">
                  <a:pos x="96" y="39"/>
                </a:cxn>
                <a:cxn ang="0">
                  <a:pos x="109" y="53"/>
                </a:cxn>
                <a:cxn ang="0">
                  <a:pos x="119" y="72"/>
                </a:cxn>
                <a:cxn ang="0">
                  <a:pos x="134" y="110"/>
                </a:cxn>
                <a:cxn ang="0">
                  <a:pos x="139" y="146"/>
                </a:cxn>
                <a:cxn ang="0">
                  <a:pos x="133" y="174"/>
                </a:cxn>
                <a:cxn ang="0">
                  <a:pos x="117" y="192"/>
                </a:cxn>
                <a:cxn ang="0">
                  <a:pos x="106" y="195"/>
                </a:cxn>
                <a:cxn ang="0">
                  <a:pos x="94" y="194"/>
                </a:cxn>
                <a:cxn ang="0">
                  <a:pos x="81" y="189"/>
                </a:cxn>
                <a:cxn ang="0">
                  <a:pos x="68" y="181"/>
                </a:cxn>
                <a:cxn ang="0">
                  <a:pos x="56" y="171"/>
                </a:cxn>
                <a:cxn ang="0">
                  <a:pos x="43" y="157"/>
                </a:cxn>
                <a:cxn ang="0">
                  <a:pos x="30" y="141"/>
                </a:cxn>
                <a:cxn ang="0">
                  <a:pos x="20" y="123"/>
                </a:cxn>
                <a:cxn ang="0">
                  <a:pos x="5" y="85"/>
                </a:cxn>
                <a:cxn ang="0">
                  <a:pos x="0" y="49"/>
                </a:cxn>
                <a:cxn ang="0">
                  <a:pos x="6" y="21"/>
                </a:cxn>
                <a:cxn ang="0">
                  <a:pos x="22" y="4"/>
                </a:cxn>
              </a:cxnLst>
              <a:rect l="0" t="0" r="r" b="b"/>
              <a:pathLst>
                <a:path w="139" h="195">
                  <a:moveTo>
                    <a:pt x="22" y="4"/>
                  </a:moveTo>
                  <a:lnTo>
                    <a:pt x="33" y="0"/>
                  </a:lnTo>
                  <a:lnTo>
                    <a:pt x="45" y="2"/>
                  </a:lnTo>
                  <a:lnTo>
                    <a:pt x="58" y="6"/>
                  </a:lnTo>
                  <a:lnTo>
                    <a:pt x="71" y="13"/>
                  </a:lnTo>
                  <a:lnTo>
                    <a:pt x="83" y="25"/>
                  </a:lnTo>
                  <a:lnTo>
                    <a:pt x="96" y="39"/>
                  </a:lnTo>
                  <a:lnTo>
                    <a:pt x="109" y="53"/>
                  </a:lnTo>
                  <a:lnTo>
                    <a:pt x="119" y="72"/>
                  </a:lnTo>
                  <a:lnTo>
                    <a:pt x="134" y="110"/>
                  </a:lnTo>
                  <a:lnTo>
                    <a:pt x="139" y="146"/>
                  </a:lnTo>
                  <a:lnTo>
                    <a:pt x="133" y="174"/>
                  </a:lnTo>
                  <a:lnTo>
                    <a:pt x="117" y="192"/>
                  </a:lnTo>
                  <a:lnTo>
                    <a:pt x="106" y="195"/>
                  </a:lnTo>
                  <a:lnTo>
                    <a:pt x="94" y="194"/>
                  </a:lnTo>
                  <a:lnTo>
                    <a:pt x="81" y="189"/>
                  </a:lnTo>
                  <a:lnTo>
                    <a:pt x="68" y="181"/>
                  </a:lnTo>
                  <a:lnTo>
                    <a:pt x="56" y="171"/>
                  </a:lnTo>
                  <a:lnTo>
                    <a:pt x="43" y="157"/>
                  </a:lnTo>
                  <a:lnTo>
                    <a:pt x="30" y="141"/>
                  </a:lnTo>
                  <a:lnTo>
                    <a:pt x="20" y="123"/>
                  </a:lnTo>
                  <a:lnTo>
                    <a:pt x="5" y="85"/>
                  </a:lnTo>
                  <a:lnTo>
                    <a:pt x="0" y="49"/>
                  </a:lnTo>
                  <a:lnTo>
                    <a:pt x="6" y="21"/>
                  </a:lnTo>
                  <a:lnTo>
                    <a:pt x="22" y="4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0" name="Freeform 166"/>
            <p:cNvSpPr>
              <a:spLocks/>
            </p:cNvSpPr>
            <p:nvPr/>
          </p:nvSpPr>
          <p:spPr bwMode="auto">
            <a:xfrm>
              <a:off x="2391" y="3739"/>
              <a:ext cx="65" cy="92"/>
            </a:xfrm>
            <a:custGeom>
              <a:avLst/>
              <a:gdLst/>
              <a:ahLst/>
              <a:cxnLst>
                <a:cxn ang="0">
                  <a:pos x="20" y="3"/>
                </a:cxn>
                <a:cxn ang="0">
                  <a:pos x="30" y="0"/>
                </a:cxn>
                <a:cxn ang="0">
                  <a:pos x="41" y="0"/>
                </a:cxn>
                <a:cxn ang="0">
                  <a:pos x="54" y="5"/>
                </a:cxn>
                <a:cxn ang="0">
                  <a:pos x="67" y="12"/>
                </a:cxn>
                <a:cxn ang="0">
                  <a:pos x="80" y="22"/>
                </a:cxn>
                <a:cxn ang="0">
                  <a:pos x="91" y="35"/>
                </a:cxn>
                <a:cxn ang="0">
                  <a:pos x="103" y="51"/>
                </a:cxn>
                <a:cxn ang="0">
                  <a:pos x="113" y="68"/>
                </a:cxn>
                <a:cxn ang="0">
                  <a:pos x="127" y="105"/>
                </a:cxn>
                <a:cxn ang="0">
                  <a:pos x="131" y="138"/>
                </a:cxn>
                <a:cxn ang="0">
                  <a:pos x="126" y="166"/>
                </a:cxn>
                <a:cxn ang="0">
                  <a:pos x="111" y="182"/>
                </a:cxn>
                <a:cxn ang="0">
                  <a:pos x="100" y="186"/>
                </a:cxn>
                <a:cxn ang="0">
                  <a:pos x="89" y="185"/>
                </a:cxn>
                <a:cxn ang="0">
                  <a:pos x="77" y="181"/>
                </a:cxn>
                <a:cxn ang="0">
                  <a:pos x="65" y="173"/>
                </a:cxn>
                <a:cxn ang="0">
                  <a:pos x="52" y="163"/>
                </a:cxn>
                <a:cxn ang="0">
                  <a:pos x="39" y="150"/>
                </a:cxn>
                <a:cxn ang="0">
                  <a:pos x="29" y="134"/>
                </a:cxn>
                <a:cxn ang="0">
                  <a:pos x="18" y="117"/>
                </a:cxn>
                <a:cxn ang="0">
                  <a:pos x="5" y="80"/>
                </a:cxn>
                <a:cxn ang="0">
                  <a:pos x="0" y="46"/>
                </a:cxn>
                <a:cxn ang="0">
                  <a:pos x="5" y="19"/>
                </a:cxn>
                <a:cxn ang="0">
                  <a:pos x="20" y="3"/>
                </a:cxn>
              </a:cxnLst>
              <a:rect l="0" t="0" r="r" b="b"/>
              <a:pathLst>
                <a:path w="131" h="186">
                  <a:moveTo>
                    <a:pt x="20" y="3"/>
                  </a:moveTo>
                  <a:lnTo>
                    <a:pt x="30" y="0"/>
                  </a:lnTo>
                  <a:lnTo>
                    <a:pt x="41" y="0"/>
                  </a:lnTo>
                  <a:lnTo>
                    <a:pt x="54" y="5"/>
                  </a:lnTo>
                  <a:lnTo>
                    <a:pt x="67" y="12"/>
                  </a:lnTo>
                  <a:lnTo>
                    <a:pt x="80" y="22"/>
                  </a:lnTo>
                  <a:lnTo>
                    <a:pt x="91" y="35"/>
                  </a:lnTo>
                  <a:lnTo>
                    <a:pt x="103" y="51"/>
                  </a:lnTo>
                  <a:lnTo>
                    <a:pt x="113" y="68"/>
                  </a:lnTo>
                  <a:lnTo>
                    <a:pt x="127" y="105"/>
                  </a:lnTo>
                  <a:lnTo>
                    <a:pt x="131" y="138"/>
                  </a:lnTo>
                  <a:lnTo>
                    <a:pt x="126" y="166"/>
                  </a:lnTo>
                  <a:lnTo>
                    <a:pt x="111" y="182"/>
                  </a:lnTo>
                  <a:lnTo>
                    <a:pt x="100" y="186"/>
                  </a:lnTo>
                  <a:lnTo>
                    <a:pt x="89" y="185"/>
                  </a:lnTo>
                  <a:lnTo>
                    <a:pt x="77" y="181"/>
                  </a:lnTo>
                  <a:lnTo>
                    <a:pt x="65" y="173"/>
                  </a:lnTo>
                  <a:lnTo>
                    <a:pt x="52" y="163"/>
                  </a:lnTo>
                  <a:lnTo>
                    <a:pt x="39" y="150"/>
                  </a:lnTo>
                  <a:lnTo>
                    <a:pt x="29" y="134"/>
                  </a:lnTo>
                  <a:lnTo>
                    <a:pt x="18" y="117"/>
                  </a:lnTo>
                  <a:lnTo>
                    <a:pt x="5" y="80"/>
                  </a:lnTo>
                  <a:lnTo>
                    <a:pt x="0" y="46"/>
                  </a:lnTo>
                  <a:lnTo>
                    <a:pt x="5" y="19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934F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1" name="Freeform 167"/>
            <p:cNvSpPr>
              <a:spLocks/>
            </p:cNvSpPr>
            <p:nvPr/>
          </p:nvSpPr>
          <p:spPr bwMode="auto">
            <a:xfrm>
              <a:off x="2392" y="3741"/>
              <a:ext cx="63" cy="89"/>
            </a:xfrm>
            <a:custGeom>
              <a:avLst/>
              <a:gdLst/>
              <a:ahLst/>
              <a:cxnLst>
                <a:cxn ang="0">
                  <a:pos x="19" y="3"/>
                </a:cxn>
                <a:cxn ang="0">
                  <a:pos x="29" y="0"/>
                </a:cxn>
                <a:cxn ang="0">
                  <a:pos x="41" y="1"/>
                </a:cxn>
                <a:cxn ang="0">
                  <a:pos x="52" y="4"/>
                </a:cxn>
                <a:cxn ang="0">
                  <a:pos x="64" y="11"/>
                </a:cxn>
                <a:cxn ang="0">
                  <a:pos x="77" y="22"/>
                </a:cxn>
                <a:cxn ang="0">
                  <a:pos x="88" y="34"/>
                </a:cxn>
                <a:cxn ang="0">
                  <a:pos x="100" y="48"/>
                </a:cxn>
                <a:cxn ang="0">
                  <a:pos x="109" y="66"/>
                </a:cxn>
                <a:cxn ang="0">
                  <a:pos x="123" y="101"/>
                </a:cxn>
                <a:cxn ang="0">
                  <a:pos x="126" y="133"/>
                </a:cxn>
                <a:cxn ang="0">
                  <a:pos x="121" y="159"/>
                </a:cxn>
                <a:cxn ang="0">
                  <a:pos x="106" y="175"/>
                </a:cxn>
                <a:cxn ang="0">
                  <a:pos x="97" y="177"/>
                </a:cxn>
                <a:cxn ang="0">
                  <a:pos x="86" y="177"/>
                </a:cxn>
                <a:cxn ang="0">
                  <a:pos x="74" y="173"/>
                </a:cxn>
                <a:cxn ang="0">
                  <a:pos x="63" y="166"/>
                </a:cxn>
                <a:cxn ang="0">
                  <a:pos x="50" y="155"/>
                </a:cxn>
                <a:cxn ang="0">
                  <a:pos x="38" y="143"/>
                </a:cxn>
                <a:cxn ang="0">
                  <a:pos x="27" y="129"/>
                </a:cxn>
                <a:cxn ang="0">
                  <a:pos x="18" y="112"/>
                </a:cxn>
                <a:cxn ang="0">
                  <a:pos x="4" y="77"/>
                </a:cxn>
                <a:cxn ang="0">
                  <a:pos x="0" y="45"/>
                </a:cxn>
                <a:cxn ang="0">
                  <a:pos x="5" y="19"/>
                </a:cxn>
                <a:cxn ang="0">
                  <a:pos x="19" y="3"/>
                </a:cxn>
              </a:cxnLst>
              <a:rect l="0" t="0" r="r" b="b"/>
              <a:pathLst>
                <a:path w="126" h="177">
                  <a:moveTo>
                    <a:pt x="19" y="3"/>
                  </a:moveTo>
                  <a:lnTo>
                    <a:pt x="29" y="0"/>
                  </a:lnTo>
                  <a:lnTo>
                    <a:pt x="41" y="1"/>
                  </a:lnTo>
                  <a:lnTo>
                    <a:pt x="52" y="4"/>
                  </a:lnTo>
                  <a:lnTo>
                    <a:pt x="64" y="11"/>
                  </a:lnTo>
                  <a:lnTo>
                    <a:pt x="77" y="22"/>
                  </a:lnTo>
                  <a:lnTo>
                    <a:pt x="88" y="34"/>
                  </a:lnTo>
                  <a:lnTo>
                    <a:pt x="100" y="48"/>
                  </a:lnTo>
                  <a:lnTo>
                    <a:pt x="109" y="66"/>
                  </a:lnTo>
                  <a:lnTo>
                    <a:pt x="123" y="101"/>
                  </a:lnTo>
                  <a:lnTo>
                    <a:pt x="126" y="133"/>
                  </a:lnTo>
                  <a:lnTo>
                    <a:pt x="121" y="159"/>
                  </a:lnTo>
                  <a:lnTo>
                    <a:pt x="106" y="175"/>
                  </a:lnTo>
                  <a:lnTo>
                    <a:pt x="97" y="177"/>
                  </a:lnTo>
                  <a:lnTo>
                    <a:pt x="86" y="177"/>
                  </a:lnTo>
                  <a:lnTo>
                    <a:pt x="74" y="173"/>
                  </a:lnTo>
                  <a:lnTo>
                    <a:pt x="63" y="166"/>
                  </a:lnTo>
                  <a:lnTo>
                    <a:pt x="50" y="155"/>
                  </a:lnTo>
                  <a:lnTo>
                    <a:pt x="38" y="143"/>
                  </a:lnTo>
                  <a:lnTo>
                    <a:pt x="27" y="129"/>
                  </a:lnTo>
                  <a:lnTo>
                    <a:pt x="18" y="112"/>
                  </a:lnTo>
                  <a:lnTo>
                    <a:pt x="4" y="77"/>
                  </a:lnTo>
                  <a:lnTo>
                    <a:pt x="0" y="45"/>
                  </a:lnTo>
                  <a:lnTo>
                    <a:pt x="5" y="19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9E59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2" name="Freeform 168"/>
            <p:cNvSpPr>
              <a:spLocks/>
            </p:cNvSpPr>
            <p:nvPr/>
          </p:nvSpPr>
          <p:spPr bwMode="auto">
            <a:xfrm>
              <a:off x="2394" y="3744"/>
              <a:ext cx="60" cy="84"/>
            </a:xfrm>
            <a:custGeom>
              <a:avLst/>
              <a:gdLst/>
              <a:ahLst/>
              <a:cxnLst>
                <a:cxn ang="0">
                  <a:pos x="20" y="2"/>
                </a:cxn>
                <a:cxn ang="0">
                  <a:pos x="29" y="0"/>
                </a:cxn>
                <a:cxn ang="0">
                  <a:pos x="39" y="0"/>
                </a:cxn>
                <a:cxn ang="0">
                  <a:pos x="49" y="4"/>
                </a:cxn>
                <a:cxn ang="0">
                  <a:pos x="61" y="11"/>
                </a:cxn>
                <a:cxn ang="0">
                  <a:pos x="73" y="20"/>
                </a:cxn>
                <a:cxn ang="0">
                  <a:pos x="84" y="32"/>
                </a:cxn>
                <a:cxn ang="0">
                  <a:pos x="94" y="46"/>
                </a:cxn>
                <a:cxn ang="0">
                  <a:pos x="104" y="62"/>
                </a:cxn>
                <a:cxn ang="0">
                  <a:pos x="116" y="95"/>
                </a:cxn>
                <a:cxn ang="0">
                  <a:pos x="120" y="126"/>
                </a:cxn>
                <a:cxn ang="0">
                  <a:pos x="115" y="151"/>
                </a:cxn>
                <a:cxn ang="0">
                  <a:pos x="101" y="166"/>
                </a:cxn>
                <a:cxn ang="0">
                  <a:pos x="92" y="169"/>
                </a:cxn>
                <a:cxn ang="0">
                  <a:pos x="82" y="168"/>
                </a:cxn>
                <a:cxn ang="0">
                  <a:pos x="70" y="164"/>
                </a:cxn>
                <a:cxn ang="0">
                  <a:pos x="59" y="157"/>
                </a:cxn>
                <a:cxn ang="0">
                  <a:pos x="47" y="147"/>
                </a:cxn>
                <a:cxn ang="0">
                  <a:pos x="36" y="136"/>
                </a:cxn>
                <a:cxn ang="0">
                  <a:pos x="25" y="122"/>
                </a:cxn>
                <a:cxn ang="0">
                  <a:pos x="16" y="106"/>
                </a:cxn>
                <a:cxn ang="0">
                  <a:pos x="3" y="72"/>
                </a:cxn>
                <a:cxn ang="0">
                  <a:pos x="0" y="41"/>
                </a:cxn>
                <a:cxn ang="0">
                  <a:pos x="6" y="17"/>
                </a:cxn>
                <a:cxn ang="0">
                  <a:pos x="20" y="2"/>
                </a:cxn>
              </a:cxnLst>
              <a:rect l="0" t="0" r="r" b="b"/>
              <a:pathLst>
                <a:path w="120" h="169">
                  <a:moveTo>
                    <a:pt x="20" y="2"/>
                  </a:moveTo>
                  <a:lnTo>
                    <a:pt x="29" y="0"/>
                  </a:lnTo>
                  <a:lnTo>
                    <a:pt x="39" y="0"/>
                  </a:lnTo>
                  <a:lnTo>
                    <a:pt x="49" y="4"/>
                  </a:lnTo>
                  <a:lnTo>
                    <a:pt x="61" y="11"/>
                  </a:lnTo>
                  <a:lnTo>
                    <a:pt x="73" y="20"/>
                  </a:lnTo>
                  <a:lnTo>
                    <a:pt x="84" y="32"/>
                  </a:lnTo>
                  <a:lnTo>
                    <a:pt x="94" y="46"/>
                  </a:lnTo>
                  <a:lnTo>
                    <a:pt x="104" y="62"/>
                  </a:lnTo>
                  <a:lnTo>
                    <a:pt x="116" y="95"/>
                  </a:lnTo>
                  <a:lnTo>
                    <a:pt x="120" y="126"/>
                  </a:lnTo>
                  <a:lnTo>
                    <a:pt x="115" y="151"/>
                  </a:lnTo>
                  <a:lnTo>
                    <a:pt x="101" y="166"/>
                  </a:lnTo>
                  <a:lnTo>
                    <a:pt x="92" y="169"/>
                  </a:lnTo>
                  <a:lnTo>
                    <a:pt x="82" y="168"/>
                  </a:lnTo>
                  <a:lnTo>
                    <a:pt x="70" y="164"/>
                  </a:lnTo>
                  <a:lnTo>
                    <a:pt x="59" y="157"/>
                  </a:lnTo>
                  <a:lnTo>
                    <a:pt x="47" y="147"/>
                  </a:lnTo>
                  <a:lnTo>
                    <a:pt x="36" y="136"/>
                  </a:lnTo>
                  <a:lnTo>
                    <a:pt x="25" y="122"/>
                  </a:lnTo>
                  <a:lnTo>
                    <a:pt x="16" y="106"/>
                  </a:lnTo>
                  <a:lnTo>
                    <a:pt x="3" y="72"/>
                  </a:lnTo>
                  <a:lnTo>
                    <a:pt x="0" y="41"/>
                  </a:lnTo>
                  <a:lnTo>
                    <a:pt x="6" y="17"/>
                  </a:lnTo>
                  <a:lnTo>
                    <a:pt x="20" y="2"/>
                  </a:lnTo>
                  <a:close/>
                </a:path>
              </a:pathLst>
            </a:custGeom>
            <a:solidFill>
              <a:srgbClr val="A563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3" name="Freeform 169"/>
            <p:cNvSpPr>
              <a:spLocks/>
            </p:cNvSpPr>
            <p:nvPr/>
          </p:nvSpPr>
          <p:spPr bwMode="auto">
            <a:xfrm>
              <a:off x="2396" y="3746"/>
              <a:ext cx="57" cy="81"/>
            </a:xfrm>
            <a:custGeom>
              <a:avLst/>
              <a:gdLst/>
              <a:ahLst/>
              <a:cxnLst>
                <a:cxn ang="0">
                  <a:pos x="18" y="3"/>
                </a:cxn>
                <a:cxn ang="0">
                  <a:pos x="27" y="0"/>
                </a:cxn>
                <a:cxn ang="0">
                  <a:pos x="37" y="0"/>
                </a:cxn>
                <a:cxn ang="0">
                  <a:pos x="48" y="5"/>
                </a:cxn>
                <a:cxn ang="0">
                  <a:pos x="58" y="11"/>
                </a:cxn>
                <a:cxn ang="0">
                  <a:pos x="70" y="20"/>
                </a:cxn>
                <a:cxn ang="0">
                  <a:pos x="80" y="31"/>
                </a:cxn>
                <a:cxn ang="0">
                  <a:pos x="89" y="45"/>
                </a:cxn>
                <a:cxn ang="0">
                  <a:pos x="98" y="60"/>
                </a:cxn>
                <a:cxn ang="0">
                  <a:pos x="111" y="92"/>
                </a:cxn>
                <a:cxn ang="0">
                  <a:pos x="114" y="121"/>
                </a:cxn>
                <a:cxn ang="0">
                  <a:pos x="110" y="145"/>
                </a:cxn>
                <a:cxn ang="0">
                  <a:pos x="97" y="159"/>
                </a:cxn>
                <a:cxn ang="0">
                  <a:pos x="88" y="162"/>
                </a:cxn>
                <a:cxn ang="0">
                  <a:pos x="79" y="162"/>
                </a:cxn>
                <a:cxn ang="0">
                  <a:pos x="68" y="158"/>
                </a:cxn>
                <a:cxn ang="0">
                  <a:pos x="57" y="151"/>
                </a:cxn>
                <a:cxn ang="0">
                  <a:pos x="46" y="142"/>
                </a:cxn>
                <a:cxn ang="0">
                  <a:pos x="36" y="130"/>
                </a:cxn>
                <a:cxn ang="0">
                  <a:pos x="26" y="117"/>
                </a:cxn>
                <a:cxn ang="0">
                  <a:pos x="18" y="102"/>
                </a:cxn>
                <a:cxn ang="0">
                  <a:pos x="5" y="69"/>
                </a:cxn>
                <a:cxn ang="0">
                  <a:pos x="0" y="41"/>
                </a:cxn>
                <a:cxn ang="0">
                  <a:pos x="5" y="18"/>
                </a:cxn>
                <a:cxn ang="0">
                  <a:pos x="18" y="3"/>
                </a:cxn>
              </a:cxnLst>
              <a:rect l="0" t="0" r="r" b="b"/>
              <a:pathLst>
                <a:path w="114" h="162">
                  <a:moveTo>
                    <a:pt x="18" y="3"/>
                  </a:moveTo>
                  <a:lnTo>
                    <a:pt x="27" y="0"/>
                  </a:lnTo>
                  <a:lnTo>
                    <a:pt x="37" y="0"/>
                  </a:lnTo>
                  <a:lnTo>
                    <a:pt x="48" y="5"/>
                  </a:lnTo>
                  <a:lnTo>
                    <a:pt x="58" y="11"/>
                  </a:lnTo>
                  <a:lnTo>
                    <a:pt x="70" y="20"/>
                  </a:lnTo>
                  <a:lnTo>
                    <a:pt x="80" y="31"/>
                  </a:lnTo>
                  <a:lnTo>
                    <a:pt x="89" y="45"/>
                  </a:lnTo>
                  <a:lnTo>
                    <a:pt x="98" y="60"/>
                  </a:lnTo>
                  <a:lnTo>
                    <a:pt x="111" y="92"/>
                  </a:lnTo>
                  <a:lnTo>
                    <a:pt x="114" y="121"/>
                  </a:lnTo>
                  <a:lnTo>
                    <a:pt x="110" y="145"/>
                  </a:lnTo>
                  <a:lnTo>
                    <a:pt x="97" y="159"/>
                  </a:lnTo>
                  <a:lnTo>
                    <a:pt x="88" y="162"/>
                  </a:lnTo>
                  <a:lnTo>
                    <a:pt x="79" y="162"/>
                  </a:lnTo>
                  <a:lnTo>
                    <a:pt x="68" y="158"/>
                  </a:lnTo>
                  <a:lnTo>
                    <a:pt x="57" y="151"/>
                  </a:lnTo>
                  <a:lnTo>
                    <a:pt x="46" y="142"/>
                  </a:lnTo>
                  <a:lnTo>
                    <a:pt x="36" y="130"/>
                  </a:lnTo>
                  <a:lnTo>
                    <a:pt x="26" y="117"/>
                  </a:lnTo>
                  <a:lnTo>
                    <a:pt x="18" y="102"/>
                  </a:lnTo>
                  <a:lnTo>
                    <a:pt x="5" y="69"/>
                  </a:lnTo>
                  <a:lnTo>
                    <a:pt x="0" y="41"/>
                  </a:lnTo>
                  <a:lnTo>
                    <a:pt x="5" y="18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AD6D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4" name="Freeform 170"/>
            <p:cNvSpPr>
              <a:spLocks/>
            </p:cNvSpPr>
            <p:nvPr/>
          </p:nvSpPr>
          <p:spPr bwMode="auto">
            <a:xfrm>
              <a:off x="2397" y="3749"/>
              <a:ext cx="55" cy="76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45" y="3"/>
                </a:cxn>
                <a:cxn ang="0">
                  <a:pos x="55" y="9"/>
                </a:cxn>
                <a:cxn ang="0">
                  <a:pos x="66" y="18"/>
                </a:cxn>
                <a:cxn ang="0">
                  <a:pos x="76" y="29"/>
                </a:cxn>
                <a:cxn ang="0">
                  <a:pos x="85" y="41"/>
                </a:cxn>
                <a:cxn ang="0">
                  <a:pos x="93" y="56"/>
                </a:cxn>
                <a:cxn ang="0">
                  <a:pos x="105" y="86"/>
                </a:cxn>
                <a:cxn ang="0">
                  <a:pos x="108" y="114"/>
                </a:cxn>
                <a:cxn ang="0">
                  <a:pos x="105" y="136"/>
                </a:cxn>
                <a:cxn ang="0">
                  <a:pos x="92" y="150"/>
                </a:cxn>
                <a:cxn ang="0">
                  <a:pos x="83" y="152"/>
                </a:cxn>
                <a:cxn ang="0">
                  <a:pos x="74" y="152"/>
                </a:cxn>
                <a:cxn ang="0">
                  <a:pos x="63" y="149"/>
                </a:cxn>
                <a:cxn ang="0">
                  <a:pos x="54" y="143"/>
                </a:cxn>
                <a:cxn ang="0">
                  <a:pos x="44" y="134"/>
                </a:cxn>
                <a:cxn ang="0">
                  <a:pos x="33" y="123"/>
                </a:cxn>
                <a:cxn ang="0">
                  <a:pos x="24" y="111"/>
                </a:cxn>
                <a:cxn ang="0">
                  <a:pos x="15" y="96"/>
                </a:cxn>
                <a:cxn ang="0">
                  <a:pos x="3" y="66"/>
                </a:cxn>
                <a:cxn ang="0">
                  <a:pos x="0" y="38"/>
                </a:cxn>
                <a:cxn ang="0">
                  <a:pos x="4" y="16"/>
                </a:cxn>
                <a:cxn ang="0">
                  <a:pos x="17" y="2"/>
                </a:cxn>
              </a:cxnLst>
              <a:rect l="0" t="0" r="r" b="b"/>
              <a:pathLst>
                <a:path w="108" h="152">
                  <a:moveTo>
                    <a:pt x="17" y="2"/>
                  </a:moveTo>
                  <a:lnTo>
                    <a:pt x="25" y="0"/>
                  </a:lnTo>
                  <a:lnTo>
                    <a:pt x="34" y="0"/>
                  </a:lnTo>
                  <a:lnTo>
                    <a:pt x="45" y="3"/>
                  </a:lnTo>
                  <a:lnTo>
                    <a:pt x="55" y="9"/>
                  </a:lnTo>
                  <a:lnTo>
                    <a:pt x="66" y="18"/>
                  </a:lnTo>
                  <a:lnTo>
                    <a:pt x="76" y="29"/>
                  </a:lnTo>
                  <a:lnTo>
                    <a:pt x="85" y="41"/>
                  </a:lnTo>
                  <a:lnTo>
                    <a:pt x="93" y="56"/>
                  </a:lnTo>
                  <a:lnTo>
                    <a:pt x="105" y="86"/>
                  </a:lnTo>
                  <a:lnTo>
                    <a:pt x="108" y="114"/>
                  </a:lnTo>
                  <a:lnTo>
                    <a:pt x="105" y="136"/>
                  </a:lnTo>
                  <a:lnTo>
                    <a:pt x="92" y="150"/>
                  </a:lnTo>
                  <a:lnTo>
                    <a:pt x="83" y="152"/>
                  </a:lnTo>
                  <a:lnTo>
                    <a:pt x="74" y="152"/>
                  </a:lnTo>
                  <a:lnTo>
                    <a:pt x="63" y="149"/>
                  </a:lnTo>
                  <a:lnTo>
                    <a:pt x="54" y="143"/>
                  </a:lnTo>
                  <a:lnTo>
                    <a:pt x="44" y="134"/>
                  </a:lnTo>
                  <a:lnTo>
                    <a:pt x="33" y="123"/>
                  </a:lnTo>
                  <a:lnTo>
                    <a:pt x="24" y="111"/>
                  </a:lnTo>
                  <a:lnTo>
                    <a:pt x="15" y="96"/>
                  </a:lnTo>
                  <a:lnTo>
                    <a:pt x="3" y="66"/>
                  </a:lnTo>
                  <a:lnTo>
                    <a:pt x="0" y="38"/>
                  </a:lnTo>
                  <a:lnTo>
                    <a:pt x="4" y="16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B777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5" name="Freeform 171"/>
            <p:cNvSpPr>
              <a:spLocks/>
            </p:cNvSpPr>
            <p:nvPr/>
          </p:nvSpPr>
          <p:spPr bwMode="auto">
            <a:xfrm>
              <a:off x="2399" y="3751"/>
              <a:ext cx="52" cy="73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24" y="0"/>
                </a:cxn>
                <a:cxn ang="0">
                  <a:pos x="34" y="0"/>
                </a:cxn>
                <a:cxn ang="0">
                  <a:pos x="43" y="3"/>
                </a:cxn>
                <a:cxn ang="0">
                  <a:pos x="53" y="9"/>
                </a:cxn>
                <a:cxn ang="0">
                  <a:pos x="63" y="17"/>
                </a:cxn>
                <a:cxn ang="0">
                  <a:pos x="73" y="27"/>
                </a:cxn>
                <a:cxn ang="0">
                  <a:pos x="81" y="40"/>
                </a:cxn>
                <a:cxn ang="0">
                  <a:pos x="89" y="54"/>
                </a:cxn>
                <a:cxn ang="0">
                  <a:pos x="101" y="83"/>
                </a:cxn>
                <a:cxn ang="0">
                  <a:pos x="104" y="108"/>
                </a:cxn>
                <a:cxn ang="0">
                  <a:pos x="99" y="130"/>
                </a:cxn>
                <a:cxn ang="0">
                  <a:pos x="88" y="142"/>
                </a:cxn>
                <a:cxn ang="0">
                  <a:pos x="80" y="145"/>
                </a:cxn>
                <a:cxn ang="0">
                  <a:pos x="71" y="145"/>
                </a:cxn>
                <a:cxn ang="0">
                  <a:pos x="61" y="141"/>
                </a:cxn>
                <a:cxn ang="0">
                  <a:pos x="51" y="136"/>
                </a:cxn>
                <a:cxn ang="0">
                  <a:pos x="42" y="127"/>
                </a:cxn>
                <a:cxn ang="0">
                  <a:pos x="31" y="117"/>
                </a:cxn>
                <a:cxn ang="0">
                  <a:pos x="23" y="104"/>
                </a:cxn>
                <a:cxn ang="0">
                  <a:pos x="15" y="91"/>
                </a:cxn>
                <a:cxn ang="0">
                  <a:pos x="4" y="62"/>
                </a:cxn>
                <a:cxn ang="0">
                  <a:pos x="0" y="35"/>
                </a:cxn>
                <a:cxn ang="0">
                  <a:pos x="5" y="15"/>
                </a:cxn>
                <a:cxn ang="0">
                  <a:pos x="16" y="2"/>
                </a:cxn>
              </a:cxnLst>
              <a:rect l="0" t="0" r="r" b="b"/>
              <a:pathLst>
                <a:path w="104" h="145">
                  <a:moveTo>
                    <a:pt x="16" y="2"/>
                  </a:moveTo>
                  <a:lnTo>
                    <a:pt x="24" y="0"/>
                  </a:lnTo>
                  <a:lnTo>
                    <a:pt x="34" y="0"/>
                  </a:lnTo>
                  <a:lnTo>
                    <a:pt x="43" y="3"/>
                  </a:lnTo>
                  <a:lnTo>
                    <a:pt x="53" y="9"/>
                  </a:lnTo>
                  <a:lnTo>
                    <a:pt x="63" y="17"/>
                  </a:lnTo>
                  <a:lnTo>
                    <a:pt x="73" y="27"/>
                  </a:lnTo>
                  <a:lnTo>
                    <a:pt x="81" y="40"/>
                  </a:lnTo>
                  <a:lnTo>
                    <a:pt x="89" y="54"/>
                  </a:lnTo>
                  <a:lnTo>
                    <a:pt x="101" y="83"/>
                  </a:lnTo>
                  <a:lnTo>
                    <a:pt x="104" y="108"/>
                  </a:lnTo>
                  <a:lnTo>
                    <a:pt x="99" y="130"/>
                  </a:lnTo>
                  <a:lnTo>
                    <a:pt x="88" y="142"/>
                  </a:lnTo>
                  <a:lnTo>
                    <a:pt x="80" y="145"/>
                  </a:lnTo>
                  <a:lnTo>
                    <a:pt x="71" y="145"/>
                  </a:lnTo>
                  <a:lnTo>
                    <a:pt x="61" y="141"/>
                  </a:lnTo>
                  <a:lnTo>
                    <a:pt x="51" y="136"/>
                  </a:lnTo>
                  <a:lnTo>
                    <a:pt x="42" y="127"/>
                  </a:lnTo>
                  <a:lnTo>
                    <a:pt x="31" y="117"/>
                  </a:lnTo>
                  <a:lnTo>
                    <a:pt x="23" y="104"/>
                  </a:lnTo>
                  <a:lnTo>
                    <a:pt x="15" y="91"/>
                  </a:lnTo>
                  <a:lnTo>
                    <a:pt x="4" y="62"/>
                  </a:lnTo>
                  <a:lnTo>
                    <a:pt x="0" y="35"/>
                  </a:lnTo>
                  <a:lnTo>
                    <a:pt x="5" y="1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BF82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6" name="Freeform 172"/>
            <p:cNvSpPr>
              <a:spLocks/>
            </p:cNvSpPr>
            <p:nvPr/>
          </p:nvSpPr>
          <p:spPr bwMode="auto">
            <a:xfrm>
              <a:off x="2401" y="3754"/>
              <a:ext cx="49" cy="68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22" y="0"/>
                </a:cxn>
                <a:cxn ang="0">
                  <a:pos x="30" y="0"/>
                </a:cxn>
                <a:cxn ang="0">
                  <a:pos x="39" y="4"/>
                </a:cxn>
                <a:cxn ang="0">
                  <a:pos x="48" y="10"/>
                </a:cxn>
                <a:cxn ang="0">
                  <a:pos x="58" y="16"/>
                </a:cxn>
                <a:cxn ang="0">
                  <a:pos x="67" y="27"/>
                </a:cxn>
                <a:cxn ang="0">
                  <a:pos x="76" y="38"/>
                </a:cxn>
                <a:cxn ang="0">
                  <a:pos x="83" y="51"/>
                </a:cxn>
                <a:cxn ang="0">
                  <a:pos x="94" y="78"/>
                </a:cxn>
                <a:cxn ang="0">
                  <a:pos x="98" y="103"/>
                </a:cxn>
                <a:cxn ang="0">
                  <a:pos x="93" y="122"/>
                </a:cxn>
                <a:cxn ang="0">
                  <a:pos x="82" y="134"/>
                </a:cxn>
                <a:cxn ang="0">
                  <a:pos x="74" y="136"/>
                </a:cxn>
                <a:cxn ang="0">
                  <a:pos x="66" y="136"/>
                </a:cxn>
                <a:cxn ang="0">
                  <a:pos x="56" y="133"/>
                </a:cxn>
                <a:cxn ang="0">
                  <a:pos x="47" y="127"/>
                </a:cxn>
                <a:cxn ang="0">
                  <a:pos x="38" y="120"/>
                </a:cxn>
                <a:cxn ang="0">
                  <a:pos x="29" y="110"/>
                </a:cxn>
                <a:cxn ang="0">
                  <a:pos x="21" y="98"/>
                </a:cxn>
                <a:cxn ang="0">
                  <a:pos x="13" y="86"/>
                </a:cxn>
                <a:cxn ang="0">
                  <a:pos x="2" y="59"/>
                </a:cxn>
                <a:cxn ang="0">
                  <a:pos x="0" y="34"/>
                </a:cxn>
                <a:cxn ang="0">
                  <a:pos x="3" y="14"/>
                </a:cxn>
                <a:cxn ang="0">
                  <a:pos x="14" y="3"/>
                </a:cxn>
              </a:cxnLst>
              <a:rect l="0" t="0" r="r" b="b"/>
              <a:pathLst>
                <a:path w="98" h="136">
                  <a:moveTo>
                    <a:pt x="14" y="3"/>
                  </a:moveTo>
                  <a:lnTo>
                    <a:pt x="22" y="0"/>
                  </a:lnTo>
                  <a:lnTo>
                    <a:pt x="30" y="0"/>
                  </a:lnTo>
                  <a:lnTo>
                    <a:pt x="39" y="4"/>
                  </a:lnTo>
                  <a:lnTo>
                    <a:pt x="48" y="10"/>
                  </a:lnTo>
                  <a:lnTo>
                    <a:pt x="58" y="16"/>
                  </a:lnTo>
                  <a:lnTo>
                    <a:pt x="67" y="27"/>
                  </a:lnTo>
                  <a:lnTo>
                    <a:pt x="76" y="38"/>
                  </a:lnTo>
                  <a:lnTo>
                    <a:pt x="83" y="51"/>
                  </a:lnTo>
                  <a:lnTo>
                    <a:pt x="94" y="78"/>
                  </a:lnTo>
                  <a:lnTo>
                    <a:pt x="98" y="103"/>
                  </a:lnTo>
                  <a:lnTo>
                    <a:pt x="93" y="122"/>
                  </a:lnTo>
                  <a:lnTo>
                    <a:pt x="82" y="134"/>
                  </a:lnTo>
                  <a:lnTo>
                    <a:pt x="74" y="136"/>
                  </a:lnTo>
                  <a:lnTo>
                    <a:pt x="66" y="136"/>
                  </a:lnTo>
                  <a:lnTo>
                    <a:pt x="56" y="133"/>
                  </a:lnTo>
                  <a:lnTo>
                    <a:pt x="47" y="127"/>
                  </a:lnTo>
                  <a:lnTo>
                    <a:pt x="38" y="120"/>
                  </a:lnTo>
                  <a:lnTo>
                    <a:pt x="29" y="110"/>
                  </a:lnTo>
                  <a:lnTo>
                    <a:pt x="21" y="98"/>
                  </a:lnTo>
                  <a:lnTo>
                    <a:pt x="13" y="86"/>
                  </a:lnTo>
                  <a:lnTo>
                    <a:pt x="2" y="59"/>
                  </a:lnTo>
                  <a:lnTo>
                    <a:pt x="0" y="34"/>
                  </a:lnTo>
                  <a:lnTo>
                    <a:pt x="3" y="14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C98C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7" name="Freeform 173"/>
            <p:cNvSpPr>
              <a:spLocks/>
            </p:cNvSpPr>
            <p:nvPr/>
          </p:nvSpPr>
          <p:spPr bwMode="auto">
            <a:xfrm>
              <a:off x="2403" y="3756"/>
              <a:ext cx="46" cy="65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21" y="0"/>
                </a:cxn>
                <a:cxn ang="0">
                  <a:pos x="29" y="1"/>
                </a:cxn>
                <a:cxn ang="0">
                  <a:pos x="38" y="3"/>
                </a:cxn>
                <a:cxn ang="0">
                  <a:pos x="46" y="9"/>
                </a:cxn>
                <a:cxn ang="0">
                  <a:pos x="56" y="16"/>
                </a:cxn>
                <a:cxn ang="0">
                  <a:pos x="64" y="25"/>
                </a:cxn>
                <a:cxn ang="0">
                  <a:pos x="72" y="36"/>
                </a:cxn>
                <a:cxn ang="0">
                  <a:pos x="79" y="47"/>
                </a:cxn>
                <a:cxn ang="0">
                  <a:pos x="88" y="73"/>
                </a:cxn>
                <a:cxn ang="0">
                  <a:pos x="91" y="97"/>
                </a:cxn>
                <a:cxn ang="0">
                  <a:pos x="88" y="115"/>
                </a:cxn>
                <a:cxn ang="0">
                  <a:pos x="78" y="127"/>
                </a:cxn>
                <a:cxn ang="0">
                  <a:pos x="71" y="129"/>
                </a:cxn>
                <a:cxn ang="0">
                  <a:pos x="63" y="128"/>
                </a:cxn>
                <a:cxn ang="0">
                  <a:pos x="53" y="126"/>
                </a:cxn>
                <a:cxn ang="0">
                  <a:pos x="45" y="120"/>
                </a:cxn>
                <a:cxn ang="0">
                  <a:pos x="36" y="113"/>
                </a:cxn>
                <a:cxn ang="0">
                  <a:pos x="28" y="104"/>
                </a:cxn>
                <a:cxn ang="0">
                  <a:pos x="20" y="93"/>
                </a:cxn>
                <a:cxn ang="0">
                  <a:pos x="13" y="81"/>
                </a:cxn>
                <a:cxn ang="0">
                  <a:pos x="4" y="55"/>
                </a:cxn>
                <a:cxn ang="0">
                  <a:pos x="0" y="32"/>
                </a:cxn>
                <a:cxn ang="0">
                  <a:pos x="4" y="14"/>
                </a:cxn>
                <a:cxn ang="0">
                  <a:pos x="14" y="2"/>
                </a:cxn>
              </a:cxnLst>
              <a:rect l="0" t="0" r="r" b="b"/>
              <a:pathLst>
                <a:path w="91" h="129">
                  <a:moveTo>
                    <a:pt x="14" y="2"/>
                  </a:moveTo>
                  <a:lnTo>
                    <a:pt x="21" y="0"/>
                  </a:lnTo>
                  <a:lnTo>
                    <a:pt x="29" y="1"/>
                  </a:lnTo>
                  <a:lnTo>
                    <a:pt x="38" y="3"/>
                  </a:lnTo>
                  <a:lnTo>
                    <a:pt x="46" y="9"/>
                  </a:lnTo>
                  <a:lnTo>
                    <a:pt x="56" y="16"/>
                  </a:lnTo>
                  <a:lnTo>
                    <a:pt x="64" y="25"/>
                  </a:lnTo>
                  <a:lnTo>
                    <a:pt x="72" y="36"/>
                  </a:lnTo>
                  <a:lnTo>
                    <a:pt x="79" y="47"/>
                  </a:lnTo>
                  <a:lnTo>
                    <a:pt x="88" y="73"/>
                  </a:lnTo>
                  <a:lnTo>
                    <a:pt x="91" y="97"/>
                  </a:lnTo>
                  <a:lnTo>
                    <a:pt x="88" y="115"/>
                  </a:lnTo>
                  <a:lnTo>
                    <a:pt x="78" y="127"/>
                  </a:lnTo>
                  <a:lnTo>
                    <a:pt x="71" y="129"/>
                  </a:lnTo>
                  <a:lnTo>
                    <a:pt x="63" y="128"/>
                  </a:lnTo>
                  <a:lnTo>
                    <a:pt x="53" y="126"/>
                  </a:lnTo>
                  <a:lnTo>
                    <a:pt x="45" y="120"/>
                  </a:lnTo>
                  <a:lnTo>
                    <a:pt x="36" y="113"/>
                  </a:lnTo>
                  <a:lnTo>
                    <a:pt x="28" y="104"/>
                  </a:lnTo>
                  <a:lnTo>
                    <a:pt x="20" y="93"/>
                  </a:lnTo>
                  <a:lnTo>
                    <a:pt x="13" y="81"/>
                  </a:lnTo>
                  <a:lnTo>
                    <a:pt x="4" y="55"/>
                  </a:lnTo>
                  <a:lnTo>
                    <a:pt x="0" y="32"/>
                  </a:lnTo>
                  <a:lnTo>
                    <a:pt x="4" y="14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D196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8" name="Freeform 174"/>
            <p:cNvSpPr>
              <a:spLocks/>
            </p:cNvSpPr>
            <p:nvPr/>
          </p:nvSpPr>
          <p:spPr bwMode="auto">
            <a:xfrm>
              <a:off x="2405" y="3759"/>
              <a:ext cx="43" cy="60"/>
            </a:xfrm>
            <a:custGeom>
              <a:avLst/>
              <a:gdLst/>
              <a:ahLst/>
              <a:cxnLst>
                <a:cxn ang="0">
                  <a:pos x="12" y="2"/>
                </a:cxn>
                <a:cxn ang="0">
                  <a:pos x="19" y="0"/>
                </a:cxn>
                <a:cxn ang="0">
                  <a:pos x="27" y="1"/>
                </a:cxn>
                <a:cxn ang="0">
                  <a:pos x="36" y="3"/>
                </a:cxn>
                <a:cxn ang="0">
                  <a:pos x="44" y="8"/>
                </a:cxn>
                <a:cxn ang="0">
                  <a:pos x="52" y="15"/>
                </a:cxn>
                <a:cxn ang="0">
                  <a:pos x="60" y="23"/>
                </a:cxn>
                <a:cxn ang="0">
                  <a:pos x="67" y="33"/>
                </a:cxn>
                <a:cxn ang="0">
                  <a:pos x="74" y="44"/>
                </a:cxn>
                <a:cxn ang="0">
                  <a:pos x="83" y="69"/>
                </a:cxn>
                <a:cxn ang="0">
                  <a:pos x="85" y="91"/>
                </a:cxn>
                <a:cxn ang="0">
                  <a:pos x="82" y="108"/>
                </a:cxn>
                <a:cxn ang="0">
                  <a:pos x="72" y="118"/>
                </a:cxn>
                <a:cxn ang="0">
                  <a:pos x="65" y="121"/>
                </a:cxn>
                <a:cxn ang="0">
                  <a:pos x="59" y="121"/>
                </a:cxn>
                <a:cxn ang="0">
                  <a:pos x="51" y="117"/>
                </a:cxn>
                <a:cxn ang="0">
                  <a:pos x="42" y="112"/>
                </a:cxn>
                <a:cxn ang="0">
                  <a:pos x="33" y="106"/>
                </a:cxn>
                <a:cxn ang="0">
                  <a:pos x="26" y="97"/>
                </a:cxn>
                <a:cxn ang="0">
                  <a:pos x="18" y="88"/>
                </a:cxn>
                <a:cxn ang="0">
                  <a:pos x="11" y="77"/>
                </a:cxn>
                <a:cxn ang="0">
                  <a:pos x="2" y="53"/>
                </a:cxn>
                <a:cxn ang="0">
                  <a:pos x="0" y="31"/>
                </a:cxn>
                <a:cxn ang="0">
                  <a:pos x="3" y="13"/>
                </a:cxn>
                <a:cxn ang="0">
                  <a:pos x="12" y="2"/>
                </a:cxn>
              </a:cxnLst>
              <a:rect l="0" t="0" r="r" b="b"/>
              <a:pathLst>
                <a:path w="85" h="121">
                  <a:moveTo>
                    <a:pt x="12" y="2"/>
                  </a:moveTo>
                  <a:lnTo>
                    <a:pt x="19" y="0"/>
                  </a:lnTo>
                  <a:lnTo>
                    <a:pt x="27" y="1"/>
                  </a:lnTo>
                  <a:lnTo>
                    <a:pt x="36" y="3"/>
                  </a:lnTo>
                  <a:lnTo>
                    <a:pt x="44" y="8"/>
                  </a:lnTo>
                  <a:lnTo>
                    <a:pt x="52" y="15"/>
                  </a:lnTo>
                  <a:lnTo>
                    <a:pt x="60" y="23"/>
                  </a:lnTo>
                  <a:lnTo>
                    <a:pt x="67" y="33"/>
                  </a:lnTo>
                  <a:lnTo>
                    <a:pt x="74" y="44"/>
                  </a:lnTo>
                  <a:lnTo>
                    <a:pt x="83" y="69"/>
                  </a:lnTo>
                  <a:lnTo>
                    <a:pt x="85" y="91"/>
                  </a:lnTo>
                  <a:lnTo>
                    <a:pt x="82" y="108"/>
                  </a:lnTo>
                  <a:lnTo>
                    <a:pt x="72" y="118"/>
                  </a:lnTo>
                  <a:lnTo>
                    <a:pt x="65" y="121"/>
                  </a:lnTo>
                  <a:lnTo>
                    <a:pt x="59" y="121"/>
                  </a:lnTo>
                  <a:lnTo>
                    <a:pt x="51" y="117"/>
                  </a:lnTo>
                  <a:lnTo>
                    <a:pt x="42" y="112"/>
                  </a:lnTo>
                  <a:lnTo>
                    <a:pt x="33" y="106"/>
                  </a:lnTo>
                  <a:lnTo>
                    <a:pt x="26" y="97"/>
                  </a:lnTo>
                  <a:lnTo>
                    <a:pt x="18" y="88"/>
                  </a:lnTo>
                  <a:lnTo>
                    <a:pt x="11" y="77"/>
                  </a:lnTo>
                  <a:lnTo>
                    <a:pt x="2" y="53"/>
                  </a:lnTo>
                  <a:lnTo>
                    <a:pt x="0" y="31"/>
                  </a:lnTo>
                  <a:lnTo>
                    <a:pt x="3" y="13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D8A0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199" name="Freeform 175"/>
            <p:cNvSpPr>
              <a:spLocks/>
            </p:cNvSpPr>
            <p:nvPr/>
          </p:nvSpPr>
          <p:spPr bwMode="auto">
            <a:xfrm>
              <a:off x="2407" y="3762"/>
              <a:ext cx="39" cy="56"/>
            </a:xfrm>
            <a:custGeom>
              <a:avLst/>
              <a:gdLst/>
              <a:ahLst/>
              <a:cxnLst>
                <a:cxn ang="0">
                  <a:pos x="13" y="3"/>
                </a:cxn>
                <a:cxn ang="0">
                  <a:pos x="19" y="0"/>
                </a:cxn>
                <a:cxn ang="0">
                  <a:pos x="26" y="1"/>
                </a:cxn>
                <a:cxn ang="0">
                  <a:pos x="34" y="4"/>
                </a:cxn>
                <a:cxn ang="0">
                  <a:pos x="41" y="8"/>
                </a:cxn>
                <a:cxn ang="0">
                  <a:pos x="49" y="14"/>
                </a:cxn>
                <a:cxn ang="0">
                  <a:pos x="56" y="22"/>
                </a:cxn>
                <a:cxn ang="0">
                  <a:pos x="62" y="31"/>
                </a:cxn>
                <a:cxn ang="0">
                  <a:pos x="69" y="42"/>
                </a:cxn>
                <a:cxn ang="0">
                  <a:pos x="77" y="64"/>
                </a:cxn>
                <a:cxn ang="0">
                  <a:pos x="80" y="84"/>
                </a:cxn>
                <a:cxn ang="0">
                  <a:pos x="76" y="101"/>
                </a:cxn>
                <a:cxn ang="0">
                  <a:pos x="68" y="111"/>
                </a:cxn>
                <a:cxn ang="0">
                  <a:pos x="61" y="113"/>
                </a:cxn>
                <a:cxn ang="0">
                  <a:pos x="54" y="112"/>
                </a:cxn>
                <a:cxn ang="0">
                  <a:pos x="48" y="110"/>
                </a:cxn>
                <a:cxn ang="0">
                  <a:pos x="39" y="105"/>
                </a:cxn>
                <a:cxn ang="0">
                  <a:pos x="33" y="99"/>
                </a:cxn>
                <a:cxn ang="0">
                  <a:pos x="24" y="91"/>
                </a:cxn>
                <a:cxn ang="0">
                  <a:pos x="18" y="82"/>
                </a:cxn>
                <a:cxn ang="0">
                  <a:pos x="12" y="72"/>
                </a:cxn>
                <a:cxn ang="0">
                  <a:pos x="4" y="50"/>
                </a:cxn>
                <a:cxn ang="0">
                  <a:pos x="0" y="29"/>
                </a:cxn>
                <a:cxn ang="0">
                  <a:pos x="4" y="13"/>
                </a:cxn>
                <a:cxn ang="0">
                  <a:pos x="13" y="3"/>
                </a:cxn>
              </a:cxnLst>
              <a:rect l="0" t="0" r="r" b="b"/>
              <a:pathLst>
                <a:path w="80" h="113">
                  <a:moveTo>
                    <a:pt x="13" y="3"/>
                  </a:moveTo>
                  <a:lnTo>
                    <a:pt x="19" y="0"/>
                  </a:lnTo>
                  <a:lnTo>
                    <a:pt x="26" y="1"/>
                  </a:lnTo>
                  <a:lnTo>
                    <a:pt x="34" y="4"/>
                  </a:lnTo>
                  <a:lnTo>
                    <a:pt x="41" y="8"/>
                  </a:lnTo>
                  <a:lnTo>
                    <a:pt x="49" y="14"/>
                  </a:lnTo>
                  <a:lnTo>
                    <a:pt x="56" y="22"/>
                  </a:lnTo>
                  <a:lnTo>
                    <a:pt x="62" y="31"/>
                  </a:lnTo>
                  <a:lnTo>
                    <a:pt x="69" y="42"/>
                  </a:lnTo>
                  <a:lnTo>
                    <a:pt x="77" y="64"/>
                  </a:lnTo>
                  <a:lnTo>
                    <a:pt x="80" y="84"/>
                  </a:lnTo>
                  <a:lnTo>
                    <a:pt x="76" y="101"/>
                  </a:lnTo>
                  <a:lnTo>
                    <a:pt x="68" y="111"/>
                  </a:lnTo>
                  <a:lnTo>
                    <a:pt x="61" y="113"/>
                  </a:lnTo>
                  <a:lnTo>
                    <a:pt x="54" y="112"/>
                  </a:lnTo>
                  <a:lnTo>
                    <a:pt x="48" y="110"/>
                  </a:lnTo>
                  <a:lnTo>
                    <a:pt x="39" y="105"/>
                  </a:lnTo>
                  <a:lnTo>
                    <a:pt x="33" y="99"/>
                  </a:lnTo>
                  <a:lnTo>
                    <a:pt x="24" y="91"/>
                  </a:lnTo>
                  <a:lnTo>
                    <a:pt x="18" y="82"/>
                  </a:lnTo>
                  <a:lnTo>
                    <a:pt x="12" y="72"/>
                  </a:lnTo>
                  <a:lnTo>
                    <a:pt x="4" y="50"/>
                  </a:lnTo>
                  <a:lnTo>
                    <a:pt x="0" y="29"/>
                  </a:lnTo>
                  <a:lnTo>
                    <a:pt x="4" y="13"/>
                  </a:lnTo>
                  <a:lnTo>
                    <a:pt x="13" y="3"/>
                  </a:lnTo>
                  <a:close/>
                </a:path>
              </a:pathLst>
            </a:custGeom>
            <a:solidFill>
              <a:srgbClr val="E2AA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200" name="Freeform 176"/>
            <p:cNvSpPr>
              <a:spLocks/>
            </p:cNvSpPr>
            <p:nvPr/>
          </p:nvSpPr>
          <p:spPr bwMode="auto">
            <a:xfrm>
              <a:off x="2408" y="3765"/>
              <a:ext cx="38" cy="5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17" y="0"/>
                </a:cxn>
                <a:cxn ang="0">
                  <a:pos x="24" y="0"/>
                </a:cxn>
                <a:cxn ang="0">
                  <a:pos x="31" y="2"/>
                </a:cxn>
                <a:cxn ang="0">
                  <a:pos x="38" y="7"/>
                </a:cxn>
                <a:cxn ang="0">
                  <a:pos x="45" y="13"/>
                </a:cxn>
                <a:cxn ang="0">
                  <a:pos x="52" y="20"/>
                </a:cxn>
                <a:cxn ang="0">
                  <a:pos x="58" y="28"/>
                </a:cxn>
                <a:cxn ang="0">
                  <a:pos x="64" y="38"/>
                </a:cxn>
                <a:cxn ang="0">
                  <a:pos x="72" y="59"/>
                </a:cxn>
                <a:cxn ang="0">
                  <a:pos x="75" y="77"/>
                </a:cxn>
                <a:cxn ang="0">
                  <a:pos x="71" y="92"/>
                </a:cxn>
                <a:cxn ang="0">
                  <a:pos x="64" y="101"/>
                </a:cxn>
                <a:cxn ang="0">
                  <a:pos x="57" y="104"/>
                </a:cxn>
                <a:cxn ang="0">
                  <a:pos x="52" y="103"/>
                </a:cxn>
                <a:cxn ang="0">
                  <a:pos x="44" y="101"/>
                </a:cxn>
                <a:cxn ang="0">
                  <a:pos x="37" y="97"/>
                </a:cxn>
                <a:cxn ang="0">
                  <a:pos x="30" y="91"/>
                </a:cxn>
                <a:cxn ang="0">
                  <a:pos x="23" y="84"/>
                </a:cxn>
                <a:cxn ang="0">
                  <a:pos x="16" y="76"/>
                </a:cxn>
                <a:cxn ang="0">
                  <a:pos x="10" y="66"/>
                </a:cxn>
                <a:cxn ang="0">
                  <a:pos x="2" y="45"/>
                </a:cxn>
                <a:cxn ang="0">
                  <a:pos x="0" y="27"/>
                </a:cxn>
                <a:cxn ang="0">
                  <a:pos x="3" y="10"/>
                </a:cxn>
                <a:cxn ang="0">
                  <a:pos x="11" y="1"/>
                </a:cxn>
              </a:cxnLst>
              <a:rect l="0" t="0" r="r" b="b"/>
              <a:pathLst>
                <a:path w="75" h="104">
                  <a:moveTo>
                    <a:pt x="11" y="1"/>
                  </a:moveTo>
                  <a:lnTo>
                    <a:pt x="17" y="0"/>
                  </a:lnTo>
                  <a:lnTo>
                    <a:pt x="24" y="0"/>
                  </a:lnTo>
                  <a:lnTo>
                    <a:pt x="31" y="2"/>
                  </a:lnTo>
                  <a:lnTo>
                    <a:pt x="38" y="7"/>
                  </a:lnTo>
                  <a:lnTo>
                    <a:pt x="45" y="13"/>
                  </a:lnTo>
                  <a:lnTo>
                    <a:pt x="52" y="20"/>
                  </a:lnTo>
                  <a:lnTo>
                    <a:pt x="58" y="28"/>
                  </a:lnTo>
                  <a:lnTo>
                    <a:pt x="64" y="38"/>
                  </a:lnTo>
                  <a:lnTo>
                    <a:pt x="72" y="59"/>
                  </a:lnTo>
                  <a:lnTo>
                    <a:pt x="75" y="77"/>
                  </a:lnTo>
                  <a:lnTo>
                    <a:pt x="71" y="92"/>
                  </a:lnTo>
                  <a:lnTo>
                    <a:pt x="64" y="101"/>
                  </a:lnTo>
                  <a:lnTo>
                    <a:pt x="57" y="104"/>
                  </a:lnTo>
                  <a:lnTo>
                    <a:pt x="52" y="103"/>
                  </a:lnTo>
                  <a:lnTo>
                    <a:pt x="44" y="101"/>
                  </a:lnTo>
                  <a:lnTo>
                    <a:pt x="37" y="97"/>
                  </a:lnTo>
                  <a:lnTo>
                    <a:pt x="30" y="91"/>
                  </a:lnTo>
                  <a:lnTo>
                    <a:pt x="23" y="84"/>
                  </a:lnTo>
                  <a:lnTo>
                    <a:pt x="16" y="76"/>
                  </a:lnTo>
                  <a:lnTo>
                    <a:pt x="10" y="66"/>
                  </a:lnTo>
                  <a:lnTo>
                    <a:pt x="2" y="45"/>
                  </a:lnTo>
                  <a:lnTo>
                    <a:pt x="0" y="27"/>
                  </a:lnTo>
                  <a:lnTo>
                    <a:pt x="3" y="10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EAB500"/>
            </a:solidFill>
            <a:ln w="9525">
              <a:noFill/>
              <a:round/>
              <a:headEnd/>
              <a:tailEnd/>
            </a:ln>
            <a:effectLst>
              <a:outerShdw dist="107763" dir="13500000" algn="ctr" rotWithShape="0">
                <a:srgbClr val="808080">
                  <a:alpha val="50000"/>
                </a:srgbClr>
              </a:outerShdw>
            </a:effectLst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club.ru/disease/maze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//upload.wikimedia.org/wikipedia/commons/4/49/Oreille_Interne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ru/url?sa=i&amp;rct=j&amp;q=%D0%B2%D0%B5%D1%81%D1%82%D0%B8%D0%B1%D1%83%D0%BB%D1%8F%D1%80%D0%BD%D1%8B%D0%B9+%D0%B0%D0%BF%D0%BF%D0%B0%D1%80%D0%B0%D1%82&amp;source=images&amp;cd=&amp;cad=rja&amp;docid=Rqw2AbO6aSmrPM&amp;tbnid=V7A9001_6sjM1M:&amp;ved=0CAUQjRw&amp;url=http://aviac.ru/spirit-barrier-pilot/601-deystvie-uglovyh-uskoreniy.html&amp;ei=5htWUd_0FoPl4QSdmIGwBg&amp;bvm=bv.44442042,d.bGE&amp;psig=AFQjCNFbp8FB7LgJT6l5tsAYQvse2hP6Fg&amp;ust=1364684099547872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medclub.ru/disease/maze.html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ru/url?sa=i&amp;rct=j&amp;q=%D0%B2%D0%B5%D1%81%D1%82%D0%B8%D0%B1%D1%83%D0%BB%D1%8F%D1%80%D0%BD%D1%8B%D0%B9%20%D0%B0%D0%BF%D0%BF%D0%B0%D1%80%D0%B0%D1%82&amp;source=images&amp;cd=&amp;cad=rja&amp;docid=2RrRxaARZTjM9M&amp;tbnid=O8y-iDpKidw30M:&amp;ved=0CAUQjRw&amp;url=http://darafoundation.org/media/events/page/4/&amp;ei=VCVWUZWxIumK4ATimIHoDQ&amp;bvm=bv.44442042,d.bGE&amp;psig=AFQjCNH9opf1CCYTJMLDkq3kzInOAQgBRg&amp;ust=1364686537412602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ru/url?sa=i&amp;rct=j&amp;q=%D1%81%D0%BB%D1%83%D1%85%D0%BE%D0%B2%D0%BE%D0%B9+%D0%B0%D0%BD%D0%B0%D0%BB%D0%B8%D0%B7%D0%B0%D1%82%D0%BE%D1%80+%D1%81%D1%82%D1%80%D0%BE%D0%B5%D0%BD%D0%B8%D0%B5&amp;source=images&amp;cd=&amp;cad=rja&amp;docid=b8csQgdb2Cqd9M&amp;tbnid=8vx9tMigexg98M:&amp;ved=0CAUQjRw&amp;url=http://school.xvatit.com/index.php?title=%D0%A1%D0%BB%D1%83%D1%85%D0%BE%D0%B2%D0%BE%D0%B9_%D0%B0%D0%BD%D0%B0%D0%BB%D0%B8%D0%B7%D0%B0%D1%82%D0%BE%D1%80._%D0%9F%D0%BE%D0%BB%D0%BD%D1%8B%D0%B5_%D1%83%D1%80%D0%BE%D0%BA%D0%B8&amp;redirect=no&amp;ei=GPFSUcmyIo2B4AS17oDwBw&amp;bvm=bv.44342787,d.bGE&amp;psig=AFQjCNEuHUfi3wJZX8nqw0NceT0Vg0-orQ&amp;ust=1364476426710498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539552" y="1988840"/>
            <a:ext cx="8208912" cy="1470025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слуха</a:t>
            </a:r>
            <a:endParaRPr lang="ru-RU" sz="6000" b="1" dirty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ttp://www.megabook.ru/MObjects2/data/pict2004/biology/bio27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6250"/>
          <a:stretch>
            <a:fillRect/>
          </a:stretch>
        </p:blipFill>
        <p:spPr bwMode="auto">
          <a:xfrm>
            <a:off x="539552" y="1556792"/>
            <a:ext cx="3888432" cy="3407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355976" y="476672"/>
            <a:ext cx="42484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барабанной перепонкой расположены три косточки (слуховые): молоточек, наковальня и стремя. Молоточек соединен с барабанной перепонкой, а стремя упирается в другую эластичную перепонку, затягивающее овальное окно.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539552" y="980728"/>
            <a:ext cx="8064896" cy="273630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молоточек, наковальню и стремя колебания барабанной перепонки передается перепонке овального окна. Благодаря слуховым косточкам размах колебаний уменьшается, зато сила их увеличивается. </a:t>
            </a:r>
          </a:p>
          <a:p>
            <a:pPr algn="ctr"/>
            <a:endParaRPr lang="ru-RU" dirty="0"/>
          </a:p>
        </p:txBody>
      </p:sp>
      <p:pic>
        <p:nvPicPr>
          <p:cNvPr id="13315" name="Picture 3" descr="http://infodoctor.ru/handbooks/images/organy_sluha_i_ravnovesija9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l="18416" r="15285"/>
          <a:stretch>
            <a:fillRect/>
          </a:stretch>
        </p:blipFill>
        <p:spPr bwMode="auto">
          <a:xfrm>
            <a:off x="2771800" y="4005064"/>
            <a:ext cx="3528392" cy="2566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4797152"/>
            <a:ext cx="2160240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Молоточек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200" y="4437112"/>
            <a:ext cx="2304256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Наковальня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72200" y="5661248"/>
            <a:ext cx="2160240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Стремечко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43608" y="274638"/>
            <a:ext cx="7704856" cy="8501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Внутреннее ухо </a:t>
            </a:r>
            <a:endParaRPr lang="ru-RU" sz="4000" b="1" dirty="0">
              <a:ln w="11430"/>
              <a:solidFill>
                <a:schemeClr val="accent6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3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601416"/>
            <a:ext cx="9144000" cy="5256584"/>
          </a:xfrm>
          <a:prstGeom prst="rect">
            <a:avLst/>
          </a:prstGeom>
          <a:noFill/>
          <a:ln/>
        </p:spPr>
      </p:pic>
      <p:sp>
        <p:nvSpPr>
          <p:cNvPr id="5" name="TextBox 4"/>
          <p:cNvSpPr txBox="1"/>
          <p:nvPr/>
        </p:nvSpPr>
        <p:spPr>
          <a:xfrm>
            <a:off x="7236296" y="4077072"/>
            <a:ext cx="1339406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улитка</a:t>
            </a:r>
            <a:endParaRPr lang="ru-RU" sz="2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052736"/>
            <a:ext cx="813690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полостей извитых каналов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костный лабиринт</a:t>
            </a:r>
          </a:p>
          <a:p>
            <a:endParaRPr lang="ru-RU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6516216" y="3645024"/>
            <a:ext cx="720080" cy="66288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07904" y="2276872"/>
            <a:ext cx="3539110" cy="461665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Полукружные каналы</a:t>
            </a:r>
            <a:endParaRPr lang="ru-RU" sz="2400" b="1" i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 flipH="1">
            <a:off x="5436096" y="2738537"/>
            <a:ext cx="41363" cy="47443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>
            <a:off x="5477459" y="2738537"/>
            <a:ext cx="174661" cy="25841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7" idx="2"/>
          </p:cNvCxnSpPr>
          <p:nvPr/>
        </p:nvCxnSpPr>
        <p:spPr>
          <a:xfrm>
            <a:off x="5477459" y="2738537"/>
            <a:ext cx="390685" cy="25841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67645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	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Внутреннее ухо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расположено в глубине височной кости, вдающейся в полость черепа. Эта система полостей извитых каналов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костный лабиринт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нем расположен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перепончатый лабиринт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заполненный жидкостью. Функцию слуха выполняет спирально завитая улитка. </a:t>
            </a:r>
            <a:endParaRPr lang="ru-RU" sz="2800" dirty="0">
              <a:ln>
                <a:solidFill>
                  <a:sysClr val="windowText" lastClr="000000"/>
                </a:solidFill>
              </a:ln>
              <a:solidFill>
                <a:srgbClr val="7030A0"/>
              </a:solidFill>
            </a:endParaRPr>
          </a:p>
        </p:txBody>
      </p:sp>
      <p:pic>
        <p:nvPicPr>
          <p:cNvPr id="6" name="Picture 2" descr="http://www.medclub.ru/img/work/catalog/a_2292_1398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717032"/>
            <a:ext cx="2611172" cy="2068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4283968" y="4869160"/>
            <a:ext cx="1080120" cy="84239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92D05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5805264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Остальные части внутреннего уха играют роль равновесия тела</a:t>
            </a:r>
            <a:r>
              <a:rPr lang="ru-RU" sz="2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</a:rPr>
              <a:t>.</a:t>
            </a:r>
            <a:endParaRPr lang="ru-RU" sz="2800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5292080" y="3645024"/>
            <a:ext cx="2232248" cy="144016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476672"/>
            <a:ext cx="8208912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Колебания перепонки овального окна передаются жидкости, заполняющей внутреннее ухо, она начинает колебаться с той же частотой. Вибрируя, жидкость раздражает рецепторы, которые расположены в улитке.</a:t>
            </a:r>
          </a:p>
          <a:p>
            <a:endParaRPr lang="ru-RU" dirty="0"/>
          </a:p>
        </p:txBody>
      </p:sp>
      <p:pic>
        <p:nvPicPr>
          <p:cNvPr id="39938" name="Picture 2" descr="File:Oreille Intern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3645024"/>
            <a:ext cx="3600400" cy="29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4932040" y="5157192"/>
            <a:ext cx="1512168" cy="12961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" name="Прямая со стрелкой 8"/>
          <p:cNvCxnSpPr>
            <a:stCxn id="39938" idx="0"/>
          </p:cNvCxnSpPr>
          <p:nvPr/>
        </p:nvCxnSpPr>
        <p:spPr>
          <a:xfrm>
            <a:off x="4716016" y="3645024"/>
            <a:ext cx="936104" cy="151216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Улитка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Улитка располагается в передней части </a:t>
            </a:r>
            <a:r>
              <a:rPr lang="ru-RU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костного лабиринта</a:t>
            </a: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58924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dirty="0"/>
          </a:p>
        </p:txBody>
      </p:sp>
      <p:pic>
        <p:nvPicPr>
          <p:cNvPr id="6" name="Picture 2" descr="http://t3.gstatic.com/images?q=tbn:ANd9GcSpMX25BUnm7_7UmZLXVlI4TdZa2Y942Ahy43O_elZaZkZgk7Vu0w"/>
          <p:cNvPicPr>
            <a:picLocks noChangeAspect="1" noChangeArrowheads="1"/>
          </p:cNvPicPr>
          <p:nvPr/>
        </p:nvPicPr>
        <p:blipFill>
          <a:blip r:embed="rId2" cstate="print"/>
          <a:srcRect l="48288"/>
          <a:stretch>
            <a:fillRect/>
          </a:stretch>
        </p:blipFill>
        <p:spPr bwMode="auto">
          <a:xfrm>
            <a:off x="755576" y="3356992"/>
            <a:ext cx="2050962" cy="1268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astersoft.net/images/f/0/stroenie-uha-cheloveka-kartinki-i-o_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0790" r="9281" b="18820"/>
          <a:stretch>
            <a:fillRect/>
          </a:stretch>
        </p:blipFill>
        <p:spPr bwMode="auto">
          <a:xfrm>
            <a:off x="539552" y="1340768"/>
            <a:ext cx="2164742" cy="18722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23528" y="4941168"/>
            <a:ext cx="2976071" cy="13849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>
              <a:buAutoNum type="arabicPlain"/>
            </a:pPr>
            <a:r>
              <a:rPr lang="ru-RU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овальное окно</a:t>
            </a:r>
          </a:p>
          <a:p>
            <a:pPr marL="342900" indent="-342900">
              <a:buAutoNum type="arabicPlain"/>
            </a:pPr>
            <a:r>
              <a:rPr lang="ru-RU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вершина улитки</a:t>
            </a:r>
          </a:p>
          <a:p>
            <a:pPr marL="342900" indent="-342900">
              <a:buAutoNum type="arabicPlain"/>
            </a:pPr>
            <a:r>
              <a:rPr lang="ru-RU" sz="2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круглое окно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39552" y="3573016"/>
            <a:ext cx="432048" cy="43204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403648" y="4509120"/>
            <a:ext cx="432048" cy="43204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267744" y="3212976"/>
            <a:ext cx="432048" cy="432048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1772816"/>
            <a:ext cx="5796136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Вдоль канала улитки проходит перепончатая перегородка и разделяет его на два «этажа». Часть этой перегородки состоит из тоненьких волокон неодинаковой длины. На них опираются вспомогательные клетки 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2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слуховые рецепторы, которые раздражает колеблющаяся жидкость в улитке. Под действием этого раздражения в рецепторах возникает раздражение, которые передаются по слуховому нерву в головной мозг. </a:t>
            </a:r>
            <a:endParaRPr lang="ru-RU" sz="2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medbiol.ru/medbiol/phus_ner/images/ris36_05.gif"/>
          <p:cNvPicPr>
            <a:picLocks noChangeAspect="1" noChangeArrowheads="1"/>
          </p:cNvPicPr>
          <p:nvPr/>
        </p:nvPicPr>
        <p:blipFill>
          <a:blip r:embed="rId2" cstate="print"/>
          <a:srcRect l="27857" t="42274"/>
          <a:stretch>
            <a:fillRect/>
          </a:stretch>
        </p:blipFill>
        <p:spPr bwMode="auto">
          <a:xfrm>
            <a:off x="514441" y="1340768"/>
            <a:ext cx="8081704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Орган равновесия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052736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лабиринте внутреннего уха, кроме улитки, имеются два маленьких мешочка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круглый и овальный, а также три полукружных канала, расположенных в трех взаимоперпендикулярных полостях. Мешочки и полукружные каналы образуют </a:t>
            </a:r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вестибулярный аппарат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орган равновесия.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8" name="Picture 2" descr="http://aviac.ru/uploads/posts/2011-09/1315040010_vestibulyarnyy-appara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509120"/>
            <a:ext cx="4079047" cy="2090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827584" y="476672"/>
            <a:ext cx="756084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 стенках мешочков лежит множество клеток рецепторов, 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каждый из которых имеет чувствительные волоски. На них расположены крохотные известковые кристаллики. </a:t>
            </a:r>
          </a:p>
        </p:txBody>
      </p:sp>
      <p:pic>
        <p:nvPicPr>
          <p:cNvPr id="5" name="Picture 2" descr="http://school.xvatit.com/images/thumb/e/e9/8_52_16_1.png/550px-8_52_16_1.png"/>
          <p:cNvPicPr>
            <a:picLocks noChangeAspect="1" noChangeArrowheads="1"/>
          </p:cNvPicPr>
          <p:nvPr/>
        </p:nvPicPr>
        <p:blipFill>
          <a:blip r:embed="rId2" cstate="print"/>
          <a:srcRect l="2023" t="1423" r="47395" b="23157"/>
          <a:stretch>
            <a:fillRect/>
          </a:stretch>
        </p:blipFill>
        <p:spPr bwMode="auto">
          <a:xfrm>
            <a:off x="5076056" y="3140968"/>
            <a:ext cx="3552848" cy="33843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3568" y="3573016"/>
            <a:ext cx="47525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полукружный канал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мешочек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известковые    кристаллики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волосковые клетки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нервные волокна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564904"/>
            <a:ext cx="46085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Кристаллики своим давлением раздражают волоски определенных клеток, </a:t>
            </a:r>
          </a:p>
          <a:p>
            <a:pPr lvl="0" indent="180975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возбуждение от них проводится в кору больших полушарий (лечь, наклониться, встать). 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school.xvatit.com/images/thumb/e/e9/8_52_16_1.png/550px-8_52_16_1.png"/>
          <p:cNvPicPr>
            <a:picLocks noChangeAspect="1" noChangeArrowheads="1"/>
          </p:cNvPicPr>
          <p:nvPr/>
        </p:nvPicPr>
        <p:blipFill>
          <a:blip r:embed="rId2" cstate="print"/>
          <a:srcRect l="55024" r="1214" b="26144"/>
          <a:stretch>
            <a:fillRect/>
          </a:stretch>
        </p:blipFill>
        <p:spPr bwMode="auto">
          <a:xfrm>
            <a:off x="5436096" y="2636912"/>
            <a:ext cx="3096344" cy="37149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332656"/>
            <a:ext cx="75608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изменении положения тела жидкость раздражает те или иные рецепторы, возбуждение передается в головной мозг, сигнализируя о необычном положении тела.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268760"/>
            <a:ext cx="8136904" cy="34778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“Самая большая роскошь на земле –</a:t>
            </a:r>
          </a:p>
          <a:p>
            <a:pPr algn="ctr"/>
            <a:r>
              <a:rPr lang="ru-RU" sz="4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роскошь человеческого общения” </a:t>
            </a:r>
            <a:endParaRPr lang="en-US" sz="4400" b="1" dirty="0" smtClean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3923928" y="4437112"/>
            <a:ext cx="4421282" cy="1217027"/>
          </a:xfrm>
          <a:prstGeom prst="wedgeEllipseCallout">
            <a:avLst>
              <a:gd name="adj1" fmla="val -34294"/>
              <a:gd name="adj2" fmla="val -93460"/>
            </a:avLst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4797152"/>
            <a:ext cx="388843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Антуан де Сент-Экзюпери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7667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Полукружные каналы отходят от овального мешочка. В них тоже находятся чувствительные клетки. Эти рецепторы раздражают жидкость, которой заполнены полукружные каналы. При изменении положения тела жидкость раздражает те или иные рецепторы, возбуждение передается в головной мозг, сигнализируя о необычном положении тела.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602" name="Picture 2" descr="http://www.medclub.ru/img/work/catalog/a_2292_1398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4365104"/>
            <a:ext cx="290855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1043608" y="332656"/>
            <a:ext cx="7632848" cy="45259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наружном слуховом проходе находятся железы, которые выделяют липкое вещество </a:t>
            </a:r>
            <a:r>
              <a:rPr lang="ru-RU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sym typeface="Symbol"/>
              </a:rPr>
              <a:t></a:t>
            </a:r>
            <a:r>
              <a:rPr lang="ru-RU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ушную серу. На ней оседают микробы и пыль. Это защитное приспособление</a:t>
            </a:r>
            <a:r>
              <a:rPr lang="ru-RU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</a:p>
          <a:p>
            <a:pPr algn="ctr">
              <a:buNone/>
            </a:pPr>
            <a:r>
              <a:rPr lang="ru-RU" sz="2800" b="1" i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Причины ослабления слуха:</a:t>
            </a:r>
          </a:p>
          <a:p>
            <a:pPr lvl="0"/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Скопление ушной серы</a:t>
            </a:r>
          </a:p>
          <a:p>
            <a:pPr lvl="0"/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Постоянный шум</a:t>
            </a:r>
          </a:p>
          <a:p>
            <a:pPr lvl="0"/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Сильные звуки и т.д.</a:t>
            </a:r>
          </a:p>
          <a:p>
            <a:pPr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darafoundation.org/uploads/posts/2012-11/1353895835_87343495_large_sujo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196753"/>
            <a:ext cx="6793181" cy="4608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http://img1.liveinternet.ru/images/attach/c/3/75/883/75883299_uho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1658" r="54576" b="-1131"/>
          <a:stretch>
            <a:fillRect/>
          </a:stretch>
        </p:blipFill>
        <p:spPr bwMode="auto">
          <a:xfrm>
            <a:off x="1187624" y="1628800"/>
            <a:ext cx="302433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3635896" y="1628800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Нижние конечности</a:t>
            </a:r>
            <a:endParaRPr lang="ru-RU" sz="24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23928" y="2204864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Верхние конечности</a:t>
            </a:r>
            <a:endParaRPr lang="ru-RU" sz="24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67944" y="2852936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Брюшная полость</a:t>
            </a:r>
            <a:endParaRPr lang="ru-RU" sz="24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67944" y="3284984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Позвоночник</a:t>
            </a:r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67944" y="3645024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Грудная клетка</a:t>
            </a:r>
            <a:endParaRPr lang="ru-RU" sz="24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067944" y="4005064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Зона желёз</a:t>
            </a:r>
            <a:endParaRPr lang="ru-RU" sz="24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067944" y="4365104"/>
            <a:ext cx="4176464" cy="36004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Область головы</a:t>
            </a:r>
            <a:endParaRPr lang="ru-RU" sz="24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835696" y="1988840"/>
            <a:ext cx="1800200" cy="79208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3347864" y="2492896"/>
            <a:ext cx="576064" cy="36004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2699792" y="2996952"/>
            <a:ext cx="1368152" cy="43204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>
            <a:off x="3275856" y="3356992"/>
            <a:ext cx="792088" cy="14401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2699792" y="3861048"/>
            <a:ext cx="1368152" cy="2160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>
            <a:stCxn id="15" idx="1"/>
          </p:cNvCxnSpPr>
          <p:nvPr/>
        </p:nvCxnSpPr>
        <p:spPr>
          <a:xfrm flipH="1">
            <a:off x="2123728" y="4185084"/>
            <a:ext cx="1944216" cy="46805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627784" y="4437112"/>
            <a:ext cx="1440160" cy="2160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2555776" y="4509120"/>
            <a:ext cx="1512168" cy="57606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2555776" y="4509120"/>
            <a:ext cx="1512168" cy="108012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chool.xvatit.com/images/thumb/1/19/Haejsfgkkkzdvkkffkdf.jpg/350px-Haejsfgkkkzdvkkffkdf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000" y="1340767"/>
            <a:ext cx="6773875" cy="489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6632"/>
            <a:ext cx="822960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Слуховой анализатор</a:t>
            </a:r>
            <a:endParaRPr lang="ru-RU" sz="40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http://malahov-plus.com/uploads/forum/images/2010-07/127975351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556791"/>
            <a:ext cx="8136904" cy="440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3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144000" cy="5517232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1115616" y="1052736"/>
            <a:ext cx="381642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Наружное ухо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35896" y="1700808"/>
            <a:ext cx="210275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Среднее ухо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stCxn id="7" idx="2"/>
          </p:cNvCxnSpPr>
          <p:nvPr/>
        </p:nvCxnSpPr>
        <p:spPr>
          <a:xfrm flipH="1">
            <a:off x="1619672" y="1514401"/>
            <a:ext cx="1404156" cy="198660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7" idx="2"/>
          </p:cNvCxnSpPr>
          <p:nvPr/>
        </p:nvCxnSpPr>
        <p:spPr>
          <a:xfrm>
            <a:off x="3023828" y="1514401"/>
            <a:ext cx="756084" cy="277869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</p:cNvCxnSpPr>
          <p:nvPr/>
        </p:nvCxnSpPr>
        <p:spPr>
          <a:xfrm>
            <a:off x="3023828" y="1514401"/>
            <a:ext cx="2052228" cy="2706687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9" idx="2"/>
          </p:cNvCxnSpPr>
          <p:nvPr/>
        </p:nvCxnSpPr>
        <p:spPr>
          <a:xfrm>
            <a:off x="4687274" y="2162473"/>
            <a:ext cx="388782" cy="1338535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</p:cNvCxnSpPr>
          <p:nvPr/>
        </p:nvCxnSpPr>
        <p:spPr>
          <a:xfrm>
            <a:off x="4687274" y="2162473"/>
            <a:ext cx="676814" cy="148255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2"/>
          </p:cNvCxnSpPr>
          <p:nvPr/>
        </p:nvCxnSpPr>
        <p:spPr>
          <a:xfrm>
            <a:off x="4687274" y="2162473"/>
            <a:ext cx="1065596" cy="152494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796136" y="1844824"/>
            <a:ext cx="2605072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Внутреннее ухо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22" idx="2"/>
          </p:cNvCxnSpPr>
          <p:nvPr/>
        </p:nvCxnSpPr>
        <p:spPr>
          <a:xfrm flipH="1">
            <a:off x="5652120" y="2306489"/>
            <a:ext cx="1446552" cy="474439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22" idx="2"/>
          </p:cNvCxnSpPr>
          <p:nvPr/>
        </p:nvCxnSpPr>
        <p:spPr>
          <a:xfrm flipH="1">
            <a:off x="6588224" y="2306489"/>
            <a:ext cx="510448" cy="1122511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444208" y="4293096"/>
            <a:ext cx="2506648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Слуховой нерв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 flipV="1">
            <a:off x="7308304" y="3284984"/>
            <a:ext cx="461236" cy="100811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547664" y="260648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Строение органа слуха</a:t>
            </a:r>
            <a:endParaRPr lang="ru-RU" sz="40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learning.9151394.ru/file.php/2707/05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AutoShape 4" descr="http://learning.9151394.ru/file.php/2707/05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136904" cy="92211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Наружное ухо </a:t>
            </a:r>
            <a:endParaRPr lang="ru-RU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3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95536" y="1412776"/>
            <a:ext cx="8210568" cy="4699470"/>
          </a:xfrm>
          <a:prstGeom prst="rect">
            <a:avLst/>
          </a:prstGeom>
          <a:noFill/>
          <a:ln/>
        </p:spPr>
      </p:pic>
      <p:sp>
        <p:nvSpPr>
          <p:cNvPr id="9" name="Скругленный прямоугольник 8"/>
          <p:cNvSpPr/>
          <p:nvPr/>
        </p:nvSpPr>
        <p:spPr>
          <a:xfrm>
            <a:off x="539552" y="1628800"/>
            <a:ext cx="2880320" cy="4320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Ушная раковина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987824" y="5157192"/>
            <a:ext cx="4104456" cy="4320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Наружный слуховой проход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35696" y="2060848"/>
            <a:ext cx="0" cy="115212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</p:cNvCxnSpPr>
          <p:nvPr/>
        </p:nvCxnSpPr>
        <p:spPr>
          <a:xfrm flipH="1" flipV="1">
            <a:off x="3779912" y="3933056"/>
            <a:ext cx="1260140" cy="122413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5004048" y="1628800"/>
            <a:ext cx="3600400" cy="432048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Барабанная перепонка</a:t>
            </a:r>
            <a:endParaRPr lang="ru-RU" sz="2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5004048" y="2060848"/>
            <a:ext cx="1872208" cy="172819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://learning.9151394.ru/file.php/2707/05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22532" name="AutoShape 4" descr="http://learning.9151394.ru/file.php/2707/05d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Наружное ухо 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Состоит из ушной раковины и наружного слухового прохода, который уходит вглубь височной кости. 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В конце наружного слухового прохода находится туго натянутая барабанная перепонка. 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Звуковые волны вызывают ее колебания. </a:t>
            </a:r>
          </a:p>
          <a:p>
            <a:pPr algn="ctr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Чем выше звук, тем больше частота колебаний.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552" y="274638"/>
            <a:ext cx="8136904" cy="850106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chemeClr val="accent5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Среднее ухо </a:t>
            </a:r>
            <a:endParaRPr lang="ru-RU" sz="4000" b="1" dirty="0">
              <a:ln w="11430"/>
              <a:solidFill>
                <a:schemeClr val="accent5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4" descr="37_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1340768"/>
            <a:ext cx="9144000" cy="4699470"/>
          </a:xfrm>
          <a:prstGeom prst="rect">
            <a:avLst/>
          </a:prstGeom>
          <a:noFill/>
          <a:ln/>
        </p:spPr>
      </p:pic>
      <p:sp>
        <p:nvSpPr>
          <p:cNvPr id="7" name="Скругленный прямоугольник 6"/>
          <p:cNvSpPr/>
          <p:nvPr/>
        </p:nvSpPr>
        <p:spPr>
          <a:xfrm>
            <a:off x="755576" y="5301208"/>
            <a:ext cx="2160240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Молоточек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59832" y="5301208"/>
            <a:ext cx="2304256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Наковальня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08104" y="5301208"/>
            <a:ext cx="2160240" cy="576064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Стремечко</a:t>
            </a:r>
            <a:endParaRPr lang="ru-RU" sz="2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6165304"/>
            <a:ext cx="4320480" cy="50405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Слуховые косточки</a:t>
            </a:r>
            <a:endParaRPr lang="ru-RU" sz="28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2" name="Прямая со стрелкой 11"/>
          <p:cNvCxnSpPr>
            <a:stCxn id="10" idx="0"/>
            <a:endCxn id="7" idx="2"/>
          </p:cNvCxnSpPr>
          <p:nvPr/>
        </p:nvCxnSpPr>
        <p:spPr>
          <a:xfrm flipH="1" flipV="1">
            <a:off x="1835696" y="5877272"/>
            <a:ext cx="2016224" cy="2880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0" idx="0"/>
            <a:endCxn id="8" idx="2"/>
          </p:cNvCxnSpPr>
          <p:nvPr/>
        </p:nvCxnSpPr>
        <p:spPr>
          <a:xfrm flipV="1">
            <a:off x="3851920" y="5877272"/>
            <a:ext cx="360040" cy="2880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0" idx="0"/>
            <a:endCxn id="9" idx="2"/>
          </p:cNvCxnSpPr>
          <p:nvPr/>
        </p:nvCxnSpPr>
        <p:spPr>
          <a:xfrm flipV="1">
            <a:off x="3851920" y="5877272"/>
            <a:ext cx="2736304" cy="2880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979712" y="3212976"/>
            <a:ext cx="3024336" cy="2088232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8" idx="0"/>
          </p:cNvCxnSpPr>
          <p:nvPr/>
        </p:nvCxnSpPr>
        <p:spPr>
          <a:xfrm flipV="1">
            <a:off x="4211960" y="3284984"/>
            <a:ext cx="1080120" cy="2016224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9" idx="0"/>
          </p:cNvCxnSpPr>
          <p:nvPr/>
        </p:nvCxnSpPr>
        <p:spPr>
          <a:xfrm flipH="1" flipV="1">
            <a:off x="5652120" y="3356992"/>
            <a:ext cx="936104" cy="1944216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4355976" y="1988840"/>
            <a:ext cx="4320480" cy="504056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Евстахиева труба</a:t>
            </a:r>
          </a:p>
        </p:txBody>
      </p:sp>
      <p:cxnSp>
        <p:nvCxnSpPr>
          <p:cNvPr id="46" name="Прямая со стрелкой 45"/>
          <p:cNvCxnSpPr/>
          <p:nvPr/>
        </p:nvCxnSpPr>
        <p:spPr>
          <a:xfrm flipH="1">
            <a:off x="6372200" y="2492896"/>
            <a:ext cx="144016" cy="187220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7" name="Овальная выноска 16"/>
          <p:cNvSpPr/>
          <p:nvPr/>
        </p:nvSpPr>
        <p:spPr>
          <a:xfrm>
            <a:off x="5148064" y="836712"/>
            <a:ext cx="3995936" cy="1152128"/>
          </a:xfrm>
          <a:prstGeom prst="wedgeEllipseCallout">
            <a:avLst/>
          </a:prstGeom>
          <a:ln>
            <a:solidFill>
              <a:srgbClr val="92D05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Названа в честь </a:t>
            </a:r>
          </a:p>
          <a:p>
            <a:pPr algn="ctr"/>
            <a:r>
              <a:rPr lang="ru-RU" b="1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итальянского врача и анатома Б. Эустахио 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Среднее ухо </a:t>
            </a:r>
            <a:endParaRPr lang="ru-RU" sz="40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980728"/>
            <a:ext cx="8424936" cy="4525963"/>
          </a:xfrm>
        </p:spPr>
        <p:txBody>
          <a:bodyPr/>
          <a:lstStyle/>
          <a:p>
            <a:pPr algn="ctr">
              <a:buNone/>
            </a:pPr>
            <a:r>
              <a:rPr lang="ru-RU" sz="2600" dirty="0" smtClean="0"/>
              <a:t>	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находится за барабанной перепонкой. </a:t>
            </a:r>
          </a:p>
          <a:p>
            <a:pPr algn="ctr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Оно заполнено воздухом. Узкий канал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слуховая трубка 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</a:t>
            </a:r>
            <a:r>
              <a:rPr lang="ru-RU" sz="3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соединяет среднее ухо с носоглоткой. Через этот канал воздух из окружающей среды попадает в полость среднего уха. Поэтому давление воздуха на барабанную перепонку с обеих сторон одинаково. </a:t>
            </a:r>
            <a:endParaRPr lang="ru-RU" sz="3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://www.medpages.su/files/images/news/2/5419/pic00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1988840"/>
            <a:ext cx="1627839" cy="12241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292080" y="2276872"/>
            <a:ext cx="3708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Барабанная перепонка</a:t>
            </a: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 класс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 класс</Template>
  <TotalTime>600</TotalTime>
  <Words>430</Words>
  <Application>Microsoft Office PowerPoint</Application>
  <PresentationFormat>Экран (4:3)</PresentationFormat>
  <Paragraphs>82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Gulim</vt:lpstr>
      <vt:lpstr>Arial</vt:lpstr>
      <vt:lpstr>Calibri</vt:lpstr>
      <vt:lpstr>Symbol</vt:lpstr>
      <vt:lpstr>Times New Roman</vt:lpstr>
      <vt:lpstr>8 класс</vt:lpstr>
      <vt:lpstr>Орган слуха</vt:lpstr>
      <vt:lpstr>Презентация PowerPoint</vt:lpstr>
      <vt:lpstr>Слуховой анализатор</vt:lpstr>
      <vt:lpstr>Презентация PowerPoint</vt:lpstr>
      <vt:lpstr>Презентация PowerPoint</vt:lpstr>
      <vt:lpstr>Наружное ухо </vt:lpstr>
      <vt:lpstr>Наружное ухо </vt:lpstr>
      <vt:lpstr>Среднее ухо </vt:lpstr>
      <vt:lpstr>Среднее ухо </vt:lpstr>
      <vt:lpstr>Презентация PowerPoint</vt:lpstr>
      <vt:lpstr>Презентация PowerPoint</vt:lpstr>
      <vt:lpstr>Внутреннее ухо </vt:lpstr>
      <vt:lpstr>Презентация PowerPoint</vt:lpstr>
      <vt:lpstr>Презентация PowerPoint</vt:lpstr>
      <vt:lpstr>Улитка </vt:lpstr>
      <vt:lpstr>Презентация PowerPoint</vt:lpstr>
      <vt:lpstr>Орган равновесия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Natalia</cp:lastModifiedBy>
  <cp:revision>65</cp:revision>
  <dcterms:created xsi:type="dcterms:W3CDTF">2013-03-27T13:14:14Z</dcterms:created>
  <dcterms:modified xsi:type="dcterms:W3CDTF">2017-03-03T03:53:42Z</dcterms:modified>
</cp:coreProperties>
</file>