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sldIdLst>
    <p:sldId id="383" r:id="rId2"/>
    <p:sldId id="256" r:id="rId3"/>
    <p:sldId id="264" r:id="rId4"/>
    <p:sldId id="314" r:id="rId5"/>
    <p:sldId id="369" r:id="rId6"/>
    <p:sldId id="370" r:id="rId7"/>
    <p:sldId id="372" r:id="rId8"/>
    <p:sldId id="345" r:id="rId9"/>
    <p:sldId id="373" r:id="rId10"/>
    <p:sldId id="374" r:id="rId11"/>
    <p:sldId id="379" r:id="rId12"/>
    <p:sldId id="376" r:id="rId13"/>
    <p:sldId id="375" r:id="rId14"/>
    <p:sldId id="381" r:id="rId15"/>
    <p:sldId id="289" r:id="rId16"/>
    <p:sldId id="358" r:id="rId17"/>
    <p:sldId id="321" r:id="rId18"/>
    <p:sldId id="365" r:id="rId19"/>
    <p:sldId id="366" r:id="rId20"/>
    <p:sldId id="367" r:id="rId21"/>
    <p:sldId id="33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B47"/>
    <a:srgbClr val="CA36B8"/>
    <a:srgbClr val="B2B2B2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84F8-7C48-4EBE-8E0F-A6860FC1481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4117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1797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06555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5485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1241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2965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D327-0C98-4702-95BB-5EB3DFB945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8478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FAE8-6DD0-4518-A780-30A4C644045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2623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390B-DB5D-40E4-800D-EB136DFF0F8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1553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B5420-A61C-4148-BFFD-5BB8EC65547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6176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D94C2-CD49-41F4-A435-329483A871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7489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B9688-C6E4-4985-9D1F-86CF7B36ACA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0281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CE5-CFD5-49A4-8F0F-AA639B1C22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2527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0BE27-12D1-4B5A-B630-9A145DA3980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3813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B8E1-E9D4-4EDE-8135-5649C1F66C4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8833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4CD4E-2AD5-4A6F-A90B-AEEC64A6CB0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8630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FA54CF-319C-4093-BDFE-C22FC82E4F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065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6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Кулинарные рецепты дворянских усадеб Липецкого края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400" b="1" dirty="0" smtClean="0">
                <a:solidFill>
                  <a:schemeClr val="tx1"/>
                </a:solidFill>
              </a:rPr>
              <a:t>Секция «Культурное наследие Липецкого края»</a:t>
            </a:r>
          </a:p>
          <a:p>
            <a:endParaRPr lang="ru-RU" sz="7400" b="1" dirty="0" smtClean="0">
              <a:solidFill>
                <a:schemeClr val="tx1"/>
              </a:solidFill>
            </a:endParaRPr>
          </a:p>
          <a:p>
            <a:r>
              <a:rPr lang="ru-RU" sz="7400" b="1" dirty="0" smtClean="0">
                <a:solidFill>
                  <a:schemeClr val="tx1"/>
                </a:solidFill>
              </a:rPr>
              <a:t>РАБОТУ </a:t>
            </a:r>
            <a:r>
              <a:rPr lang="ru-RU" sz="7400" b="1" dirty="0" smtClean="0">
                <a:solidFill>
                  <a:schemeClr val="tx1"/>
                </a:solidFill>
              </a:rPr>
              <a:t>ВЫПОЛНЕЛ Григорьев Артем </a:t>
            </a:r>
            <a:endParaRPr lang="ru-RU" sz="7400" b="1" dirty="0" smtClean="0">
              <a:solidFill>
                <a:schemeClr val="tx1"/>
              </a:solidFill>
            </a:endParaRPr>
          </a:p>
          <a:p>
            <a:r>
              <a:rPr lang="ru-RU" sz="7400" b="1" dirty="0" smtClean="0">
                <a:solidFill>
                  <a:schemeClr val="tx1"/>
                </a:solidFill>
              </a:rPr>
              <a:t>Руководитель: учитель</a:t>
            </a:r>
            <a:r>
              <a:rPr lang="en-US" sz="7400" b="1" dirty="0" smtClean="0">
                <a:solidFill>
                  <a:schemeClr val="tx1"/>
                </a:solidFill>
              </a:rPr>
              <a:t> </a:t>
            </a:r>
            <a:r>
              <a:rPr lang="ru-RU" sz="7400" b="1" dirty="0" smtClean="0">
                <a:solidFill>
                  <a:schemeClr val="tx1"/>
                </a:solidFill>
              </a:rPr>
              <a:t>Голосова Л.А.</a:t>
            </a:r>
            <a:endParaRPr lang="ru-RU" sz="7400" b="1" dirty="0">
              <a:solidFill>
                <a:schemeClr val="tx1"/>
              </a:solidFill>
            </a:endParaRPr>
          </a:p>
        </p:txBody>
      </p:sp>
      <p:pic>
        <p:nvPicPr>
          <p:cNvPr id="20481" name="Picture 1" descr="C:\Users\Учитель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428736"/>
            <a:ext cx="1409700" cy="133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85729"/>
            <a:ext cx="5857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Государственное областное автономное общеобразовательное учреждение «Центр образования, реабилитации и оздоровления» </a:t>
            </a:r>
            <a:br>
              <a:rPr lang="ru-RU" b="1" dirty="0" smtClean="0"/>
            </a:br>
            <a:r>
              <a:rPr lang="ru-RU" b="1" dirty="0" smtClean="0"/>
              <a:t>детей-инвалидов Липецкой области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4775" y="1005682"/>
            <a:ext cx="5429250" cy="54006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1804 г. Татищевы продают Знаменское капитану артиллерии Ивану Иосифовичу Кожину.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Иван Иосифович основывает здесь фабрику по выделке сукна для армии и флота.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После смерти Ивана Иосифовича имения будут разделены на десять частей (по числу детей). Знаменское достанется Михаилу Ивановичу Кожину, до его совершеннолетия опекуншей здесь будет его мать Мария Семеновна.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Михаил Иванович вступит во владение имением в 1828 г., позднее он станет предводителем уездного дворянства в Липецке, а также директором акционерном общества "Липецких Минеральных вод", владельцем большого пакета акций этого общества.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М.И. Кожин занимался благотворительностью, на его средства был построен курортный зал "Липецких минеральных вод", благоустроен Нижний парк.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 наших дней сохранилась только часть усадьбы: церковь Знамения, часовня с родовой усыпальницей Кожиных, угловая смотровая башня большого дворца, запущенный плодовый сад, размытые плотины прудов.</a:t>
            </a:r>
          </a:p>
        </p:txBody>
      </p:sp>
      <p:pic>
        <p:nvPicPr>
          <p:cNvPr id="5" name="Рисунок 3" descr="остопримечательности земли Липецко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07107" y="1007626"/>
            <a:ext cx="2343150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Рисунок 7" descr="1.bmp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55" y="3356992"/>
            <a:ext cx="250031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467543" y="280196"/>
            <a:ext cx="7982713" cy="5382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Знаменское</a:t>
            </a:r>
            <a:r>
              <a:rPr lang="ru-RU" altLang="ru-RU" sz="28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 Усадьба Татищевых и Кожиных.</a:t>
            </a:r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altLang="ru-RU" sz="2800" dirty="0" smtClean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/>
          </p:nvPr>
        </p:nvSpPr>
        <p:spPr>
          <a:xfrm>
            <a:off x="403114" y="298560"/>
            <a:ext cx="8445857" cy="4397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24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Лотарево</a:t>
            </a:r>
            <a:r>
              <a:rPr lang="ru-RU" altLang="ru-RU" sz="24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Усадьба князей  Вяземских.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961712" cy="592931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Находится к северу от села Коробовка </a:t>
            </a:r>
            <a:r>
              <a:rPr lang="ru-RU" sz="1600" dirty="0" err="1" smtClean="0">
                <a:cs typeface="Times New Roman" pitchFamily="18" charset="0"/>
              </a:rPr>
              <a:t>Грязинского</a:t>
            </a:r>
            <a:r>
              <a:rPr lang="ru-RU" sz="1600" dirty="0" smtClean="0">
                <a:cs typeface="Times New Roman" pitchFamily="18" charset="0"/>
              </a:rPr>
              <a:t> района, принадлежала старинным русским князьям Вяземским.</a:t>
            </a:r>
          </a:p>
          <a:p>
            <a:pPr eaLnBrk="1" hangingPunct="1">
              <a:defRPr/>
            </a:pPr>
            <a:r>
              <a:rPr lang="ru-RU" sz="1600" dirty="0" smtClean="0"/>
              <a:t> Вяземские облюбовали наши края ещё в начале XIX века, когда богатый владимирский дворянин князь Егор Александрович Вяземский женился на единственной дочери усманского помещика Павла Михайловича Лотарёва - Прасковье. </a:t>
            </a:r>
            <a:endParaRPr lang="ru-RU" sz="1600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В имении находился лесопитомник и все границы полей были обсажены лесополосами, задолго до опытов В.В. Докучаева.</a:t>
            </a:r>
          </a:p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В имении находился известный в России конезавод по разведению орловских рысаков.</a:t>
            </a:r>
          </a:p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Хозяева усадьбы построили для местных жителей больницу, школу, церковь, пансионат для бедных.</a:t>
            </a:r>
          </a:p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 Сын хозяина усадьбы Борис вел обширные наблюдения за живой и неживой природой, составил местный фенологический календарь.</a:t>
            </a:r>
          </a:p>
          <a:p>
            <a:pPr eaLnBrk="1" hangingPunct="1">
              <a:defRPr/>
            </a:pPr>
            <a:r>
              <a:rPr lang="ru-RU" sz="1600" dirty="0" smtClean="0">
                <a:cs typeface="Times New Roman" pitchFamily="18" charset="0"/>
              </a:rPr>
              <a:t>В усадьбе была собрана обширная коллекция книг о природе, действовал местный зверинец.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483226" y="836712"/>
            <a:ext cx="3392485" cy="118191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Рисунок 9" descr="1.bmp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80" y="4237829"/>
            <a:ext cx="3312292" cy="242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9963" y="2159543"/>
            <a:ext cx="3339009" cy="1937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7544" y="273351"/>
            <a:ext cx="8319298" cy="48307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24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Пальна</a:t>
            </a:r>
            <a:r>
              <a:rPr lang="ru-RU" altLang="ru-RU" sz="24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-Михайловка. </a:t>
            </a:r>
            <a:r>
              <a:rPr lang="ru-RU" altLang="ru-RU" sz="24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Усадьба Стаховичей.</a:t>
            </a:r>
            <a:r>
              <a:rPr lang="ru-RU" altLang="ru-RU" b="1" dirty="0" smtClean="0">
                <a:solidFill>
                  <a:schemeClr val="accent5"/>
                </a:solidFill>
                <a:latin typeface="+mn-lt"/>
              </a:rPr>
              <a:t/>
            </a:r>
            <a:br>
              <a:rPr lang="ru-RU" altLang="ru-RU" b="1" dirty="0" smtClean="0">
                <a:solidFill>
                  <a:schemeClr val="accent5"/>
                </a:solidFill>
                <a:latin typeface="+mn-lt"/>
              </a:rPr>
            </a:br>
            <a:endParaRPr lang="ru-RU" altLang="ru-RU" dirty="0" smtClean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7544" y="908720"/>
            <a:ext cx="5461778" cy="56886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В 15 километрах севернее Ельца в с. </a:t>
            </a:r>
            <a:r>
              <a:rPr lang="ru-RU" sz="1400" dirty="0" err="1" smtClean="0">
                <a:cs typeface="Times New Roman" pitchFamily="18" charset="0"/>
              </a:rPr>
              <a:t>Пальна-Михайловка</a:t>
            </a:r>
            <a:r>
              <a:rPr lang="ru-RU" sz="1400" dirty="0" smtClean="0">
                <a:cs typeface="Times New Roman" pitchFamily="18" charset="0"/>
              </a:rPr>
              <a:t>, находится усадьба дворянского рода Стаховичей. 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В 1820 г. здесь был построен деревянный усадебный дом в стиле русского классицизма.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 В 1907 г. он сгорел, и вместо него в 1910 г. был выстроен каменный, сохранившийся до наших дней. Уцелел усадебный парк, раскинувшийся по обеим сторонам речки </a:t>
            </a:r>
            <a:r>
              <a:rPr lang="ru-RU" sz="1400" dirty="0" err="1" smtClean="0">
                <a:cs typeface="Times New Roman" pitchFamily="18" charset="0"/>
              </a:rPr>
              <a:t>Пальны</a:t>
            </a:r>
            <a:r>
              <a:rPr lang="ru-RU" sz="1400" dirty="0" smtClean="0"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400" dirty="0" err="1" smtClean="0">
                <a:cs typeface="Times New Roman" pitchFamily="18" charset="0"/>
              </a:rPr>
              <a:t>Пальнской</a:t>
            </a:r>
            <a:r>
              <a:rPr lang="ru-RU" sz="1400" dirty="0" smtClean="0">
                <a:cs typeface="Times New Roman" pitchFamily="18" charset="0"/>
              </a:rPr>
              <a:t> достопримечательностью является и церковь-мавзолей в форме ротонды с портиком и куполом на барабане, построенная по плану московского зодчего Д.И. Жилярди.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Всероссийскую известность </a:t>
            </a:r>
            <a:r>
              <a:rPr lang="ru-RU" sz="1400" dirty="0" err="1" smtClean="0">
                <a:cs typeface="Times New Roman" pitchFamily="18" charset="0"/>
              </a:rPr>
              <a:t>Пальна-Михайловка</a:t>
            </a:r>
            <a:r>
              <a:rPr lang="ru-RU" sz="1400" dirty="0" smtClean="0">
                <a:cs typeface="Times New Roman" pitchFamily="18" charset="0"/>
              </a:rPr>
              <a:t> приобрела в связи с хозяйственной, общественной и культурной деятельностью первых </a:t>
            </a:r>
            <a:r>
              <a:rPr lang="ru-RU" sz="1400" dirty="0" err="1" smtClean="0">
                <a:cs typeface="Times New Roman" pitchFamily="18" charset="0"/>
              </a:rPr>
              <a:t>пальнских</a:t>
            </a:r>
            <a:r>
              <a:rPr lang="ru-RU" sz="1400" dirty="0" smtClean="0">
                <a:cs typeface="Times New Roman" pitchFamily="18" charset="0"/>
              </a:rPr>
              <a:t> уроженцев - братьев Михаила Александровича и Александра Александровича Стаховичей.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Михаил Александрович известен как поэт и драматург, писатель, музыкант-теоретик, краевед и общественный деятель.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Алексей Александрович Стахович - автор театральных и литературных мемуаров.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Гостями этой богатой дворянской усадьбы в разное время бывали выдающиеся деятели культуры: А.С. Пушкин, Л.Н. Толстой, И. Репин, К. Станиславский.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00760" y="1422801"/>
            <a:ext cx="2897179" cy="206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усадьба Пальна-Михайл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56308" y="3645024"/>
            <a:ext cx="2786082" cy="222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357188" y="260648"/>
            <a:ext cx="8258175" cy="43204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24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Урусово</a:t>
            </a:r>
            <a:r>
              <a:rPr lang="ru-RU" altLang="ru-RU" sz="24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altLang="ru-RU" sz="24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Музей-заповедник П.П. Семенова-Тян-Шанского</a:t>
            </a:r>
            <a:r>
              <a:rPr lang="ru-RU" altLang="ru-RU" sz="24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</a:br>
            <a:endParaRPr lang="ru-RU" altLang="ru-RU" sz="2400" dirty="0" smtClean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1507" name="Содержимое 4"/>
          <p:cNvSpPr>
            <a:spLocks noGrp="1"/>
          </p:cNvSpPr>
          <p:nvPr>
            <p:ph sz="half" idx="1"/>
          </p:nvPr>
        </p:nvSpPr>
        <p:spPr>
          <a:xfrm>
            <a:off x="357188" y="848561"/>
            <a:ext cx="4862884" cy="54726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500" dirty="0" smtClean="0">
                <a:cs typeface="Times New Roman" pitchFamily="18" charset="0"/>
              </a:rPr>
              <a:t>С историей усадеб в селе Урусово и деревне </a:t>
            </a:r>
            <a:r>
              <a:rPr lang="ru-RU" sz="1500" dirty="0" err="1" smtClean="0">
                <a:cs typeface="Times New Roman" pitchFamily="18" charset="0"/>
              </a:rPr>
              <a:t>Рязанка</a:t>
            </a:r>
            <a:r>
              <a:rPr lang="ru-RU" sz="1500" dirty="0" smtClean="0">
                <a:cs typeface="Times New Roman" pitchFamily="18" charset="0"/>
              </a:rPr>
              <a:t> </a:t>
            </a:r>
            <a:r>
              <a:rPr lang="ru-RU" sz="1500" dirty="0" err="1" smtClean="0">
                <a:cs typeface="Times New Roman" pitchFamily="18" charset="0"/>
              </a:rPr>
              <a:t>Чаплыгинского</a:t>
            </a:r>
            <a:r>
              <a:rPr lang="ru-RU" sz="1500" dirty="0" smtClean="0">
                <a:cs typeface="Times New Roman" pitchFamily="18" charset="0"/>
              </a:rPr>
              <a:t> района связаны имена поэтессы А.П. Буниной, ученого П.П. Семенова-Тян-Шанского и государственного деятеля Н.П. Семенова. </a:t>
            </a:r>
          </a:p>
          <a:p>
            <a:pPr>
              <a:defRPr/>
            </a:pPr>
            <a:r>
              <a:rPr lang="ru-RU" sz="1500" dirty="0" smtClean="0">
                <a:cs typeface="Times New Roman" pitchFamily="18" charset="0"/>
              </a:rPr>
              <a:t>От усадьбы сохранился каменный двухэтажный дом, построенный прадедом П.П. Семенова - Тян-Шанского, Петром Максимовичем Буниным, в конце 18 в., позднее перестроенный.</a:t>
            </a:r>
          </a:p>
          <a:p>
            <a:pPr>
              <a:defRPr/>
            </a:pPr>
            <a:r>
              <a:rPr lang="ru-RU" sz="1500" dirty="0" smtClean="0">
                <a:cs typeface="Times New Roman" pitchFamily="18" charset="0"/>
              </a:rPr>
              <a:t>Сегодня он представляет собой одноэтажное деревянное строение с мезонином на высоком каменном фундаменте.</a:t>
            </a:r>
          </a:p>
          <a:p>
            <a:pPr>
              <a:defRPr/>
            </a:pPr>
            <a:r>
              <a:rPr lang="ru-RU" sz="1500" dirty="0" smtClean="0">
                <a:cs typeface="Times New Roman" pitchFamily="18" charset="0"/>
              </a:rPr>
              <a:t>Здесь родился и провел свои детские годы ученый, географ-путешественник Петр Петрович Семенов-Тян-Шанский</a:t>
            </a:r>
          </a:p>
          <a:p>
            <a:pPr>
              <a:defRPr/>
            </a:pPr>
            <a:r>
              <a:rPr lang="ru-RU" sz="1500" dirty="0" smtClean="0">
                <a:cs typeface="Times New Roman" pitchFamily="18" charset="0"/>
              </a:rPr>
              <a:t>Сохранились и часть хозяйственных построек – кухня и конюшни, а также усадебный парк с редкими породами деревьев, сохранившимися с 19 в.: тополями серебристыми, кленами, дубами, бархатами амурскими. Растут здесь и кедры с лиственницами, которые посадил сам Петр Петрович.</a:t>
            </a:r>
            <a:r>
              <a:rPr lang="ru-RU" sz="1500" dirty="0" smtClean="0"/>
              <a:t> </a:t>
            </a:r>
          </a:p>
        </p:txBody>
      </p:sp>
      <p:pic>
        <p:nvPicPr>
          <p:cNvPr id="17412" name="Рисунок 3" descr="остопримечательности земли Липецко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848561"/>
            <a:ext cx="3481883" cy="247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http://www.exmu.ru/media/museums/memorialnyy_muzey_zapovednik_zima_v_ryazanke_83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3392251"/>
            <a:ext cx="3476596" cy="292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81636" y="1484784"/>
            <a:ext cx="8094820" cy="48245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dirty="0" smtClean="0"/>
              <a:t> «Варение» - древнерусский термин, обозначающий варёное лакомство.</a:t>
            </a:r>
          </a:p>
          <a:p>
            <a:r>
              <a:rPr lang="ru-RU" altLang="ru-RU" dirty="0" smtClean="0"/>
              <a:t> В конце XVIII-начале XIX в. слово варенье часто заменяли словом </a:t>
            </a:r>
            <a:r>
              <a:rPr lang="ru-RU" altLang="ru-RU" dirty="0" err="1" smtClean="0"/>
              <a:t>кандирование</a:t>
            </a:r>
            <a:r>
              <a:rPr lang="ru-RU" altLang="ru-RU" dirty="0" smtClean="0"/>
              <a:t>. </a:t>
            </a:r>
          </a:p>
          <a:p>
            <a:r>
              <a:rPr lang="ru-RU" altLang="ru-RU" dirty="0" smtClean="0"/>
              <a:t>В международной кулинарной терминологии словом варенье принято обозначать исключительно русские национальные виды </a:t>
            </a:r>
            <a:r>
              <a:rPr lang="ru-RU" altLang="ru-RU" dirty="0" err="1" smtClean="0"/>
              <a:t>кандирования</a:t>
            </a:r>
            <a:r>
              <a:rPr lang="ru-RU" altLang="ru-RU" dirty="0" smtClean="0"/>
              <a:t>.</a:t>
            </a:r>
          </a:p>
          <a:p>
            <a:r>
              <a:rPr lang="ru-RU" altLang="ru-RU" dirty="0" smtClean="0"/>
              <a:t>В разных странах, варенье имеет разные имена: во Франции — конфитюр, в Англии — джем, на ближнем востоке — смоква, в Средней Азии — кием.</a:t>
            </a:r>
          </a:p>
          <a:p>
            <a:r>
              <a:rPr lang="ru-RU" altLang="ru-RU" dirty="0" smtClean="0"/>
              <a:t>В Европе варенье появилось в XIV веке, а на Востоке его история насчитывает тысячелетия. </a:t>
            </a:r>
          </a:p>
          <a:p>
            <a:r>
              <a:rPr lang="ru-RU" altLang="ru-RU" dirty="0" smtClean="0"/>
              <a:t>Полагают, что его непосредственный предок – рахат-лукум, который с библейских времен варили из меда, крахмала, фруктов и розовой воды. Европейский вариант получился не столь сладким, зато более фруктовым.</a:t>
            </a:r>
          </a:p>
          <a:p>
            <a:r>
              <a:rPr lang="ru-RU" altLang="ru-RU" dirty="0" smtClean="0"/>
              <a:t>Хочу познакомить с фамильными рецептами, которые варились в известных усадьбах Липецкой области.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066857" cy="73116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История варенья</a:t>
            </a:r>
            <a:endParaRPr lang="ru-RU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283349"/>
            <a:ext cx="4391348" cy="450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18928" y="2900855"/>
            <a:ext cx="3385544" cy="22731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contrast="2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660" r="3543"/>
          <a:stretch/>
        </p:blipFill>
        <p:spPr bwMode="auto">
          <a:xfrm>
            <a:off x="611560" y="5034053"/>
            <a:ext cx="7440163" cy="144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Учитель\Desktop\Снимо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61112" y="404664"/>
            <a:ext cx="2230992" cy="2881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81293" y="305845"/>
            <a:ext cx="7742595" cy="66519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200" dirty="0" smtClean="0">
                <a:solidFill>
                  <a:schemeClr val="accent5"/>
                </a:solidFill>
              </a:rPr>
              <a:t>Фамильные </a:t>
            </a:r>
            <a:r>
              <a:rPr lang="ru-RU" altLang="ru-RU" sz="3200" dirty="0">
                <a:solidFill>
                  <a:schemeClr val="accent5"/>
                </a:solidFill>
              </a:rPr>
              <a:t>рецепты </a:t>
            </a:r>
            <a:r>
              <a:rPr lang="ru-RU" altLang="ru-RU" sz="32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усадьбы </a:t>
            </a:r>
            <a:r>
              <a:rPr lang="ru-RU" altLang="ru-RU" sz="3200" b="1" dirty="0" err="1">
                <a:solidFill>
                  <a:schemeClr val="accent5"/>
                </a:solidFill>
                <a:cs typeface="Times New Roman" panose="02020603050405020304" pitchFamily="18" charset="0"/>
              </a:rPr>
              <a:t>Муромцевых</a:t>
            </a:r>
            <a:r>
              <a:rPr lang="ru-RU" altLang="ru-RU" sz="32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.</a:t>
            </a:r>
            <a:endParaRPr lang="ru-RU" altLang="ru-RU" sz="3200" dirty="0" smtClean="0">
              <a:solidFill>
                <a:schemeClr val="accent5"/>
              </a:solidFill>
            </a:endParaRPr>
          </a:p>
        </p:txBody>
      </p:sp>
      <p:sp>
        <p:nvSpPr>
          <p:cNvPr id="25603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81293" y="1124744"/>
            <a:ext cx="4777938" cy="53285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 dirty="0" smtClean="0">
                <a:solidFill>
                  <a:schemeClr val="accent5"/>
                </a:solidFill>
              </a:rPr>
              <a:t>Варенье из ревеня</a:t>
            </a:r>
          </a:p>
          <a:p>
            <a:pPr>
              <a:defRPr/>
            </a:pPr>
            <a:r>
              <a:rPr lang="ru-RU" sz="1800" dirty="0" smtClean="0">
                <a:cs typeface="Times New Roman" pitchFamily="18" charset="0"/>
              </a:rPr>
              <a:t>Промыть, очистить и порезать 1 кг ревеня, засыпать около 600 гр. сахара и оставить на 8 – 10 часов. </a:t>
            </a:r>
          </a:p>
          <a:p>
            <a:pPr>
              <a:defRPr/>
            </a:pPr>
            <a:r>
              <a:rPr lang="ru-RU" sz="1800" dirty="0" smtClean="0">
                <a:cs typeface="Times New Roman" pitchFamily="18" charset="0"/>
              </a:rPr>
              <a:t>Образовавшийся сок слить и поставить на огонь, довести до кипения, всыпать еще 600 гр. сахара. </a:t>
            </a:r>
          </a:p>
          <a:p>
            <a:pPr>
              <a:defRPr/>
            </a:pPr>
            <a:r>
              <a:rPr lang="ru-RU" sz="1800" dirty="0" smtClean="0">
                <a:cs typeface="Times New Roman" pitchFamily="18" charset="0"/>
              </a:rPr>
              <a:t>Когда сироп закипит опустить в него кусочки ревеня, довести варенье до кипения, снять с огня и дать настояться в течении часа. </a:t>
            </a:r>
          </a:p>
          <a:p>
            <a:pPr>
              <a:defRPr/>
            </a:pPr>
            <a:r>
              <a:rPr lang="ru-RU" sz="1800" dirty="0" smtClean="0">
                <a:cs typeface="Times New Roman" pitchFamily="18" charset="0"/>
              </a:rPr>
              <a:t>Затем кипятить на медленном огне 5 минут, добавить при желании ¼ чайной ложки молотой корицы и сразу разлить в пастеризованные банки, закатать и перевернуть вверх дном до остывания.</a:t>
            </a:r>
            <a:endParaRPr lang="ru-RU" sz="1400" dirty="0" smtClean="0"/>
          </a:p>
        </p:txBody>
      </p:sp>
      <p:pic>
        <p:nvPicPr>
          <p:cNvPr id="7" name="Picture 2" descr="C:\Users\Учитель\Desktop\ж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4" y="1032425"/>
            <a:ext cx="2916144" cy="267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2" name="Picture 2" descr="http://mtdata.ru/u9/photoA5E9/20440139332-0/original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4" y="3705557"/>
            <a:ext cx="3111422" cy="244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50875" y="418931"/>
            <a:ext cx="8025581" cy="72374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800" dirty="0" smtClean="0">
                <a:solidFill>
                  <a:schemeClr val="accent5"/>
                </a:solidFill>
              </a:rPr>
              <a:t>Фамильные рецепты </a:t>
            </a:r>
            <a:r>
              <a:rPr lang="ru-RU" altLang="ru-RU" sz="2800" b="1" dirty="0" smtClean="0">
                <a:solidFill>
                  <a:schemeClr val="accent5"/>
                </a:solidFill>
              </a:rPr>
              <a:t>усадьбы </a:t>
            </a:r>
            <a:r>
              <a:rPr lang="ru-RU" altLang="ru-RU" sz="2800" b="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Нечаевых-Мальцевых</a:t>
            </a:r>
            <a:r>
              <a:rPr lang="ru-RU" altLang="ru-RU" sz="2800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.</a:t>
            </a:r>
            <a:endParaRPr lang="ru-RU" altLang="ru-RU" sz="2800" dirty="0" smtClean="0">
              <a:solidFill>
                <a:schemeClr val="accent5"/>
              </a:solidFill>
            </a:endParaRPr>
          </a:p>
        </p:txBody>
      </p:sp>
      <p:sp>
        <p:nvSpPr>
          <p:cNvPr id="21507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656252" y="1287293"/>
            <a:ext cx="4680520" cy="496855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cs typeface="Times New Roman" panose="02020603050405020304" pitchFamily="18" charset="0"/>
              </a:rPr>
              <a:t>Самым любимым вареньем  было </a:t>
            </a:r>
            <a:r>
              <a:rPr lang="ru-RU" altLang="ru-RU" sz="2400" b="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крыжовенное.</a:t>
            </a:r>
            <a:endParaRPr lang="ru-RU" altLang="ru-RU" sz="2400" dirty="0">
              <a:solidFill>
                <a:schemeClr val="accent5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Это варенье готовилось в муравлёном (покрытом глазурью) горшке, из недозрелых ягод крыжовника, переложенных рядами вишнёвых листьев и залитых крепкою </a:t>
            </a:r>
            <a:r>
              <a:rPr lang="ru-RU" altLang="ru-RU" sz="2400" dirty="0" err="1" smtClean="0">
                <a:cs typeface="Times New Roman" panose="02020603050405020304" pitchFamily="18" charset="0"/>
              </a:rPr>
              <a:t>водкою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Собирать ягоды для варенья следовало лишь между 10 и 15 июля, а сам процесс варки был очень сложным.</a:t>
            </a:r>
            <a:endParaRPr lang="ru-RU" altLang="ru-RU" sz="2400" dirty="0" smtClean="0"/>
          </a:p>
        </p:txBody>
      </p:sp>
      <p:pic>
        <p:nvPicPr>
          <p:cNvPr id="8" name="Picture 2" descr="Варенье из крыжовник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98846" y="4117482"/>
            <a:ext cx="3077609" cy="213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Учитель\Desktop\ж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79578" y="1430650"/>
            <a:ext cx="2916144" cy="267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312738"/>
            <a:ext cx="7890630" cy="5959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800" dirty="0" smtClean="0">
                <a:solidFill>
                  <a:schemeClr val="accent5"/>
                </a:solidFill>
              </a:rPr>
              <a:t>Фамильные рецепты </a:t>
            </a:r>
            <a:r>
              <a:rPr lang="ru-RU" altLang="ru-RU" sz="2800" b="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усадьбы  Кожиных. </a:t>
            </a:r>
            <a:endParaRPr lang="ru-RU" altLang="ru-RU" sz="2800" b="1" dirty="0" smtClean="0">
              <a:solidFill>
                <a:schemeClr val="accent5"/>
              </a:solidFill>
            </a:endParaRPr>
          </a:p>
        </p:txBody>
      </p:sp>
      <p:sp>
        <p:nvSpPr>
          <p:cNvPr id="26627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511885" y="1077704"/>
            <a:ext cx="4924211" cy="5286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600" b="1" dirty="0" smtClean="0">
                <a:solidFill>
                  <a:schemeClr val="accent5"/>
                </a:solidFill>
              </a:rPr>
              <a:t>Варенье из </a:t>
            </a:r>
            <a:r>
              <a:rPr lang="ru-RU" sz="2600" b="1" dirty="0" err="1" smtClean="0">
                <a:solidFill>
                  <a:schemeClr val="accent5"/>
                </a:solidFill>
              </a:rPr>
              <a:t>черноплодки</a:t>
            </a:r>
            <a:r>
              <a:rPr lang="ru-RU" sz="2600" b="1" dirty="0" smtClean="0">
                <a:solidFill>
                  <a:schemeClr val="accent5"/>
                </a:solidFill>
              </a:rPr>
              <a:t> с яблоками</a:t>
            </a:r>
          </a:p>
          <a:p>
            <a:pPr>
              <a:defRPr/>
            </a:pPr>
            <a:r>
              <a:rPr lang="ru-RU" sz="2600" b="1" dirty="0" smtClean="0"/>
              <a:t>Рецептура:</a:t>
            </a:r>
            <a:r>
              <a:rPr lang="ru-RU" sz="2600" dirty="0" smtClean="0"/>
              <a:t> </a:t>
            </a:r>
            <a:r>
              <a:rPr lang="ru-RU" sz="2600" b="1" dirty="0" smtClean="0"/>
              <a:t>1 кг рябины, 1 кг яблок антоновки, 2 кг сахара, вода – 900 гр.</a:t>
            </a:r>
            <a:endParaRPr lang="ru-RU" sz="2600" dirty="0" smtClean="0"/>
          </a:p>
          <a:p>
            <a:pPr>
              <a:defRPr/>
            </a:pPr>
            <a:r>
              <a:rPr lang="ru-RU" sz="2600" dirty="0" smtClean="0"/>
              <a:t>Ягоды промыть, просушить, истолочь в деревянной ступе . Яблоки нарезать дольками.</a:t>
            </a:r>
          </a:p>
          <a:p>
            <a:pPr>
              <a:defRPr/>
            </a:pPr>
            <a:r>
              <a:rPr lang="ru-RU" sz="2600" dirty="0" smtClean="0"/>
              <a:t> Затем соединить с сахаром, добавить воду и варить до готовности.</a:t>
            </a:r>
          </a:p>
          <a:p>
            <a:pPr>
              <a:defRPr/>
            </a:pPr>
            <a:endParaRPr lang="ru-RU" sz="2600" b="1" dirty="0" smtClean="0"/>
          </a:p>
        </p:txBody>
      </p:sp>
      <p:pic>
        <p:nvPicPr>
          <p:cNvPr id="73730" name="Picture 2" descr="http://www.gastronom.ru/binfiles/images/20150715/bf915f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863" y="4043852"/>
            <a:ext cx="329369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Учитель\Desktop\ж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06638" y="1154863"/>
            <a:ext cx="2916144" cy="267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54786" y="1143000"/>
            <a:ext cx="4620146" cy="50405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200" b="1" dirty="0" smtClean="0">
                <a:solidFill>
                  <a:schemeClr val="accent5"/>
                </a:solidFill>
              </a:rPr>
              <a:t>Варенье из цветков белой акации</a:t>
            </a:r>
          </a:p>
          <a:p>
            <a:pPr>
              <a:defRPr/>
            </a:pPr>
            <a:r>
              <a:rPr lang="ru-RU" sz="2200" b="1" dirty="0" smtClean="0"/>
              <a:t>400 гр. цветков белой акации, 1,2 кг сахара, 1 ст. виноградного сока, 1 ст. воды.</a:t>
            </a:r>
            <a:endParaRPr lang="ru-RU" sz="2200" dirty="0" smtClean="0"/>
          </a:p>
          <a:p>
            <a:pPr>
              <a:defRPr/>
            </a:pPr>
            <a:r>
              <a:rPr lang="ru-RU" sz="2200" dirty="0" smtClean="0"/>
              <a:t>Цветы акации очистить так чтобы остались только белые лепестки и растереть руками с 800 </a:t>
            </a:r>
            <a:r>
              <a:rPr lang="ru-RU" sz="2200" dirty="0" err="1" smtClean="0"/>
              <a:t>гр</a:t>
            </a:r>
            <a:r>
              <a:rPr lang="ru-RU" sz="2200" dirty="0" smtClean="0"/>
              <a:t> сахара и оставить в эмалированной посуде на 12 часов.</a:t>
            </a:r>
          </a:p>
          <a:p>
            <a:pPr>
              <a:defRPr/>
            </a:pPr>
            <a:r>
              <a:rPr lang="ru-RU" sz="2200" dirty="0" smtClean="0"/>
              <a:t> Сварить сироп из воды, сока и оставшегося сахара.</a:t>
            </a:r>
          </a:p>
          <a:p>
            <a:pPr>
              <a:defRPr/>
            </a:pPr>
            <a:r>
              <a:rPr lang="ru-RU" sz="2200" dirty="0" smtClean="0"/>
              <a:t> Цветы акации залить и варить 30 – 40 минут до полной готовности.</a:t>
            </a:r>
          </a:p>
        </p:txBody>
      </p:sp>
      <p:pic>
        <p:nvPicPr>
          <p:cNvPr id="23557" name="Picture 2" descr="http://60.img.avito.st/640x480/6282443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643313" cy="245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67544" y="312738"/>
            <a:ext cx="7890630" cy="5959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smtClean="0">
                <a:solidFill>
                  <a:schemeClr val="accent5"/>
                </a:solidFill>
              </a:rPr>
              <a:t>Фамильные рецепты </a:t>
            </a:r>
            <a:r>
              <a:rPr lang="ru-RU" altLang="ru-RU" sz="2800" b="1" smtClean="0">
                <a:solidFill>
                  <a:schemeClr val="accent5"/>
                </a:solidFill>
                <a:cs typeface="Times New Roman" panose="02020603050405020304" pitchFamily="18" charset="0"/>
              </a:rPr>
              <a:t>усадьбы  Кожиных. </a:t>
            </a:r>
            <a:endParaRPr lang="ru-RU" altLang="ru-RU" sz="2800" b="1" dirty="0" smtClean="0">
              <a:solidFill>
                <a:schemeClr val="accent5"/>
              </a:solidFill>
            </a:endParaRPr>
          </a:p>
        </p:txBody>
      </p:sp>
      <p:pic>
        <p:nvPicPr>
          <p:cNvPr id="8" name="Picture 2" descr="C:\Users\Учитель\Desktop\ж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11648" y="1143000"/>
            <a:ext cx="2916144" cy="267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ctrTitle"/>
          </p:nvPr>
        </p:nvSpPr>
        <p:spPr>
          <a:xfrm>
            <a:off x="495990" y="332656"/>
            <a:ext cx="7344816" cy="2296841"/>
          </a:xfrm>
          <a:solidFill>
            <a:schemeClr val="accent1"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ru-RU" alt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Кулинарные рецепты дворянских усадеб Липецкого края</a:t>
            </a:r>
          </a:p>
        </p:txBody>
      </p:sp>
      <p:pic>
        <p:nvPicPr>
          <p:cNvPr id="7" name="Picture 2" descr="C:\Users\Учитель\Desktop\НОВЫЕ проекты\Фестиваль\43ef05cc3872b86cf78ff21d3351c2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3026363"/>
            <a:ext cx="2448272" cy="3031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Учитель\Desktop\Усадьбы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24322" y="2564903"/>
            <a:ext cx="3688037" cy="32695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67544" y="1124744"/>
            <a:ext cx="4752528" cy="52565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200" b="1" dirty="0" smtClean="0">
                <a:solidFill>
                  <a:schemeClr val="accent5"/>
                </a:solidFill>
                <a:cs typeface="Times New Roman" pitchFamily="18" charset="0"/>
              </a:rPr>
              <a:t>Варенье из барбариса</a:t>
            </a:r>
          </a:p>
          <a:p>
            <a:pPr>
              <a:defRPr/>
            </a:pPr>
            <a:r>
              <a:rPr lang="ru-RU" sz="2400" dirty="0" smtClean="0"/>
              <a:t>Промытые и очищенные от семян спелые ягоды залить сахарным сиропом ( 1 кг ягод – 1 кг сахара) и оставить на сутки.</a:t>
            </a:r>
          </a:p>
          <a:p>
            <a:pPr>
              <a:defRPr/>
            </a:pPr>
            <a:r>
              <a:rPr lang="ru-RU" sz="2400" dirty="0" smtClean="0"/>
              <a:t> Вода для сиропа – 1 стакан. </a:t>
            </a:r>
          </a:p>
          <a:p>
            <a:pPr>
              <a:defRPr/>
            </a:pPr>
            <a:r>
              <a:rPr lang="ru-RU" sz="2400" dirty="0" smtClean="0"/>
              <a:t>Варить в три приема до готовности (обычно 30 – 40 минут). </a:t>
            </a:r>
          </a:p>
          <a:p>
            <a:pPr>
              <a:defRPr/>
            </a:pPr>
            <a:r>
              <a:rPr lang="ru-RU" sz="2400" dirty="0" smtClean="0"/>
              <a:t>Варенье хорошо храниться в прохладном месте.</a:t>
            </a:r>
            <a:endParaRPr lang="ru-RU" sz="2400" b="1" dirty="0" smtClean="0"/>
          </a:p>
        </p:txBody>
      </p:sp>
      <p:pic>
        <p:nvPicPr>
          <p:cNvPr id="24581" name="Picture 2" descr="http://dary-dombaya.ru/wa-data/public/shop/products/16/00/16/images/14/14.750x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94"/>
          <a:stretch/>
        </p:blipFill>
        <p:spPr bwMode="auto">
          <a:xfrm>
            <a:off x="5511648" y="4081244"/>
            <a:ext cx="3170255" cy="232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67544" y="312738"/>
            <a:ext cx="7890630" cy="5959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dirty="0" smtClean="0">
                <a:solidFill>
                  <a:schemeClr val="accent5"/>
                </a:solidFill>
              </a:rPr>
              <a:t>Фамильные рецепты </a:t>
            </a:r>
            <a:r>
              <a:rPr lang="ru-RU" altLang="ru-RU" sz="2800" b="1" dirty="0" smtClean="0">
                <a:solidFill>
                  <a:schemeClr val="accent5"/>
                </a:solidFill>
                <a:cs typeface="Times New Roman" panose="02020603050405020304" pitchFamily="18" charset="0"/>
              </a:rPr>
              <a:t>усадьбы Стаховичей. </a:t>
            </a:r>
            <a:endParaRPr lang="ru-RU" altLang="ru-RU" sz="2800" b="1" dirty="0" smtClean="0">
              <a:solidFill>
                <a:schemeClr val="accent5"/>
              </a:solidFill>
            </a:endParaRPr>
          </a:p>
        </p:txBody>
      </p:sp>
      <p:pic>
        <p:nvPicPr>
          <p:cNvPr id="8" name="Picture 2" descr="C:\Users\Учитель\Desktop\ж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38703" y="1268760"/>
            <a:ext cx="2916144" cy="267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95536" y="253313"/>
            <a:ext cx="7772400" cy="5834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400" dirty="0">
                <a:solidFill>
                  <a:schemeClr val="accent5"/>
                </a:solidFill>
              </a:rPr>
              <a:t>Фамильные рецепты </a:t>
            </a:r>
            <a:r>
              <a:rPr lang="ru-RU" altLang="ru-RU" sz="24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усадьбы</a:t>
            </a:r>
            <a:r>
              <a:rPr lang="ru-RU" alt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Семенова-Тян-Шанского</a:t>
            </a:r>
            <a:endParaRPr lang="ru-RU" altLang="ru-RU" sz="2400" dirty="0" smtClean="0">
              <a:solidFill>
                <a:schemeClr val="accent5"/>
              </a:solidFill>
            </a:endParaRP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438323" y="970064"/>
            <a:ext cx="5789861" cy="56272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400" b="1" dirty="0" smtClean="0">
                <a:solidFill>
                  <a:schemeClr val="accent5"/>
                </a:solidFill>
              </a:rPr>
              <a:t>Крыжовенное варенье с лимоном на вишневой воде 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Ингредиенты: 5 фунтов очищенных ягод; 10 фунтов сахару; 3 стакана воды; 50 листьев вишневого дерева; сок и цедра с лимона.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Взять крупного зеленого неспелого крыжовника. Ощипать ягоды от хвостиков и промыть в студеной воде. Надрезать каждую и вынуть семечки, сполоснуть, ссыпать на решето, когда обсохнут, свесить.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Отобрать свежие здоровые листья вишни, вымыть их проточной водичкой, потом обсушить хорошенько. Кастрюльку налить водою, наполнить теми листьями, вскипятить раза два-три и отставить стынуть. После сцедить, удалив листья из отвара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В таз для варки варенья влить вишневый отвар сколь надобно, всыпать сахару и варить на полном жару, а как закипит, снимать пенку и варить на легком огне недолго. Проварив сироп, осторожно всыпать обсохшие ягоды, положить можно ещё несколько листиков вишни и варить, как обыкновенно, сперва на сильном, а после доваривать на самом легком огне, снимая сверху пенки и не мешая ягоды ложкою, а только потряхивая таз. Время от времени снимать тазик, как для собирания пенки, так и для того, чтобы варенье отдыхало.</a:t>
            </a:r>
          </a:p>
          <a:p>
            <a:pPr>
              <a:defRPr/>
            </a:pPr>
            <a:r>
              <a:rPr lang="ru-RU" sz="1400" dirty="0" smtClean="0">
                <a:cs typeface="Times New Roman" pitchFamily="18" charset="0"/>
              </a:rPr>
              <a:t>Для лучшего вкусу, когда варенье почти готово, положить мелко искрошенной лимонной цедры, облить ровно соком из лимона. Лимон придаст памятную кислоту и аромат, чего не имеет зеленая ягода крыжовника. В сироп не мешает положить кусочек ванили.</a:t>
            </a:r>
          </a:p>
          <a:p>
            <a:pPr>
              <a:defRPr/>
            </a:pPr>
            <a:endParaRPr lang="ru-RU" sz="1400" dirty="0" smtClean="0">
              <a:cs typeface="Times New Roman" pitchFamily="18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97" y="2949161"/>
            <a:ext cx="2395123" cy="173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Учитель\Desktop\ж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3522" y="900777"/>
            <a:ext cx="2227575" cy="2041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lum contrast="3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725" y="4846748"/>
            <a:ext cx="2400895" cy="168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539553" y="437067"/>
            <a:ext cx="4392488" cy="21365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      </a:t>
            </a:r>
            <a:r>
              <a:rPr lang="ru-RU" altLang="ru-RU" sz="2400" dirty="0" smtClean="0">
                <a:cs typeface="Traditional Arabic" panose="02020603050405020304" pitchFamily="18" charset="-78"/>
              </a:rPr>
              <a:t>На территории Липецкой области находится большое количество усадеб, принадлежащих как известным в истории России людям, так и просто богатым семьям прошлых времен.</a:t>
            </a:r>
          </a:p>
        </p:txBody>
      </p:sp>
      <p:pic>
        <p:nvPicPr>
          <p:cNvPr id="7171" name="Рисунок 8" descr="2.bm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25870"/>
            <a:ext cx="374015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Учитель\Desktop\НОВЫЕ проекты\Фестиваль\усадьб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3030424"/>
            <a:ext cx="4217592" cy="32231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465783"/>
            <a:ext cx="3548035" cy="2260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Учитель\Desktop\Усадьбы\карта усадеб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286750" cy="6357937"/>
          </a:xfrm>
          <a:prstGeom prst="rect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Баловнево. 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Муромцевых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2269" y="260648"/>
            <a:ext cx="5002620" cy="61984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900" dirty="0" smtClean="0">
                <a:cs typeface="Times New Roman" pitchFamily="18" charset="0"/>
              </a:rPr>
              <a:t>Село </a:t>
            </a:r>
            <a:r>
              <a:rPr lang="ru-RU" sz="1900" b="1" dirty="0" smtClean="0">
                <a:cs typeface="Times New Roman" pitchFamily="18" charset="0"/>
              </a:rPr>
              <a:t>Баловнево</a:t>
            </a:r>
            <a:r>
              <a:rPr lang="ru-RU" sz="1900" dirty="0" smtClean="0">
                <a:cs typeface="Times New Roman" pitchFamily="18" charset="0"/>
              </a:rPr>
              <a:t> находится в 7 верстах к юго-западу от города Данкова.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900" dirty="0" smtClean="0">
                <a:cs typeface="Times New Roman" pitchFamily="18" charset="0"/>
              </a:rPr>
              <a:t> Название села впервые упоминается в писцовых книгах 1626 г. Названо по имени владельца атамана Баловнева.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900" dirty="0" smtClean="0">
                <a:cs typeface="Times New Roman" pitchFamily="18" charset="0"/>
              </a:rPr>
              <a:t>Усадебный комплекс сложился в 17 – начале 19 века. Строительство его начато первым тульским губернатором Матвеем Васильевичем Муромским.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900" dirty="0" smtClean="0">
                <a:cs typeface="Times New Roman" pitchFamily="18" charset="0"/>
              </a:rPr>
              <a:t>Для строительства усадьбы и храма при ней были использованы проекты В.В.Растрелли и В. И. Баженова.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900" dirty="0" smtClean="0">
                <a:cs typeface="Times New Roman" pitchFamily="18" charset="0"/>
              </a:rPr>
              <a:t>Говорили, что это было построено для приема Екатерины, личным секретарем и фаворитом, которой был владелец усадьбы.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ru-RU" sz="1900" dirty="0" smtClean="0">
                <a:cs typeface="Times New Roman" pitchFamily="18" charset="0"/>
              </a:rPr>
              <a:t>      Екатерина гостила в Баловнево несколько недель, оставив на память его владельцам амазонку, сапоги и перчатки, которые бережно хранились Муромцевыми под стеклянным колпаком в кабинете дворца до самой революции.</a:t>
            </a:r>
            <a:endParaRPr lang="ru-RU" sz="1900" dirty="0">
              <a:cs typeface="Times New Roman" pitchFamily="18" charset="0"/>
            </a:endParaRPr>
          </a:p>
        </p:txBody>
      </p:sp>
      <p:pic>
        <p:nvPicPr>
          <p:cNvPr id="11" name="Рисунок 9" descr="4.bm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436096" y="3152265"/>
            <a:ext cx="3508649" cy="316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366208"/>
            <a:ext cx="2467731" cy="27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58698" y="269053"/>
            <a:ext cx="8139214" cy="5000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2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Баловнево</a:t>
            </a:r>
            <a:r>
              <a:rPr lang="ru-RU" altLang="ru-RU" sz="32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altLang="ru-RU" sz="32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Усадьба </a:t>
            </a:r>
            <a:r>
              <a:rPr lang="ru-RU" altLang="ru-RU" sz="3200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Муромцевых</a:t>
            </a:r>
            <a:r>
              <a:rPr lang="ru-RU" altLang="ru-RU" sz="32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</a:t>
            </a:r>
            <a:br>
              <a:rPr lang="ru-RU" altLang="ru-RU" sz="32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</a:br>
            <a:endParaRPr lang="ru-RU" altLang="ru-RU" sz="3200" dirty="0" smtClean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999822"/>
            <a:ext cx="5688632" cy="559753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dirty="0" smtClean="0">
                <a:cs typeface="Times New Roman" pitchFamily="18" charset="0"/>
              </a:rPr>
              <a:t>О богатстве Муромцевых ходили многочисленные легенды. Происхождение его объясняли тем, что в подземельях усадьбы незаконно чеканились серебряные монеты.</a:t>
            </a:r>
          </a:p>
          <a:p>
            <a:pPr>
              <a:defRPr/>
            </a:pPr>
            <a:r>
              <a:rPr lang="ru-RU" sz="1600" dirty="0" smtClean="0">
                <a:cs typeface="Times New Roman" pitchFamily="18" charset="0"/>
              </a:rPr>
              <a:t>На самом же деле, Матвей Васильевич был хорошим хозяином. Он первым в больших количествах сеял озимую пшеницу, завел фруктовые сады, в нескольких имениях устроил винокуренные заводы, суконные фабрики, организовал кожевенное производство.</a:t>
            </a:r>
          </a:p>
          <a:p>
            <a:pPr>
              <a:defRPr/>
            </a:pPr>
            <a:r>
              <a:rPr lang="ru-RU" sz="1600" dirty="0" smtClean="0">
                <a:cs typeface="Times New Roman" pitchFamily="18" charset="0"/>
              </a:rPr>
              <a:t>Совершенно уникальными были построенные </a:t>
            </a:r>
            <a:r>
              <a:rPr lang="ru-RU" sz="1600" dirty="0" err="1" smtClean="0">
                <a:cs typeface="Times New Roman" pitchFamily="18" charset="0"/>
              </a:rPr>
              <a:t>Муромцевым</a:t>
            </a:r>
            <a:r>
              <a:rPr lang="ru-RU" sz="1600" dirty="0" smtClean="0">
                <a:cs typeface="Times New Roman" pitchFamily="18" charset="0"/>
              </a:rPr>
              <a:t> усадебный дом и Владимирская церковь, похожая на храмы Западной Европы.</a:t>
            </a:r>
          </a:p>
          <a:p>
            <a:pPr>
              <a:defRPr/>
            </a:pPr>
            <a:r>
              <a:rPr lang="ru-RU" sz="1600" dirty="0" smtClean="0">
                <a:cs typeface="Times New Roman" pitchFamily="18" charset="0"/>
              </a:rPr>
              <a:t>В настоящее время из сохранившихся построек в селе Баловнево особое внимание привлекает Владимирская церковь. Она расположена неподалеку от дворца, но стоит как-то особняком, примыкая к усадьбе с запада, со стороны села.</a:t>
            </a:r>
          </a:p>
          <a:p>
            <a:pPr>
              <a:defRPr/>
            </a:pPr>
            <a:r>
              <a:rPr lang="ru-RU" sz="1600" dirty="0" smtClean="0">
                <a:cs typeface="Times New Roman" pitchFamily="18" charset="0"/>
              </a:rPr>
              <a:t>Храм был построен в 1797 году, о чем гласит надпись на мраморной доске.</a:t>
            </a:r>
          </a:p>
          <a:p>
            <a:pPr>
              <a:defRPr/>
            </a:pPr>
            <a:endParaRPr lang="ru-RU" sz="1600" dirty="0">
              <a:cs typeface="Times New Roman" pitchFamily="18" charset="0"/>
            </a:endParaRPr>
          </a:p>
        </p:txBody>
      </p:sp>
      <p:pic>
        <p:nvPicPr>
          <p:cNvPr id="5" name="Содержимое 4" descr="остопримечательности земли Липецкой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673056" y="999822"/>
            <a:ext cx="1638300" cy="2305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5" name="Рисунок 8" descr="2.bmp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3445362"/>
            <a:ext cx="241141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39551" y="356332"/>
            <a:ext cx="8314749" cy="5620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8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Полибино</a:t>
            </a:r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altLang="ru-RU" sz="28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Усадьба Нечаевых-Мальцевых.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sz="half" idx="1"/>
          </p:nvPr>
        </p:nvSpPr>
        <p:spPr>
          <a:xfrm>
            <a:off x="539551" y="1052736"/>
            <a:ext cx="4800600" cy="55006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altLang="ru-RU" sz="1600" smtClean="0">
                <a:cs typeface="Times New Roman" panose="02020603050405020304" pitchFamily="18" charset="0"/>
              </a:rPr>
              <a:t>Редкий по красоте и исторической значимости усадебный комплекс находится в селе Полибино Данковского района.</a:t>
            </a:r>
          </a:p>
          <a:p>
            <a:r>
              <a:rPr lang="ru-RU" altLang="ru-RU" sz="1600" smtClean="0">
                <a:cs typeface="Times New Roman" panose="02020603050405020304" pitchFamily="18" charset="0"/>
              </a:rPr>
              <a:t> Уникальная усадьба появилась в семье Сторожевая Слобода (так называлось тогда Полибино) в конце XVIII века.</a:t>
            </a:r>
          </a:p>
          <a:p>
            <a:r>
              <a:rPr lang="ru-RU" altLang="ru-RU" sz="1600" smtClean="0">
                <a:cs typeface="Times New Roman" panose="02020603050405020304" pitchFamily="18" charset="0"/>
              </a:rPr>
              <a:t> Зодчий, подаривший данковской окраине рукотворное чудо, неизвестен. </a:t>
            </a:r>
          </a:p>
          <a:p>
            <a:r>
              <a:rPr lang="ru-RU" altLang="ru-RU" sz="1600" smtClean="0">
                <a:cs typeface="Times New Roman" panose="02020603050405020304" pitchFamily="18" charset="0"/>
              </a:rPr>
              <a:t>В состав комплекса, полностью сформировавшегося к концу 19 в., входили: Дворец, английский парк, огромный сад и каскад прудов, хозяйственные постройки, в том числе манеж и конюшня, водонапорная башня и насосная станция, прачечная с сушилкой и другие постройки.</a:t>
            </a:r>
          </a:p>
          <a:p>
            <a:r>
              <a:rPr lang="ru-RU" altLang="ru-RU" sz="1600" smtClean="0">
                <a:cs typeface="Times New Roman" panose="02020603050405020304" pitchFamily="18" charset="0"/>
              </a:rPr>
              <a:t> Все это создавалось тремя поколениями владельцев: Дмитрием Степановичем, Степаном Дмитриевичем Нечаевыми и Юрием Степановичем Нечаевым-Мальцевым, оставившими заметный след в истории и культуре России.</a:t>
            </a:r>
          </a:p>
          <a:p>
            <a:endParaRPr lang="ru-RU" altLang="ru-RU" sz="1400" smtClean="0">
              <a:cs typeface="Times New Roman" panose="02020603050405020304" pitchFamily="18" charset="0"/>
            </a:endParaRPr>
          </a:p>
        </p:txBody>
      </p:sp>
      <p:pic>
        <p:nvPicPr>
          <p:cNvPr id="10" name="Содержимое 4" descr="остопримечательности земли Липецкой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112" y="3717032"/>
            <a:ext cx="3333183" cy="24492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27418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23528" y="908720"/>
            <a:ext cx="4968552" cy="56886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Вблизи дома располагается главная достопримечательность усадьбы — </a:t>
            </a:r>
            <a:r>
              <a:rPr lang="ru-RU" altLang="ru-RU" sz="2000" dirty="0" smtClean="0"/>
              <a:t>водонапорная башня</a:t>
            </a:r>
            <a:r>
              <a:rPr lang="ru-RU" altLang="ru-RU" sz="2000" dirty="0" smtClean="0">
                <a:solidFill>
                  <a:schemeClr val="tx2"/>
                </a:solidFill>
              </a:rPr>
              <a:t>, выдающегося русского инженера В. Г. Шухова, приобретенная Ю. С. Нечаевым-Мальцевым  в 1896 году на Всероссийской промышленной выставке в Нижнем Новгороде. Этот вид инженерной мысли высотой 45 метров с резервуаром в 9 500 ведер воды на ажурной конструкции из сортового проката виден за несколько километров. </a:t>
            </a:r>
          </a:p>
          <a:p>
            <a:pPr eaLnBrk="1" hangingPunct="1"/>
            <a:r>
              <a:rPr lang="ru-RU" altLang="ru-RU" sz="2000" dirty="0" err="1" smtClean="0">
                <a:solidFill>
                  <a:schemeClr val="tx2"/>
                </a:solidFill>
              </a:rPr>
              <a:t>Полибинская</a:t>
            </a:r>
            <a:r>
              <a:rPr lang="ru-RU" altLang="ru-RU" sz="2000" dirty="0" smtClean="0">
                <a:solidFill>
                  <a:schemeClr val="tx2"/>
                </a:solidFill>
              </a:rPr>
              <a:t> башня, которую современники сравнивали с башней Эйфеля, снабжала водой усадьбу и сад. В настоящее время башня не функционирует.</a:t>
            </a:r>
          </a:p>
        </p:txBody>
      </p:sp>
      <p:sp>
        <p:nvSpPr>
          <p:cNvPr id="12291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34478" y="260648"/>
            <a:ext cx="8558001" cy="51003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altLang="ru-RU" sz="2800" b="1" dirty="0" err="1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Полибино</a:t>
            </a:r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altLang="ru-RU" sz="28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Усадьба Нечаевых-Мальцевых.</a:t>
            </a:r>
            <a:endParaRPr lang="ru-RU" altLang="ru-RU" sz="2800" dirty="0" smtClean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2292" name="Рисунок 3" descr="2.bmp"/>
          <p:cNvPicPr>
            <a:picLocks noChangeAspect="1"/>
          </p:cNvPicPr>
          <p:nvPr/>
        </p:nvPicPr>
        <p:blipFill>
          <a:blip r:embed="rId2">
            <a:lum bright="10000" contrast="5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162503"/>
            <a:ext cx="3600400" cy="518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467543" y="280195"/>
            <a:ext cx="8435811" cy="55651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Знаменское</a:t>
            </a:r>
            <a:r>
              <a:rPr lang="ru-RU" altLang="ru-RU" sz="2800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.  Усадьба Татищевых и Кожиных.</a:t>
            </a:r>
            <a:r>
              <a:rPr lang="ru-RU" altLang="ru-RU" sz="2800" b="1" dirty="0" smtClean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altLang="ru-RU" sz="2800" dirty="0" smtClean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90535" y="967199"/>
            <a:ext cx="4500562" cy="50720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На территории современного села </a:t>
            </a:r>
            <a:r>
              <a:rPr lang="ru-RU" sz="1800" dirty="0" err="1" smtClean="0">
                <a:cs typeface="Times New Roman" pitchFamily="18" charset="0"/>
              </a:rPr>
              <a:t>Вешаловка</a:t>
            </a:r>
            <a:r>
              <a:rPr lang="ru-RU" sz="1800" dirty="0" smtClean="0">
                <a:cs typeface="Times New Roman" pitchFamily="18" charset="0"/>
              </a:rPr>
              <a:t> Липецкого района находится усадьба Знаменское, принадлежавшая в Х</a:t>
            </a:r>
            <a:r>
              <a:rPr lang="en-US" sz="1800" dirty="0" smtClean="0">
                <a:cs typeface="Times New Roman" pitchFamily="18" charset="0"/>
              </a:rPr>
              <a:t>V</a:t>
            </a:r>
            <a:r>
              <a:rPr lang="ru-RU" sz="1800" dirty="0" smtClean="0">
                <a:cs typeface="Times New Roman" pitchFamily="18" charset="0"/>
              </a:rPr>
              <a:t>III — начале ХХ в. дворянам Татищевым и Кожиным.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При гвардии ротмистре Я. А. Татищеве, сыне любимого денщика императора Петра </a:t>
            </a:r>
            <a:r>
              <a:rPr lang="en-US" sz="1800" dirty="0" smtClean="0">
                <a:cs typeface="Times New Roman" pitchFamily="18" charset="0"/>
              </a:rPr>
              <a:t>I</a:t>
            </a:r>
            <a:r>
              <a:rPr lang="ru-RU" sz="1800" dirty="0" smtClean="0">
                <a:cs typeface="Times New Roman" pitchFamily="18" charset="0"/>
              </a:rPr>
              <a:t>, началось формирование усадебного комплекса.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В 1768—1784 гг. была построена каменная церковь во имя Знамения Пресвятой Богородицы в оригинальном псевдоготическом стиле по проекту великого русского зодчего В. И Баженова.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Сохранившийся храм по праву считается выдающимся памятником архитектуры и настоящей жемчужиной Липецкого края </a:t>
            </a:r>
          </a:p>
          <a:p>
            <a:pPr>
              <a:defRPr/>
            </a:pPr>
            <a:endParaRPr lang="ru-RU" sz="1800" dirty="0">
              <a:cs typeface="Times New Roman" pitchFamily="18" charset="0"/>
            </a:endParaRPr>
          </a:p>
        </p:txBody>
      </p:sp>
      <p:pic>
        <p:nvPicPr>
          <p:cNvPr id="13316" name="Рисунок 7" descr="1.bm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4185" y="1293714"/>
            <a:ext cx="3710264" cy="2135286"/>
          </a:xfrm>
          <a:noFill/>
        </p:spPr>
      </p:pic>
      <p:pic>
        <p:nvPicPr>
          <p:cNvPr id="13317" name="Рисунок 8" descr="1.bmp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80" y="3717032"/>
            <a:ext cx="36480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842</TotalTime>
  <Words>1681</Words>
  <Application>Microsoft Office PowerPoint</Application>
  <PresentationFormat>Экран (4:3)</PresentationFormat>
  <Paragraphs>107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Кулинарные рецепты дворянских усадеб Липецкого края</vt:lpstr>
      <vt:lpstr>Кулинарные рецепты дворянских усадеб Липецкого края</vt:lpstr>
      <vt:lpstr>Слайд 3</vt:lpstr>
      <vt:lpstr>Слайд 4</vt:lpstr>
      <vt:lpstr>        Баловнево. Усадьба Муромцевых. </vt:lpstr>
      <vt:lpstr>Баловнево. Усадьба Муромцевых.  </vt:lpstr>
      <vt:lpstr>Полибино. Усадьба Нечаевых-Мальцевых.</vt:lpstr>
      <vt:lpstr>Полибино. Усадьба Нечаевых-Мальцевых.</vt:lpstr>
      <vt:lpstr>Знаменское.  Усадьба Татищевых и Кожиных. </vt:lpstr>
      <vt:lpstr>Знаменское.  Усадьба Татищевых и Кожиных. </vt:lpstr>
      <vt:lpstr>Лотарево. Усадьба князей  Вяземских.</vt:lpstr>
      <vt:lpstr>Пальна-Михайловка. Усадьба Стаховичей. </vt:lpstr>
      <vt:lpstr>Урусово. Музей-заповедник П.П. Семенова-Тян-Шанского </vt:lpstr>
      <vt:lpstr>История варенья</vt:lpstr>
      <vt:lpstr>Слайд 15</vt:lpstr>
      <vt:lpstr>Фамильные рецепты усадьбы Муромцевых.</vt:lpstr>
      <vt:lpstr>Фамильные рецепты усадьбы Нечаевых-Мальцевых.</vt:lpstr>
      <vt:lpstr>Фамильные рецепты усадьбы  Кожиных. </vt:lpstr>
      <vt:lpstr>Слайд 19</vt:lpstr>
      <vt:lpstr>Слайд 20</vt:lpstr>
      <vt:lpstr>Фамильные рецепты усадьбы Семенова-Тян-Шанского</vt:lpstr>
    </vt:vector>
  </TitlesOfParts>
  <Company>Домашний компьютер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Дворянские усадьбы и их хозяева.</dc:title>
  <dc:creator>Милякова Ирина Александровна</dc:creator>
  <cp:lastModifiedBy>Учитель</cp:lastModifiedBy>
  <cp:revision>107</cp:revision>
  <dcterms:created xsi:type="dcterms:W3CDTF">2008-01-23T14:28:47Z</dcterms:created>
  <dcterms:modified xsi:type="dcterms:W3CDTF">2019-10-31T09:10:19Z</dcterms:modified>
</cp:coreProperties>
</file>