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82" r:id="rId5"/>
    <p:sldId id="284" r:id="rId6"/>
    <p:sldId id="28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7" r:id="rId31"/>
    <p:sldId id="28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0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2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0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4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4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7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6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5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9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2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1A4AEA-029B-4912-A80F-CC0EF85AB746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EE7D0B-0637-49DA-8456-6405AA19A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396836"/>
            <a:ext cx="6815669" cy="1911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Интегрированные занятия Национальной 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83532"/>
              </p:ext>
            </p:extLst>
          </p:nvPr>
        </p:nvGraphicFramePr>
        <p:xfrm>
          <a:off x="415637" y="207815"/>
          <a:ext cx="11429998" cy="6386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595">
                  <a:extLst>
                    <a:ext uri="{9D8B030D-6E8A-4147-A177-3AD203B41FA5}">
                      <a16:colId xmlns:a16="http://schemas.microsoft.com/office/drawing/2014/main" xmlns="" val="1859747308"/>
                    </a:ext>
                  </a:extLst>
                </a:gridCol>
                <a:gridCol w="762204">
                  <a:extLst>
                    <a:ext uri="{9D8B030D-6E8A-4147-A177-3AD203B41FA5}">
                      <a16:colId xmlns:a16="http://schemas.microsoft.com/office/drawing/2014/main" xmlns="" val="3052258681"/>
                    </a:ext>
                  </a:extLst>
                </a:gridCol>
                <a:gridCol w="5330827">
                  <a:extLst>
                    <a:ext uri="{9D8B030D-6E8A-4147-A177-3AD203B41FA5}">
                      <a16:colId xmlns:a16="http://schemas.microsoft.com/office/drawing/2014/main" xmlns="" val="1420412604"/>
                    </a:ext>
                  </a:extLst>
                </a:gridCol>
                <a:gridCol w="2235186">
                  <a:extLst>
                    <a:ext uri="{9D8B030D-6E8A-4147-A177-3AD203B41FA5}">
                      <a16:colId xmlns:a16="http://schemas.microsoft.com/office/drawing/2014/main" xmlns="" val="3307298187"/>
                    </a:ext>
                  </a:extLst>
                </a:gridCol>
                <a:gridCol w="2235186">
                  <a:extLst>
                    <a:ext uri="{9D8B030D-6E8A-4147-A177-3AD203B41FA5}">
                      <a16:colId xmlns:a16="http://schemas.microsoft.com/office/drawing/2014/main" xmlns="" val="513592069"/>
                    </a:ext>
                  </a:extLst>
                </a:gridCol>
              </a:tblGrid>
              <a:tr h="449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Раздел: Национальные праздники народов РФ.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7462198"/>
                  </a:ext>
                </a:extLst>
              </a:tr>
              <a:tr h="914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Праздники народов (эвены, юкагиры, чукчи).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неделя декабря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рассказ, рисование «Костер».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6456012"/>
                  </a:ext>
                </a:extLst>
              </a:tr>
              <a:tr h="914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Праздники народа – Якуты.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неделя декабря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рассказ, рисование «Дерево жизни».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5457185"/>
                  </a:ext>
                </a:extLst>
              </a:tr>
              <a:tr h="914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Праздники народа – Староруссы.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неделя декабря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неделя декабря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Беседа, рассказ, рисование </a:t>
                      </a:r>
                      <a:r>
                        <a:rPr lang="ru-RU" sz="1600" dirty="0" smtClean="0">
                          <a:effectLst/>
                        </a:rPr>
                        <a:t>«Платок».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3436495"/>
                  </a:ext>
                </a:extLst>
              </a:tr>
              <a:tr h="449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Раздел: Ремесла народов РФ.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5356757"/>
                  </a:ext>
                </a:extLst>
              </a:tr>
              <a:tr h="914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Ремесла русского народа.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неделя января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рассказ, наглядные пособия.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1863594"/>
                  </a:ext>
                </a:extLst>
              </a:tr>
              <a:tr h="914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Ремесла якутского народа.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неделя января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рассказ, наглядные пособия.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2602597"/>
                  </a:ext>
                </a:extLst>
              </a:tr>
              <a:tr h="914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Ремесла эвенского народа.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неделя февраля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Беседа, рассказ, наглядное пособие.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714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0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28634"/>
              </p:ext>
            </p:extLst>
          </p:nvPr>
        </p:nvGraphicFramePr>
        <p:xfrm>
          <a:off x="374072" y="346364"/>
          <a:ext cx="11513128" cy="6179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897">
                  <a:extLst>
                    <a:ext uri="{9D8B030D-6E8A-4147-A177-3AD203B41FA5}">
                      <a16:colId xmlns:a16="http://schemas.microsoft.com/office/drawing/2014/main" xmlns="" val="3812582580"/>
                    </a:ext>
                  </a:extLst>
                </a:gridCol>
                <a:gridCol w="767748">
                  <a:extLst>
                    <a:ext uri="{9D8B030D-6E8A-4147-A177-3AD203B41FA5}">
                      <a16:colId xmlns:a16="http://schemas.microsoft.com/office/drawing/2014/main" xmlns="" val="2756118125"/>
                    </a:ext>
                  </a:extLst>
                </a:gridCol>
                <a:gridCol w="5369597">
                  <a:extLst>
                    <a:ext uri="{9D8B030D-6E8A-4147-A177-3AD203B41FA5}">
                      <a16:colId xmlns:a16="http://schemas.microsoft.com/office/drawing/2014/main" xmlns="" val="4171200547"/>
                    </a:ext>
                  </a:extLst>
                </a:gridCol>
                <a:gridCol w="2251443">
                  <a:extLst>
                    <a:ext uri="{9D8B030D-6E8A-4147-A177-3AD203B41FA5}">
                      <a16:colId xmlns:a16="http://schemas.microsoft.com/office/drawing/2014/main" xmlns="" val="225616434"/>
                    </a:ext>
                  </a:extLst>
                </a:gridCol>
                <a:gridCol w="2251443">
                  <a:extLst>
                    <a:ext uri="{9D8B030D-6E8A-4147-A177-3AD203B41FA5}">
                      <a16:colId xmlns:a16="http://schemas.microsoft.com/office/drawing/2014/main" xmlns="" val="748569900"/>
                    </a:ext>
                  </a:extLst>
                </a:gridCol>
              </a:tblGrid>
              <a:tr h="88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Ремесла чукотского народа.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неделя февраля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рассказ, наглядное пособие.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0680642"/>
                  </a:ext>
                </a:extLst>
              </a:tr>
              <a:tr h="88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Ремесла юкагирского народа.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неделя февраля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рассказ, наглядное пособие.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9309958"/>
                  </a:ext>
                </a:extLst>
              </a:tr>
              <a:tr h="43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Раздел: Природа и животный мир РФ и РС(Ф).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0969479"/>
                  </a:ext>
                </a:extLst>
              </a:tr>
              <a:tr h="88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Природа и животный мир РФ.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неделя февраля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наглядные пособия, рисование.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5023639"/>
                  </a:ext>
                </a:extLst>
              </a:tr>
              <a:tr h="88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Природа и животный мир РС(Я).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неделя марта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наглядное пособие, рисование.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6559312"/>
                  </a:ext>
                </a:extLst>
              </a:tr>
              <a:tr h="43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Раздел: Интересные люди нашего края.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1366337"/>
                  </a:ext>
                </a:extLst>
              </a:tr>
              <a:tr h="43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Приглашение знатока Старорусской культуры.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неделя марта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8723805"/>
                  </a:ext>
                </a:extLst>
              </a:tr>
              <a:tr h="43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Приглашение знатока Якутской культуры.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неделя марта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7047962"/>
                  </a:ext>
                </a:extLst>
              </a:tr>
              <a:tr h="43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Приглашение знатока Чукотской культуры.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неделя марта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3571920"/>
                  </a:ext>
                </a:extLst>
              </a:tr>
              <a:tr h="43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Приглашение знатока Эвенской культуры.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неделя апреля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Беседа, рассказ.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911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8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31789"/>
              </p:ext>
            </p:extLst>
          </p:nvPr>
        </p:nvGraphicFramePr>
        <p:xfrm>
          <a:off x="401782" y="318651"/>
          <a:ext cx="11416144" cy="6292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545">
                  <a:extLst>
                    <a:ext uri="{9D8B030D-6E8A-4147-A177-3AD203B41FA5}">
                      <a16:colId xmlns:a16="http://schemas.microsoft.com/office/drawing/2014/main" xmlns="" val="3572136370"/>
                    </a:ext>
                  </a:extLst>
                </a:gridCol>
                <a:gridCol w="761281">
                  <a:extLst>
                    <a:ext uri="{9D8B030D-6E8A-4147-A177-3AD203B41FA5}">
                      <a16:colId xmlns:a16="http://schemas.microsoft.com/office/drawing/2014/main" xmlns="" val="537849117"/>
                    </a:ext>
                  </a:extLst>
                </a:gridCol>
                <a:gridCol w="5324366">
                  <a:extLst>
                    <a:ext uri="{9D8B030D-6E8A-4147-A177-3AD203B41FA5}">
                      <a16:colId xmlns:a16="http://schemas.microsoft.com/office/drawing/2014/main" xmlns="" val="1051326687"/>
                    </a:ext>
                  </a:extLst>
                </a:gridCol>
                <a:gridCol w="2232476">
                  <a:extLst>
                    <a:ext uri="{9D8B030D-6E8A-4147-A177-3AD203B41FA5}">
                      <a16:colId xmlns:a16="http://schemas.microsoft.com/office/drawing/2014/main" xmlns="" val="1218494346"/>
                    </a:ext>
                  </a:extLst>
                </a:gridCol>
                <a:gridCol w="2232476">
                  <a:extLst>
                    <a:ext uri="{9D8B030D-6E8A-4147-A177-3AD203B41FA5}">
                      <a16:colId xmlns:a16="http://schemas.microsoft.com/office/drawing/2014/main" xmlns="" val="960498697"/>
                    </a:ext>
                  </a:extLst>
                </a:gridCol>
              </a:tblGrid>
              <a:tr h="51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Приглашение знатока Юкагирской культуры.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неделя апреля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3218396"/>
                  </a:ext>
                </a:extLst>
              </a:tr>
              <a:tr h="51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Раздел: Национальные виды спорта и игры.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0766770"/>
                  </a:ext>
                </a:extLst>
              </a:tr>
              <a:tr h="51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Игры и состязания русского народа.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неделя апреля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игры.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3228949"/>
                  </a:ext>
                </a:extLst>
              </a:tr>
              <a:tr h="51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Игры и состязания якутского народа.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неделя апреля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игры.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6764009"/>
                  </a:ext>
                </a:extLst>
              </a:tr>
              <a:tr h="51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Игры и состязания северных народов (чукчи, эвены, юкагиры).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неделя апреля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игры.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8036212"/>
                  </a:ext>
                </a:extLst>
              </a:tr>
              <a:tr h="51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Раздел: Сказка – наша история.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9563574"/>
                  </a:ext>
                </a:extLst>
              </a:tr>
              <a:tr h="105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Русские народные сказки.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неделя мая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Рассказ, наглядные пособия, лепка.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974490"/>
                  </a:ext>
                </a:extLst>
              </a:tr>
              <a:tr h="105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Якутские сказки.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неделя мая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Рассказ, наглядные пособия, лепка – панно.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0775771"/>
                  </a:ext>
                </a:extLst>
              </a:tr>
              <a:tr h="105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Северные сказки.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неделя мая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Рассказ, наглядные пособия, лепка – панно.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061887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5516" y="30292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2322055"/>
            <a:ext cx="8158688" cy="3047992"/>
          </a:xfrm>
        </p:spPr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5400" u="sng" dirty="0"/>
              <a:t>П</a:t>
            </a:r>
            <a:r>
              <a:rPr lang="ru-RU" sz="5400" u="sng" dirty="0" smtClean="0"/>
              <a:t>ервый вид интегрированного занятия </a:t>
            </a:r>
            <a:r>
              <a:rPr lang="ru-RU" sz="5400" dirty="0" smtClean="0"/>
              <a:t>Национальная культура</a:t>
            </a:r>
            <a:br>
              <a:rPr lang="ru-RU" sz="5400" dirty="0" smtClean="0"/>
            </a:br>
            <a:r>
              <a:rPr lang="ru-RU" sz="5400" dirty="0" smtClean="0"/>
              <a:t>+</a:t>
            </a:r>
            <a:br>
              <a:rPr lang="ru-RU" sz="5400" dirty="0" smtClean="0"/>
            </a:br>
            <a:r>
              <a:rPr lang="ru-RU" sz="5400" dirty="0" smtClean="0"/>
              <a:t>Физическая культура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3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Тема: </a:t>
            </a:r>
            <a:r>
              <a:rPr lang="ru-RU" sz="3200" dirty="0" smtClean="0"/>
              <a:t>Старорусские праздники. Масленица. 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 b="20664"/>
          <a:stretch>
            <a:fillRect/>
          </a:stretch>
        </p:blipFill>
        <p:spPr>
          <a:xfrm>
            <a:off x="755502" y="886853"/>
            <a:ext cx="10689464" cy="3774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3131127"/>
            <a:ext cx="9592732" cy="805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Аудитория: </a:t>
            </a:r>
            <a:r>
              <a:rPr lang="ru-RU" dirty="0" smtClean="0"/>
              <a:t>Подготовительная группа, старшая группа и средняя группа.</a:t>
            </a:r>
            <a:br>
              <a:rPr lang="ru-RU" dirty="0" smtClean="0"/>
            </a:br>
            <a:r>
              <a:rPr lang="ru-RU" b="1" dirty="0" smtClean="0"/>
              <a:t>Материалы и оборудования: </a:t>
            </a:r>
            <a:r>
              <a:rPr lang="ru-RU" dirty="0" smtClean="0"/>
              <a:t>старорусские костюмы, деревянная посуда и утварь русского народа, фоновые музыкальные исполнения старорусских песен, бутафорские матрешки.</a:t>
            </a:r>
            <a:br>
              <a:rPr lang="ru-RU" dirty="0" smtClean="0"/>
            </a:br>
            <a:r>
              <a:rPr lang="ru-RU" b="1" dirty="0" smtClean="0"/>
              <a:t>Место проведения: </a:t>
            </a:r>
            <a:r>
              <a:rPr lang="ru-RU" dirty="0" smtClean="0"/>
              <a:t>Музыкальный зал.</a:t>
            </a:r>
            <a:br>
              <a:rPr lang="ru-RU" dirty="0" smtClean="0"/>
            </a:br>
            <a:r>
              <a:rPr lang="ru-RU" b="1" dirty="0" smtClean="0"/>
              <a:t>Организаторы интегрированного занятия: </a:t>
            </a:r>
            <a:r>
              <a:rPr lang="ru-RU" dirty="0" smtClean="0"/>
              <a:t>Преподаватель по Национальной культуре, Художественный руководитель народного коллектива «Колымские вечерки» – знаток старорусской культуры МКУ «ЦВК «Этнос»».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первого вида интегрированного занятия.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9403" y="2794715"/>
            <a:ext cx="3361386" cy="7469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Лекция (национальная культура)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31426" y="2878428"/>
            <a:ext cx="3065172" cy="6825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Игра, наводящие вопросы, викторины, загадки (национальная культура)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261555" y="2971799"/>
            <a:ext cx="2009104" cy="392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260981" y="3728434"/>
            <a:ext cx="398174" cy="117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0744" y="5074277"/>
            <a:ext cx="3026535" cy="6053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 наглядных пособий, изображений праздников, обрядов, традиций (национальная культура)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5261555" y="5074277"/>
            <a:ext cx="1810017" cy="3863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9403" y="4997004"/>
            <a:ext cx="3261038" cy="6825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Национальные спортивные игры, состязания (физическая культура)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71" y="3579492"/>
            <a:ext cx="8158688" cy="1822514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Второй вид интегрированного занятия Национальная культура</a:t>
            </a:r>
            <a:br>
              <a:rPr lang="ru-RU" sz="5400" dirty="0" smtClean="0"/>
            </a:br>
            <a:r>
              <a:rPr lang="ru-RU" sz="5400" dirty="0" smtClean="0"/>
              <a:t>+</a:t>
            </a:r>
            <a:br>
              <a:rPr lang="ru-RU" sz="5400" dirty="0" smtClean="0"/>
            </a:br>
            <a:r>
              <a:rPr lang="ru-RU" sz="5400" dirty="0" smtClean="0"/>
              <a:t>Ручной труд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71" y="5402006"/>
            <a:ext cx="8158690" cy="954547"/>
          </a:xfrm>
        </p:spPr>
        <p:txBody>
          <a:bodyPr/>
          <a:lstStyle/>
          <a:p>
            <a:r>
              <a:rPr lang="ru-RU" dirty="0" smtClean="0"/>
              <a:t>(рисование, лепка, аппликация, и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2423885"/>
            <a:ext cx="3718455" cy="35269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Аудитория: </a:t>
            </a:r>
            <a:r>
              <a:rPr lang="ru-RU" dirty="0" smtClean="0"/>
              <a:t>Подготовительная группа.</a:t>
            </a:r>
            <a:br>
              <a:rPr lang="ru-RU" dirty="0" smtClean="0"/>
            </a:br>
            <a:r>
              <a:rPr lang="ru-RU" b="1" dirty="0" smtClean="0"/>
              <a:t>Материалы и оборудование: </a:t>
            </a:r>
            <a:r>
              <a:rPr lang="ru-RU" dirty="0" smtClean="0"/>
              <a:t>пластилин, якутская кухонная деревянная утварь, наглядные пособия – изображения якутской посуды, </a:t>
            </a:r>
            <a:r>
              <a:rPr lang="ru-RU" dirty="0" err="1" smtClean="0"/>
              <a:t>чороны</a:t>
            </a:r>
            <a:r>
              <a:rPr lang="ru-RU" dirty="0" smtClean="0"/>
              <a:t> – якутские сосуды разных видов.</a:t>
            </a:r>
            <a:br>
              <a:rPr lang="ru-RU" dirty="0" smtClean="0"/>
            </a:br>
            <a:r>
              <a:rPr lang="ru-RU" b="1" dirty="0" smtClean="0"/>
              <a:t>Место проведения:</a:t>
            </a:r>
            <a:r>
              <a:rPr lang="ru-RU" dirty="0" smtClean="0"/>
              <a:t> Подготовительная группа.</a:t>
            </a:r>
            <a:br>
              <a:rPr lang="ru-RU" dirty="0" smtClean="0"/>
            </a:br>
            <a:r>
              <a:rPr lang="ru-RU" b="1" dirty="0" smtClean="0"/>
              <a:t>Организатор интегрированного занятия:</a:t>
            </a:r>
            <a:r>
              <a:rPr lang="ru-RU" dirty="0" smtClean="0"/>
              <a:t> Преподаватель по Национальной культуре.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0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второго вида интегрированного занятия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54629" y="2917371"/>
            <a:ext cx="3686628" cy="667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Лекция, беседа (национальная культура)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646057" y="3091543"/>
            <a:ext cx="827314" cy="29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52343" y="2917371"/>
            <a:ext cx="3672114" cy="667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 наглядных пособий, игра, викторина (национальная культура)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8708571" y="3759200"/>
            <a:ext cx="391886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2343" y="4949371"/>
            <a:ext cx="3672114" cy="740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 готового изделия из пластилина и обучение (ручной труд)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646057" y="5167086"/>
            <a:ext cx="827314" cy="290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4629" y="4949371"/>
            <a:ext cx="3686628" cy="740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качества, сравнение (ручной труд)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1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Интегрированное занятие?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+mj-lt"/>
              </a:rPr>
              <a:t>э</a:t>
            </a:r>
            <a:r>
              <a:rPr lang="ru-RU" sz="5400" dirty="0" smtClean="0">
                <a:latin typeface="+mj-lt"/>
              </a:rPr>
              <a:t>то</a:t>
            </a:r>
            <a:r>
              <a:rPr lang="ru-RU" sz="5400" dirty="0" smtClean="0"/>
              <a:t> занятие, в котором соединены два предмета обучения связанные одной темой.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0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вид интегрированного занятия национальной культуры.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08" y="3243263"/>
            <a:ext cx="3509433" cy="26320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61" y="2658533"/>
            <a:ext cx="2943922" cy="3216805"/>
          </a:xfrm>
        </p:spPr>
      </p:pic>
    </p:spTree>
    <p:extLst>
      <p:ext uri="{BB962C8B-B14F-4D97-AF65-F5344CB8AC3E}">
        <p14:creationId xmlns:p14="http://schemas.microsoft.com/office/powerpoint/2010/main" val="31536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Второй </a:t>
            </a:r>
            <a:r>
              <a:rPr lang="ru-RU" dirty="0"/>
              <a:t>вид интегрированного занятия национальной культуры.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7" y="2511691"/>
            <a:ext cx="5102225" cy="29747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25" y="2344076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3536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9203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Готовый творческие работы  детских групп МКДОУ Д/с №2 «Сказка» по разным темам интегрированных занятий национальной культуры за учебный 2016-2017 гг.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143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3" y="982132"/>
            <a:ext cx="11037195" cy="1303867"/>
          </a:xfrm>
        </p:spPr>
        <p:txBody>
          <a:bodyPr numCol="2">
            <a:normAutofit/>
          </a:bodyPr>
          <a:lstStyle/>
          <a:p>
            <a:r>
              <a:rPr lang="ru-RU" sz="3200" dirty="0" smtClean="0"/>
              <a:t>Тема: Животный мир Российской Федерации.</a:t>
            </a:r>
            <a:br>
              <a:rPr lang="ru-RU" sz="3200" dirty="0" smtClean="0"/>
            </a:br>
            <a:r>
              <a:rPr lang="ru-RU" sz="3200" dirty="0" smtClean="0"/>
              <a:t>Тема: Старорусская утварь. Ложки.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8" y="2458313"/>
            <a:ext cx="4324813" cy="33101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73" y="2285999"/>
            <a:ext cx="4629612" cy="3310127"/>
          </a:xfrm>
        </p:spPr>
      </p:pic>
    </p:spTree>
    <p:extLst>
      <p:ext uri="{BB962C8B-B14F-4D97-AF65-F5344CB8AC3E}">
        <p14:creationId xmlns:p14="http://schemas.microsoft.com/office/powerpoint/2010/main" val="28639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Животный мир Республики Саха Якутия.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84" y="2025321"/>
            <a:ext cx="3521296" cy="4504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92" y="2402385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9724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7" y="982132"/>
            <a:ext cx="10702342" cy="1303867"/>
          </a:xfrm>
        </p:spPr>
        <p:txBody>
          <a:bodyPr numCol="2">
            <a:normAutofit/>
          </a:bodyPr>
          <a:lstStyle/>
          <a:p>
            <a:r>
              <a:rPr lang="ru-RU" sz="3200" dirty="0" smtClean="0"/>
              <a:t>Тема: Праздники народа – </a:t>
            </a:r>
            <a:r>
              <a:rPr lang="ru-RU" sz="3200" dirty="0" err="1" smtClean="0"/>
              <a:t>Староруссы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Тема: Эвены – Ламуты (костюм, ремесла, жилище)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9" y="2285999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32" y="2285999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42359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1" y="982132"/>
            <a:ext cx="10985678" cy="1303867"/>
          </a:xfrm>
        </p:spPr>
        <p:txBody>
          <a:bodyPr numCol="2">
            <a:normAutofit/>
          </a:bodyPr>
          <a:lstStyle/>
          <a:p>
            <a:r>
              <a:rPr lang="ru-RU" sz="3200" dirty="0" smtClean="0"/>
              <a:t>Тема: Якуты – Саха (костюм, ремесла, жилище).</a:t>
            </a:r>
            <a:br>
              <a:rPr lang="ru-RU" sz="3200" dirty="0" smtClean="0"/>
            </a:br>
            <a:r>
              <a:rPr lang="ru-RU" sz="3200" dirty="0" smtClean="0"/>
              <a:t>Тема: Символика Российской Федерации.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18" y="2217467"/>
            <a:ext cx="4727618" cy="3857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88" y="2217467"/>
            <a:ext cx="3641679" cy="3883207"/>
          </a:xfrm>
        </p:spPr>
      </p:pic>
    </p:spTree>
    <p:extLst>
      <p:ext uri="{BB962C8B-B14F-4D97-AF65-F5344CB8AC3E}">
        <p14:creationId xmlns:p14="http://schemas.microsoft.com/office/powerpoint/2010/main" val="30487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89" y="982132"/>
            <a:ext cx="10097036" cy="1303867"/>
          </a:xfrm>
        </p:spPr>
        <p:txBody>
          <a:bodyPr numCol="2">
            <a:normAutofit/>
          </a:bodyPr>
          <a:lstStyle/>
          <a:p>
            <a:r>
              <a:rPr lang="ru-RU" sz="3200" dirty="0" smtClean="0"/>
              <a:t>Тема: Кочевые народы – эвены, чукчи, юкагиры.</a:t>
            </a:r>
            <a:br>
              <a:rPr lang="ru-RU" sz="3200" dirty="0" smtClean="0"/>
            </a:br>
            <a:r>
              <a:rPr lang="ru-RU" sz="3200" dirty="0" smtClean="0"/>
              <a:t>Тема: Оседлые народы – </a:t>
            </a:r>
            <a:r>
              <a:rPr lang="ru-RU" sz="3200" dirty="0" err="1" smtClean="0"/>
              <a:t>староруссы</a:t>
            </a:r>
            <a:r>
              <a:rPr lang="ru-RU" sz="3200" dirty="0" smtClean="0"/>
              <a:t>, якуты.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285999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9" y="228599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4620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1" y="1085163"/>
            <a:ext cx="11269015" cy="1303867"/>
          </a:xfrm>
        </p:spPr>
        <p:txBody>
          <a:bodyPr numCol="2">
            <a:normAutofit/>
          </a:bodyPr>
          <a:lstStyle/>
          <a:p>
            <a:r>
              <a:rPr lang="ru-RU" sz="3200" dirty="0" smtClean="0"/>
              <a:t>Тема: Праздники народа – Якуты.</a:t>
            </a:r>
            <a:br>
              <a:rPr lang="ru-RU" sz="3200" dirty="0" smtClean="0"/>
            </a:br>
            <a:r>
              <a:rPr lang="ru-RU" sz="3200" dirty="0" smtClean="0"/>
              <a:t>Тема: Ремесла якутского народа.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285999"/>
            <a:ext cx="3355179" cy="42365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61" y="2285999"/>
            <a:ext cx="3316437" cy="4236510"/>
          </a:xfrm>
        </p:spPr>
      </p:pic>
    </p:spTree>
    <p:extLst>
      <p:ext uri="{BB962C8B-B14F-4D97-AF65-F5344CB8AC3E}">
        <p14:creationId xmlns:p14="http://schemas.microsoft.com/office/powerpoint/2010/main" val="29999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52" y="8404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Символика Республики Саха (Якутия).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87" y="1983347"/>
            <a:ext cx="6256560" cy="46639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3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Что такое Национальная культура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5400" dirty="0" smtClean="0"/>
              <a:t>это предмет обучающий о традициях, быте, языке, </a:t>
            </a:r>
            <a:r>
              <a:rPr lang="ru-RU" sz="5400" dirty="0" err="1" smtClean="0"/>
              <a:t>мировозрении</a:t>
            </a:r>
            <a:r>
              <a:rPr lang="ru-RU" sz="5400" dirty="0" smtClean="0"/>
              <a:t> определенных народов.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214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275" y="49273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Ожидаемый результат интегрированных занятий национальной культуры.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8338" y="2025845"/>
            <a:ext cx="5295535" cy="46840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вид:</a:t>
            </a:r>
          </a:p>
          <a:p>
            <a:r>
              <a:rPr lang="ru-RU" dirty="0" smtClean="0"/>
              <a:t>Расширит знания Национальной культуры РС(Я);</a:t>
            </a:r>
          </a:p>
          <a:p>
            <a:r>
              <a:rPr lang="ru-RU" dirty="0" smtClean="0"/>
              <a:t>Расшириться кругозор и интерес к спортивным национальным играм;</a:t>
            </a:r>
          </a:p>
          <a:p>
            <a:r>
              <a:rPr lang="ru-RU" dirty="0" smtClean="0"/>
              <a:t>Пропаганда ЗОЖ и активное развитие физической деятельности у детей дошкольного возраста;</a:t>
            </a:r>
          </a:p>
          <a:p>
            <a:r>
              <a:rPr lang="ru-RU" dirty="0" smtClean="0"/>
              <a:t>Развитие патриотического воспитания через физическую  и национальную культуру.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5586" y="2025844"/>
            <a:ext cx="5267974" cy="46840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Второй вид:</a:t>
            </a:r>
          </a:p>
          <a:p>
            <a:r>
              <a:rPr lang="ru-RU" dirty="0" smtClean="0"/>
              <a:t>Расширит знания Национальной культуры РС(Я);</a:t>
            </a:r>
          </a:p>
          <a:p>
            <a:r>
              <a:rPr lang="ru-RU" dirty="0" smtClean="0"/>
              <a:t>Развитие умений и навыков у детей дошкольного возраста в моторике пальцев;</a:t>
            </a:r>
          </a:p>
          <a:p>
            <a:r>
              <a:rPr lang="ru-RU" dirty="0" smtClean="0"/>
              <a:t>Откроются новый творческие способности и идеи у детей;</a:t>
            </a:r>
          </a:p>
          <a:p>
            <a:r>
              <a:rPr lang="ru-RU" dirty="0" smtClean="0"/>
              <a:t>Развитие усидчивости, аккуратности;</a:t>
            </a:r>
          </a:p>
          <a:p>
            <a:r>
              <a:rPr lang="ru-RU" dirty="0" smtClean="0"/>
              <a:t>Готовые работы выставятся в районных, и межрегиональных, образовательных и культурных конкурсах прикладного творчества.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4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презентацию преподаватель по Национальной культуре МКДОУ Д/с № 2 «Сказка»</a:t>
            </a:r>
          </a:p>
          <a:p>
            <a:r>
              <a:rPr lang="ru-RU" dirty="0" err="1" smtClean="0"/>
              <a:t>Бандерова</a:t>
            </a:r>
            <a:r>
              <a:rPr lang="ru-RU" dirty="0" smtClean="0"/>
              <a:t> Анна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459" y="1407887"/>
            <a:ext cx="9601196" cy="3715656"/>
          </a:xfrm>
        </p:spPr>
        <p:txBody>
          <a:bodyPr>
            <a:normAutofit/>
          </a:bodyPr>
          <a:lstStyle/>
          <a:p>
            <a:r>
              <a:rPr lang="ru-RU" dirty="0" smtClean="0"/>
              <a:t>ЦЕЛЬ </a:t>
            </a:r>
            <a:br>
              <a:rPr lang="ru-RU" dirty="0" smtClean="0"/>
            </a:br>
            <a:r>
              <a:rPr lang="ru-RU" sz="5400" dirty="0" smtClean="0"/>
              <a:t>интегрированного занятия: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развить у детей интерес к национальной культуре через творческую и физическую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9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7" y="722296"/>
            <a:ext cx="8158688" cy="1822514"/>
          </a:xfrm>
        </p:spPr>
        <p:txBody>
          <a:bodyPr/>
          <a:lstStyle/>
          <a:p>
            <a:r>
              <a:rPr lang="ru-RU" dirty="0" smtClean="0"/>
              <a:t>ОСНОВНЫЕ ЗАДАЧИ</a:t>
            </a:r>
            <a:br>
              <a:rPr lang="ru-RU" dirty="0" smtClean="0"/>
            </a:br>
            <a:r>
              <a:rPr lang="ru-RU" dirty="0" smtClean="0"/>
              <a:t> интегрированного занятия: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997" y="2653049"/>
            <a:ext cx="10650827" cy="316820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Расширить знания о национальной культуре.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Развить умения и навыки в моторике пальцев.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Ознакомить со спортивными состязаниями других народов и развитие интереса к ним.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57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918" y="1213952"/>
            <a:ext cx="9601196" cy="4813361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интегрированных </a:t>
            </a:r>
            <a:r>
              <a:rPr lang="ru-RU" dirty="0" smtClean="0"/>
              <a:t>занятий </a:t>
            </a:r>
            <a:r>
              <a:rPr lang="ru-RU" dirty="0"/>
              <a:t>Национальной </a:t>
            </a:r>
            <a:r>
              <a:rPr lang="ru-RU" dirty="0" smtClean="0"/>
              <a:t>культуры Республики </a:t>
            </a:r>
            <a:r>
              <a:rPr lang="ru-RU" dirty="0"/>
              <a:t>Саха (Якутия) в МКДОУ Д/с №2 «Сказка</a:t>
            </a:r>
            <a:r>
              <a:rPr lang="ru-RU" dirty="0" smtClean="0"/>
              <a:t>» преподаватель по национальной культуре определила на учебный 2016-2017 гг. </a:t>
            </a:r>
            <a:br>
              <a:rPr lang="ru-RU" dirty="0" smtClean="0"/>
            </a:br>
            <a:r>
              <a:rPr lang="ru-RU" dirty="0" smtClean="0"/>
              <a:t>В аудиториях:</a:t>
            </a:r>
            <a:br>
              <a:rPr lang="ru-RU" dirty="0" smtClean="0"/>
            </a:br>
            <a:r>
              <a:rPr lang="ru-RU" dirty="0" smtClean="0"/>
              <a:t>* средняя группа.</a:t>
            </a:r>
            <a:br>
              <a:rPr lang="ru-RU" dirty="0" smtClean="0"/>
            </a:br>
            <a:r>
              <a:rPr lang="ru-RU" dirty="0" smtClean="0"/>
              <a:t>*старшая группа.</a:t>
            </a:r>
            <a:br>
              <a:rPr lang="ru-RU" dirty="0" smtClean="0"/>
            </a:br>
            <a:r>
              <a:rPr lang="ru-RU" dirty="0" smtClean="0"/>
              <a:t>*подготовительная группа.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2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Национальная культура</a:t>
            </a:r>
          </a:p>
          <a:p>
            <a:pPr marL="0" indent="0" algn="ctr">
              <a:buNone/>
            </a:pPr>
            <a:r>
              <a:rPr lang="ru-RU" sz="3600" i="1" dirty="0" smtClean="0"/>
              <a:t>+</a:t>
            </a:r>
          </a:p>
          <a:p>
            <a:pPr marL="0" indent="0" algn="ctr">
              <a:buNone/>
            </a:pPr>
            <a:r>
              <a:rPr lang="ru-RU" sz="3600" i="1" dirty="0" smtClean="0"/>
              <a:t>Физическая культура</a:t>
            </a:r>
            <a:endParaRPr lang="ru-RU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95400" y="-312195"/>
            <a:ext cx="9870583" cy="258865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Виды интегрированных занятий национальной культуры: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Национальная культура</a:t>
            </a:r>
          </a:p>
          <a:p>
            <a:pPr marL="0" indent="0" algn="ctr">
              <a:buNone/>
            </a:pPr>
            <a:r>
              <a:rPr lang="ru-RU" sz="3600" i="1" dirty="0" smtClean="0"/>
              <a:t>+</a:t>
            </a:r>
          </a:p>
          <a:p>
            <a:pPr marL="0" indent="0" algn="ctr">
              <a:buNone/>
            </a:pPr>
            <a:r>
              <a:rPr lang="ru-RU" sz="3600" i="1" dirty="0" smtClean="0"/>
              <a:t>Ручной труд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427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0726"/>
              </p:ext>
            </p:extLst>
          </p:nvPr>
        </p:nvGraphicFramePr>
        <p:xfrm>
          <a:off x="563844" y="1108367"/>
          <a:ext cx="11051896" cy="471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23">
                  <a:extLst>
                    <a:ext uri="{9D8B030D-6E8A-4147-A177-3AD203B41FA5}">
                      <a16:colId xmlns:a16="http://schemas.microsoft.com/office/drawing/2014/main" xmlns="" val="4011075626"/>
                    </a:ext>
                  </a:extLst>
                </a:gridCol>
                <a:gridCol w="927873">
                  <a:extLst>
                    <a:ext uri="{9D8B030D-6E8A-4147-A177-3AD203B41FA5}">
                      <a16:colId xmlns:a16="http://schemas.microsoft.com/office/drawing/2014/main" xmlns="" val="1780638783"/>
                    </a:ext>
                  </a:extLst>
                </a:gridCol>
                <a:gridCol w="5059098">
                  <a:extLst>
                    <a:ext uri="{9D8B030D-6E8A-4147-A177-3AD203B41FA5}">
                      <a16:colId xmlns:a16="http://schemas.microsoft.com/office/drawing/2014/main" xmlns="" val="2992928410"/>
                    </a:ext>
                  </a:extLst>
                </a:gridCol>
                <a:gridCol w="2121251">
                  <a:extLst>
                    <a:ext uri="{9D8B030D-6E8A-4147-A177-3AD203B41FA5}">
                      <a16:colId xmlns:a16="http://schemas.microsoft.com/office/drawing/2014/main" xmlns="" val="1828393728"/>
                    </a:ext>
                  </a:extLst>
                </a:gridCol>
                <a:gridCol w="2121251">
                  <a:extLst>
                    <a:ext uri="{9D8B030D-6E8A-4147-A177-3AD203B41FA5}">
                      <a16:colId xmlns:a16="http://schemas.microsoft.com/office/drawing/2014/main" xmlns="" val="45761253"/>
                    </a:ext>
                  </a:extLst>
                </a:gridCol>
              </a:tblGrid>
              <a:tr h="887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 разделов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 П\П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 тем.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 проведения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Формы проведения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55331790"/>
                  </a:ext>
                </a:extLst>
              </a:tr>
              <a:tr h="58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Раздел: Символика РФ, РС(Я) и Нижнеколымского района.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2345872750"/>
                  </a:ext>
                </a:extLst>
              </a:tr>
              <a:tr h="58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Символика РС(Я).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неделя сентября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Рассказ, наглядное пособие, рисование.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2108495214"/>
                  </a:ext>
                </a:extLst>
              </a:tr>
              <a:tr h="58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Символика РФ.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неделя сентября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Рассказ, наглядное пособие, рисование.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3825944570"/>
                  </a:ext>
                </a:extLst>
              </a:tr>
              <a:tr h="58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Символика Нижнеколымского района РС(Я).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неделя октября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Рассказ, наглядное пособие, рисование.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1023170522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Раздел: Народы проживающие в РФ, РС(Я).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3250143176"/>
                  </a:ext>
                </a:extLst>
              </a:tr>
              <a:tr h="58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Народы проживающие в Российской федерации.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неделя октября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Беседа, рассказ, наглядные пособия.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3021901975"/>
                  </a:ext>
                </a:extLst>
              </a:tr>
              <a:tr h="58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Народы проживающие в Республике Саха (Якутия).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неделя октября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Беседа, рассказ, наглядные пособия.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65" marR="17865" marT="0" marB="0"/>
                </a:tc>
                <a:extLst>
                  <a:ext uri="{0D108BD9-81ED-4DB2-BD59-A6C34878D82A}">
                    <a16:rowId xmlns:a16="http://schemas.microsoft.com/office/drawing/2014/main" xmlns="" val="345017406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3563" y="182474"/>
            <a:ext cx="110521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план Национальной культуры на учебный 2016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 год МКДОУ детский сад № 2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69308"/>
              </p:ext>
            </p:extLst>
          </p:nvPr>
        </p:nvGraphicFramePr>
        <p:xfrm>
          <a:off x="249384" y="318659"/>
          <a:ext cx="11651672" cy="6478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402">
                  <a:extLst>
                    <a:ext uri="{9D8B030D-6E8A-4147-A177-3AD203B41FA5}">
                      <a16:colId xmlns:a16="http://schemas.microsoft.com/office/drawing/2014/main" xmlns="" val="2697947893"/>
                    </a:ext>
                  </a:extLst>
                </a:gridCol>
                <a:gridCol w="776988">
                  <a:extLst>
                    <a:ext uri="{9D8B030D-6E8A-4147-A177-3AD203B41FA5}">
                      <a16:colId xmlns:a16="http://schemas.microsoft.com/office/drawing/2014/main" xmlns="" val="2557046779"/>
                    </a:ext>
                  </a:extLst>
                </a:gridCol>
                <a:gridCol w="5434212">
                  <a:extLst>
                    <a:ext uri="{9D8B030D-6E8A-4147-A177-3AD203B41FA5}">
                      <a16:colId xmlns:a16="http://schemas.microsoft.com/office/drawing/2014/main" xmlns="" val="3069228349"/>
                    </a:ext>
                  </a:extLst>
                </a:gridCol>
                <a:gridCol w="2278535">
                  <a:extLst>
                    <a:ext uri="{9D8B030D-6E8A-4147-A177-3AD203B41FA5}">
                      <a16:colId xmlns:a16="http://schemas.microsoft.com/office/drawing/2014/main" xmlns="" val="3787697947"/>
                    </a:ext>
                  </a:extLst>
                </a:gridCol>
                <a:gridCol w="2278535">
                  <a:extLst>
                    <a:ext uri="{9D8B030D-6E8A-4147-A177-3AD203B41FA5}">
                      <a16:colId xmlns:a16="http://schemas.microsoft.com/office/drawing/2014/main" xmlns="" val="2382153913"/>
                    </a:ext>
                  </a:extLst>
                </a:gridCol>
              </a:tblGrid>
              <a:tr h="87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Русские – Староруссы (костюм, ремесла, жилище).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неделя октября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наглядное пособие, рисование «Платок».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7194508"/>
                  </a:ext>
                </a:extLst>
              </a:tr>
              <a:tr h="753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Якуты – Саха (костюм, ремесла, жилище).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неделя ноября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наглядное пособие, рисование «Сэргэ».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7199738"/>
                  </a:ext>
                </a:extLst>
              </a:tr>
              <a:tr h="650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Эвены – Ламуты (костюм, ремесла, жилище).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неделя ноября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наглядное пособие, лепка «Чум».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073699"/>
                  </a:ext>
                </a:extLst>
              </a:tr>
              <a:tr h="753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2.6.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Чукчи – Лоуроветланы (костюм, ремесла, жилище).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неделя ноября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наглядное пособие, рисование «Олень».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407071"/>
                  </a:ext>
                </a:extLst>
              </a:tr>
              <a:tr h="753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Юкагиры – Одулы (костюм, ремесла, жилище).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неделя ноября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наглядное пособие, аппликация «Повязка».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8679214"/>
                  </a:ext>
                </a:extLst>
              </a:tr>
              <a:tr h="50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Раздел: Основные особенности жителей Республики Саха (Якутия).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1947044"/>
                  </a:ext>
                </a:extLst>
              </a:tr>
              <a:tr h="1004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Оседлые народы – русские, якуты (быт, домашние животные, занятие).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неделя ноября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Беседа, рассказ, наглядное пособие, изготовление тканевого панно.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1630167"/>
                  </a:ext>
                </a:extLst>
              </a:tr>
              <a:tr h="1004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Кочевые народы – эвены, юкагиры, чукчи (быт, домашние животные, занятие).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неделя декабря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Беседа, рассказ, наглядное пособие, изготовление тканевого панно.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88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9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</TotalTime>
  <Words>1192</Words>
  <Application>Microsoft Office PowerPoint</Application>
  <PresentationFormat>Произвольный</PresentationFormat>
  <Paragraphs>279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Натуральные материалы</vt:lpstr>
      <vt:lpstr>Интегрированные занятия Национальной культуры</vt:lpstr>
      <vt:lpstr>Что такое Интегрированное занятие?</vt:lpstr>
      <vt:lpstr>Что такое Национальная культура? </vt:lpstr>
      <vt:lpstr>ЦЕЛЬ  интегрированного занятия: развить у детей интерес к национальной культуре через творческую и физическую деятельность.</vt:lpstr>
      <vt:lpstr>ОСНОВНЫЕ ЗАДАЧИ  интегрированного занятия:</vt:lpstr>
      <vt:lpstr>Использование интегрированных занятий Национальной культуры Республики Саха (Якутия) в МКДОУ Д/с №2 «Сказка» преподаватель по национальной культуре определила на учебный 2016-2017 гг.  В аудиториях: * средняя группа. *старшая группа. *подготовительная группа.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Первый вид интегрированного занятия Национальная культура + Физическая культура</vt:lpstr>
      <vt:lpstr>Тема: Старорусские праздники. Масленица. </vt:lpstr>
      <vt:lpstr>Аудитория: Подготовительная группа, старшая группа и средняя группа. Материалы и оборудования: старорусские костюмы, деревянная посуда и утварь русского народа, фоновые музыкальные исполнения старорусских песен, бутафорские матрешки. Место проведения: Музыкальный зал. Организаторы интегрированного занятия: Преподаватель по Национальной культуре, Художественный руководитель народного коллектива «Колымские вечерки» – знаток старорусской культуры МКУ «ЦВК «Этнос»».   </vt:lpstr>
      <vt:lpstr>Структура первого вида интегрированного занятия. </vt:lpstr>
      <vt:lpstr>Второй вид интегрированного занятия Национальная культура + Ручной труд</vt:lpstr>
      <vt:lpstr>Аудитория: Подготовительная группа. Материалы и оборудование: пластилин, якутская кухонная деревянная утварь, наглядные пособия – изображения якутской посуды, чороны – якутские сосуды разных видов. Место проведения: Подготовительная группа. Организатор интегрированного занятия: Преподаватель по Национальной культуре.</vt:lpstr>
      <vt:lpstr>Структура второго вида интегрированного занятия</vt:lpstr>
      <vt:lpstr>Первый вид интегрированного занятия национальной культуры.</vt:lpstr>
      <vt:lpstr>Второй вид интегрированного занятия национальной культуры.</vt:lpstr>
      <vt:lpstr>Готовый творческие работы  детских групп МКДОУ Д/с №2 «Сказка» по разным темам интегрированных занятий национальной культуры за учебный 2016-2017 гг.</vt:lpstr>
      <vt:lpstr>Тема: Животный мир Российской Федерации. Тема: Старорусская утварь. Ложки.</vt:lpstr>
      <vt:lpstr>Тема: Животный мир Республики Саха Якутия.</vt:lpstr>
      <vt:lpstr>Тема: Праздники народа – Староруссы. Тема: Эвены – Ламуты (костюм, ремесла, жилище) </vt:lpstr>
      <vt:lpstr>Тема: Якуты – Саха (костюм, ремесла, жилище). Тема: Символика Российской Федерации.</vt:lpstr>
      <vt:lpstr>Тема: Кочевые народы – эвены, чукчи, юкагиры. Тема: Оседлые народы – староруссы, якуты.</vt:lpstr>
      <vt:lpstr>Тема: Праздники народа – Якуты. Тема: Ремесла якутского народа.</vt:lpstr>
      <vt:lpstr>Тема: Символика Республики Саха (Якутия).</vt:lpstr>
      <vt:lpstr>Ожидаемый результат интегрированных занятий национальной культуры.</vt:lpstr>
      <vt:lpstr>Спасибо за внимание.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Интегрированные занятия Национальной культуры</dc:title>
  <dc:creator>Пользователь</dc:creator>
  <cp:lastModifiedBy>Skazka_Boss</cp:lastModifiedBy>
  <cp:revision>24</cp:revision>
  <dcterms:created xsi:type="dcterms:W3CDTF">2017-03-20T12:53:28Z</dcterms:created>
  <dcterms:modified xsi:type="dcterms:W3CDTF">2018-05-13T03:32:57Z</dcterms:modified>
</cp:coreProperties>
</file>