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4" r:id="rId1"/>
  </p:sldMasterIdLst>
  <p:notesMasterIdLst>
    <p:notesMasterId r:id="rId23"/>
  </p:notesMasterIdLst>
  <p:sldIdLst>
    <p:sldId id="258" r:id="rId2"/>
    <p:sldId id="264" r:id="rId3"/>
    <p:sldId id="269" r:id="rId4"/>
    <p:sldId id="270" r:id="rId5"/>
    <p:sldId id="312" r:id="rId6"/>
    <p:sldId id="272" r:id="rId7"/>
    <p:sldId id="304" r:id="rId8"/>
    <p:sldId id="275" r:id="rId9"/>
    <p:sldId id="283" r:id="rId10"/>
    <p:sldId id="314" r:id="rId11"/>
    <p:sldId id="288" r:id="rId12"/>
    <p:sldId id="305" r:id="rId13"/>
    <p:sldId id="317" r:id="rId14"/>
    <p:sldId id="318" r:id="rId15"/>
    <p:sldId id="315" r:id="rId16"/>
    <p:sldId id="316" r:id="rId17"/>
    <p:sldId id="319" r:id="rId18"/>
    <p:sldId id="320" r:id="rId19"/>
    <p:sldId id="321" r:id="rId20"/>
    <p:sldId id="322" r:id="rId21"/>
    <p:sldId id="30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74" autoAdjust="0"/>
    <p:restoredTop sz="49283" autoAdjust="0"/>
  </p:normalViewPr>
  <p:slideViewPr>
    <p:cSldViewPr>
      <p:cViewPr varScale="1">
        <p:scale>
          <a:sx n="73" d="100"/>
          <a:sy n="73" d="100"/>
        </p:scale>
        <p:origin x="-130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EA9013-E774-4190-AFCC-AD771B51CDF8}" type="doc">
      <dgm:prSet loTypeId="urn:microsoft.com/office/officeart/2005/8/layout/orgChart1" loCatId="hierarchy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71596A2-D432-45C8-AFE7-39DADFD7DD8B}">
      <dgm:prSet phldrT="[Текст]" custT="1"/>
      <dgm:spPr>
        <a:xfrm>
          <a:off x="718721" y="859488"/>
          <a:ext cx="5426980" cy="1395916"/>
        </a:xfrm>
        <a:prstGeom prst="rect">
          <a:avLst/>
        </a:prstGeom>
        <a:gradFill rotWithShape="0">
          <a:gsLst>
            <a:gs pos="0">
              <a:srgbClr val="60B5CC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rgbClr>
            </a:gs>
            <a:gs pos="68000">
              <a:srgbClr val="60B5CC">
                <a:hueOff val="0"/>
                <a:satOff val="0"/>
                <a:lumOff val="0"/>
                <a:alphaOff val="0"/>
                <a:tint val="86000"/>
                <a:satMod val="115000"/>
              </a:srgbClr>
            </a:gs>
            <a:gs pos="100000">
              <a:srgbClr val="60B5CC">
                <a:hueOff val="0"/>
                <a:satOff val="0"/>
                <a:lumOff val="0"/>
                <a:alphaOff val="0"/>
                <a:tint val="50000"/>
                <a:satMod val="150000"/>
              </a:srgb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rgbClr val="60B5CC">
              <a:hueOff val="0"/>
              <a:satOff val="0"/>
              <a:lumOff val="0"/>
              <a:alphaOff val="0"/>
              <a:shade val="9000"/>
              <a:satMod val="105000"/>
              <a:alpha val="4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2000" b="1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/>
              <a:ea typeface="+mn-ea"/>
              <a:cs typeface="+mn-cs"/>
            </a:rPr>
            <a:t>Организация образовательного процесса</a:t>
          </a:r>
          <a:endParaRPr lang="ru-RU" sz="2000" b="1" dirty="0">
            <a:solidFill>
              <a:sysClr val="windowText" lastClr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/>
            <a:ea typeface="+mn-ea"/>
            <a:cs typeface="+mn-cs"/>
          </a:endParaRPr>
        </a:p>
      </dgm:t>
    </dgm:pt>
    <dgm:pt modelId="{0DDE9D83-C424-45E6-A8B2-51FFFA002AD5}" type="parTrans" cxnId="{62105D7E-ECED-4043-BF7E-78C720A08F2C}">
      <dgm:prSet/>
      <dgm:spPr/>
      <dgm:t>
        <a:bodyPr/>
        <a:lstStyle/>
        <a:p>
          <a:endParaRPr lang="ru-RU"/>
        </a:p>
      </dgm:t>
    </dgm:pt>
    <dgm:pt modelId="{3D5F6FBD-A85F-406D-B6D9-8E1DCA66C090}" type="sibTrans" cxnId="{62105D7E-ECED-4043-BF7E-78C720A08F2C}">
      <dgm:prSet/>
      <dgm:spPr/>
      <dgm:t>
        <a:bodyPr/>
        <a:lstStyle/>
        <a:p>
          <a:endParaRPr lang="ru-RU"/>
        </a:p>
      </dgm:t>
    </dgm:pt>
    <dgm:pt modelId="{B38B5927-B729-4CF6-A422-079504C6A1E0}">
      <dgm:prSet phldrT="[Текст]" custT="1"/>
      <dgm:spPr>
        <a:xfrm>
          <a:off x="2736" y="2649133"/>
          <a:ext cx="2026050" cy="2108001"/>
        </a:xfrm>
        <a:prstGeom prst="rect">
          <a:avLst/>
        </a:prstGeom>
        <a:gradFill rotWithShape="0">
          <a:gsLst>
            <a:gs pos="0">
              <a:srgbClr val="6BB76D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rgbClr>
            </a:gs>
            <a:gs pos="68000">
              <a:srgbClr val="6BB76D">
                <a:hueOff val="0"/>
                <a:satOff val="0"/>
                <a:lumOff val="0"/>
                <a:alphaOff val="0"/>
                <a:tint val="86000"/>
                <a:satMod val="115000"/>
              </a:srgbClr>
            </a:gs>
            <a:gs pos="100000">
              <a:srgbClr val="6BB76D">
                <a:hueOff val="0"/>
                <a:satOff val="0"/>
                <a:lumOff val="0"/>
                <a:alphaOff val="0"/>
                <a:tint val="50000"/>
                <a:satMod val="150000"/>
              </a:srgb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rgbClr val="6BB76D">
              <a:hueOff val="0"/>
              <a:satOff val="0"/>
              <a:lumOff val="0"/>
              <a:alphaOff val="0"/>
              <a:shade val="9000"/>
              <a:satMod val="105000"/>
              <a:alpha val="4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ctr"/>
          <a:r>
            <a:rPr lang="ru-RU" sz="1400" b="1" i="1" dirty="0" smtClean="0">
              <a:solidFill>
                <a:srgbClr val="7030A0"/>
              </a:solidFill>
              <a:latin typeface="Constantia"/>
              <a:ea typeface="+mn-ea"/>
              <a:cs typeface="+mn-cs"/>
            </a:rPr>
            <a:t>Центры активности, технология группового сбора</a:t>
          </a:r>
        </a:p>
        <a:p>
          <a:pPr algn="l"/>
          <a:r>
            <a:rPr lang="ru-RU" sz="1600" dirty="0" smtClean="0">
              <a:solidFill>
                <a:sysClr val="windowText" lastClr="000000"/>
              </a:solidFill>
              <a:latin typeface="Constantia"/>
              <a:ea typeface="+mn-ea"/>
              <a:cs typeface="+mn-cs"/>
            </a:rPr>
            <a:t>Обеспечивают ребенку разные виды деятельности и возможность выбора</a:t>
          </a:r>
        </a:p>
        <a:p>
          <a:pPr algn="ctr"/>
          <a:endParaRPr lang="ru-RU" sz="1100" dirty="0">
            <a:solidFill>
              <a:sysClr val="window" lastClr="FFFFFF"/>
            </a:solidFill>
            <a:latin typeface="Constantia"/>
            <a:ea typeface="+mn-ea"/>
            <a:cs typeface="+mn-cs"/>
          </a:endParaRPr>
        </a:p>
      </dgm:t>
    </dgm:pt>
    <dgm:pt modelId="{DD935B2F-F8E8-4D8A-BCE2-3117CDE25A76}" type="parTrans" cxnId="{0FED3902-36FB-45F6-8D3B-A06F02596A00}">
      <dgm:prSet/>
      <dgm:spPr>
        <a:xfrm>
          <a:off x="1015761" y="2255405"/>
          <a:ext cx="2416450" cy="393728"/>
        </a:xfrm>
        <a:custGeom>
          <a:avLst/>
          <a:gdLst/>
          <a:ahLst/>
          <a:cxnLst/>
          <a:rect l="0" t="0" r="0" b="0"/>
          <a:pathLst>
            <a:path>
              <a:moveTo>
                <a:pt x="2416450" y="0"/>
              </a:moveTo>
              <a:lnTo>
                <a:pt x="2416450" y="196864"/>
              </a:lnTo>
              <a:lnTo>
                <a:pt x="0" y="196864"/>
              </a:lnTo>
              <a:lnTo>
                <a:pt x="0" y="393728"/>
              </a:lnTo>
            </a:path>
          </a:pathLst>
        </a:custGeom>
        <a:noFill/>
        <a:ln w="25400" cap="flat" cmpd="sng" algn="ctr">
          <a:solidFill>
            <a:srgbClr val="6BB76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/>
        </a:p>
      </dgm:t>
    </dgm:pt>
    <dgm:pt modelId="{7428276E-16EF-408D-B3B1-5EBB72F613B5}" type="sibTrans" cxnId="{0FED3902-36FB-45F6-8D3B-A06F02596A00}">
      <dgm:prSet/>
      <dgm:spPr/>
      <dgm:t>
        <a:bodyPr/>
        <a:lstStyle/>
        <a:p>
          <a:endParaRPr lang="ru-RU"/>
        </a:p>
      </dgm:t>
    </dgm:pt>
    <dgm:pt modelId="{0A8926E2-CA31-4433-8FCE-FD45448AA6AE}">
      <dgm:prSet phldrT="[Текст]" custT="1"/>
      <dgm:spPr>
        <a:xfrm>
          <a:off x="2422514" y="2649133"/>
          <a:ext cx="2170548" cy="2108001"/>
        </a:xfrm>
        <a:prstGeom prst="rect">
          <a:avLst/>
        </a:prstGeom>
        <a:gradFill rotWithShape="0">
          <a:gsLst>
            <a:gs pos="0">
              <a:srgbClr val="6BB76D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rgbClr>
            </a:gs>
            <a:gs pos="68000">
              <a:srgbClr val="6BB76D">
                <a:hueOff val="0"/>
                <a:satOff val="0"/>
                <a:lumOff val="0"/>
                <a:alphaOff val="0"/>
                <a:tint val="86000"/>
                <a:satMod val="115000"/>
              </a:srgbClr>
            </a:gs>
            <a:gs pos="100000">
              <a:srgbClr val="6BB76D">
                <a:hueOff val="0"/>
                <a:satOff val="0"/>
                <a:lumOff val="0"/>
                <a:alphaOff val="0"/>
                <a:tint val="50000"/>
                <a:satMod val="150000"/>
              </a:srgb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rgbClr val="6BB76D">
              <a:hueOff val="0"/>
              <a:satOff val="0"/>
              <a:lumOff val="0"/>
              <a:alphaOff val="0"/>
              <a:shade val="9000"/>
              <a:satMod val="105000"/>
              <a:alpha val="4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ctr"/>
          <a:r>
            <a:rPr lang="ru-RU" sz="1400" b="1" i="1" dirty="0" smtClean="0">
              <a:solidFill>
                <a:srgbClr val="7030A0"/>
              </a:solidFill>
              <a:latin typeface="Constantia"/>
              <a:ea typeface="+mn-ea"/>
              <a:cs typeface="+mn-cs"/>
            </a:rPr>
            <a:t>Метод проектов</a:t>
          </a:r>
        </a:p>
        <a:p>
          <a:pPr algn="l"/>
          <a:r>
            <a:rPr lang="ru-RU" sz="1600" dirty="0" smtClean="0">
              <a:solidFill>
                <a:sysClr val="windowText" lastClr="000000"/>
              </a:solidFill>
              <a:latin typeface="Constantia"/>
              <a:ea typeface="+mn-ea"/>
              <a:cs typeface="+mn-cs"/>
            </a:rPr>
            <a:t>Самостоятельная деятельность ребенка – исследовательская, познавательная, продуктивная</a:t>
          </a:r>
          <a:endParaRPr lang="ru-RU" sz="1600" dirty="0">
            <a:solidFill>
              <a:sysClr val="windowText" lastClr="000000"/>
            </a:solidFill>
            <a:latin typeface="Constantia"/>
            <a:ea typeface="+mn-ea"/>
            <a:cs typeface="+mn-cs"/>
          </a:endParaRPr>
        </a:p>
      </dgm:t>
    </dgm:pt>
    <dgm:pt modelId="{9FCCACAF-D029-42A9-A9CD-34FD7C05A738}" type="parTrans" cxnId="{1B149B81-92B3-4EB2-AA3C-10352F7640CF}">
      <dgm:prSet/>
      <dgm:spPr>
        <a:xfrm>
          <a:off x="3386492" y="2255405"/>
          <a:ext cx="91440" cy="3937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6864"/>
              </a:lnTo>
              <a:lnTo>
                <a:pt x="121297" y="196864"/>
              </a:lnTo>
              <a:lnTo>
                <a:pt x="121297" y="393728"/>
              </a:lnTo>
            </a:path>
          </a:pathLst>
        </a:custGeom>
        <a:noFill/>
        <a:ln w="25400" cap="flat" cmpd="sng" algn="ctr">
          <a:solidFill>
            <a:srgbClr val="6BB76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/>
        </a:p>
      </dgm:t>
    </dgm:pt>
    <dgm:pt modelId="{1727F6D4-7A40-4105-8CF2-D9B7EC3F1D7E}" type="sibTrans" cxnId="{1B149B81-92B3-4EB2-AA3C-10352F7640CF}">
      <dgm:prSet/>
      <dgm:spPr/>
      <dgm:t>
        <a:bodyPr/>
        <a:lstStyle/>
        <a:p>
          <a:endParaRPr lang="ru-RU"/>
        </a:p>
      </dgm:t>
    </dgm:pt>
    <dgm:pt modelId="{74180C6F-D2D1-4DEF-BF34-537DDC9450A9}">
      <dgm:prSet phldrT="[Текст]" custT="1"/>
      <dgm:spPr>
        <a:xfrm>
          <a:off x="4986791" y="2649133"/>
          <a:ext cx="1874896" cy="2089571"/>
        </a:xfrm>
        <a:prstGeom prst="rect">
          <a:avLst/>
        </a:prstGeom>
        <a:gradFill rotWithShape="0">
          <a:gsLst>
            <a:gs pos="0">
              <a:srgbClr val="6BB76D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rgbClr>
            </a:gs>
            <a:gs pos="68000">
              <a:srgbClr val="6BB76D">
                <a:hueOff val="0"/>
                <a:satOff val="0"/>
                <a:lumOff val="0"/>
                <a:alphaOff val="0"/>
                <a:tint val="86000"/>
                <a:satMod val="115000"/>
              </a:srgbClr>
            </a:gs>
            <a:gs pos="100000">
              <a:srgbClr val="6BB76D">
                <a:hueOff val="0"/>
                <a:satOff val="0"/>
                <a:lumOff val="0"/>
                <a:alphaOff val="0"/>
                <a:tint val="50000"/>
                <a:satMod val="150000"/>
              </a:srgb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rgbClr val="6BB76D">
              <a:hueOff val="0"/>
              <a:satOff val="0"/>
              <a:lumOff val="0"/>
              <a:alphaOff val="0"/>
              <a:shade val="9000"/>
              <a:satMod val="105000"/>
              <a:alpha val="4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ctr"/>
          <a:r>
            <a:rPr lang="ru-RU" sz="1400" b="1" i="1" dirty="0" smtClean="0">
              <a:solidFill>
                <a:srgbClr val="7030A0"/>
              </a:solidFill>
              <a:latin typeface="Constantia"/>
              <a:ea typeface="+mn-ea"/>
              <a:cs typeface="+mn-cs"/>
            </a:rPr>
            <a:t>Технология интегрированного процесса</a:t>
          </a:r>
        </a:p>
        <a:p>
          <a:pPr algn="l"/>
          <a:r>
            <a:rPr lang="ru-RU" sz="1600" dirty="0" smtClean="0">
              <a:solidFill>
                <a:sysClr val="windowText" lastClr="000000"/>
              </a:solidFill>
              <a:latin typeface="Constantia"/>
              <a:ea typeface="+mn-ea"/>
              <a:cs typeface="+mn-cs"/>
            </a:rPr>
            <a:t>Разные виды деятельности, которых связывает единая тема проектов</a:t>
          </a:r>
          <a:endParaRPr lang="ru-RU" sz="1600" dirty="0">
            <a:solidFill>
              <a:sysClr val="windowText" lastClr="000000"/>
            </a:solidFill>
            <a:latin typeface="Constantia"/>
            <a:ea typeface="+mn-ea"/>
            <a:cs typeface="+mn-cs"/>
          </a:endParaRPr>
        </a:p>
      </dgm:t>
    </dgm:pt>
    <dgm:pt modelId="{62E89283-A2A5-4215-A359-51B601753254}" type="parTrans" cxnId="{350BE6F7-8FBB-4798-BD44-D38EAC32DE01}">
      <dgm:prSet/>
      <dgm:spPr>
        <a:xfrm>
          <a:off x="3432212" y="2255405"/>
          <a:ext cx="2492027" cy="3937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864"/>
              </a:lnTo>
              <a:lnTo>
                <a:pt x="2492027" y="196864"/>
              </a:lnTo>
              <a:lnTo>
                <a:pt x="2492027" y="393728"/>
              </a:lnTo>
            </a:path>
          </a:pathLst>
        </a:custGeom>
        <a:noFill/>
        <a:ln w="25400" cap="flat" cmpd="sng" algn="ctr">
          <a:solidFill>
            <a:srgbClr val="6BB76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ru-RU"/>
        </a:p>
      </dgm:t>
    </dgm:pt>
    <dgm:pt modelId="{2D6A1300-8434-48EF-A7EB-220ABEEB0054}" type="sibTrans" cxnId="{350BE6F7-8FBB-4798-BD44-D38EAC32DE01}">
      <dgm:prSet/>
      <dgm:spPr/>
      <dgm:t>
        <a:bodyPr/>
        <a:lstStyle/>
        <a:p>
          <a:endParaRPr lang="ru-RU"/>
        </a:p>
      </dgm:t>
    </dgm:pt>
    <dgm:pt modelId="{934607B3-BE92-4F1C-A849-49B21DC67E84}" type="pres">
      <dgm:prSet presAssocID="{D7EA9013-E774-4190-AFCC-AD771B51CD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8E26F7A-7B09-4DF7-A1B9-D01C10018FF5}" type="pres">
      <dgm:prSet presAssocID="{D71596A2-D432-45C8-AFE7-39DADFD7DD8B}" presName="hierRoot1" presStyleCnt="0">
        <dgm:presLayoutVars>
          <dgm:hierBranch val="init"/>
        </dgm:presLayoutVars>
      </dgm:prSet>
      <dgm:spPr/>
    </dgm:pt>
    <dgm:pt modelId="{9D73E3CB-CAAF-43D1-A58C-BA969EBD7BD8}" type="pres">
      <dgm:prSet presAssocID="{D71596A2-D432-45C8-AFE7-39DADFD7DD8B}" presName="rootComposite1" presStyleCnt="0"/>
      <dgm:spPr/>
    </dgm:pt>
    <dgm:pt modelId="{892AF817-5F5E-4024-A3A8-EED6039BFBA9}" type="pres">
      <dgm:prSet presAssocID="{D71596A2-D432-45C8-AFE7-39DADFD7DD8B}" presName="rootText1" presStyleLbl="node0" presStyleIdx="0" presStyleCnt="1" custScaleX="289455" custScaleY="1489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16EBFB-A46D-448C-9B55-6C1B1FF666EA}" type="pres">
      <dgm:prSet presAssocID="{D71596A2-D432-45C8-AFE7-39DADFD7DD8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A388A30-91BB-4F52-B1FD-57270E15BB06}" type="pres">
      <dgm:prSet presAssocID="{D71596A2-D432-45C8-AFE7-39DADFD7DD8B}" presName="hierChild2" presStyleCnt="0"/>
      <dgm:spPr/>
    </dgm:pt>
    <dgm:pt modelId="{79F8E6E3-79C8-4E8E-8DDC-9A2B7055DBD5}" type="pres">
      <dgm:prSet presAssocID="{DD935B2F-F8E8-4D8A-BCE2-3117CDE25A76}" presName="Name37" presStyleLbl="parChTrans1D2" presStyleIdx="0" presStyleCnt="3"/>
      <dgm:spPr/>
      <dgm:t>
        <a:bodyPr/>
        <a:lstStyle/>
        <a:p>
          <a:endParaRPr lang="ru-RU"/>
        </a:p>
      </dgm:t>
    </dgm:pt>
    <dgm:pt modelId="{B36609DB-6272-44FB-B760-89FF15CFE543}" type="pres">
      <dgm:prSet presAssocID="{B38B5927-B729-4CF6-A422-079504C6A1E0}" presName="hierRoot2" presStyleCnt="0">
        <dgm:presLayoutVars>
          <dgm:hierBranch val="init"/>
        </dgm:presLayoutVars>
      </dgm:prSet>
      <dgm:spPr/>
    </dgm:pt>
    <dgm:pt modelId="{E016F93C-8119-4E61-8B86-25DE70BEFE52}" type="pres">
      <dgm:prSet presAssocID="{B38B5927-B729-4CF6-A422-079504C6A1E0}" presName="rootComposite" presStyleCnt="0"/>
      <dgm:spPr/>
    </dgm:pt>
    <dgm:pt modelId="{F20F8278-78DA-4E77-8F79-4F2676041E5C}" type="pres">
      <dgm:prSet presAssocID="{B38B5927-B729-4CF6-A422-079504C6A1E0}" presName="rootText" presStyleLbl="node2" presStyleIdx="0" presStyleCnt="3" custScaleX="108062" custScaleY="2248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DAAB25-03F3-4587-9BE0-19F60530F9B4}" type="pres">
      <dgm:prSet presAssocID="{B38B5927-B729-4CF6-A422-079504C6A1E0}" presName="rootConnector" presStyleLbl="node2" presStyleIdx="0" presStyleCnt="3"/>
      <dgm:spPr/>
      <dgm:t>
        <a:bodyPr/>
        <a:lstStyle/>
        <a:p>
          <a:endParaRPr lang="ru-RU"/>
        </a:p>
      </dgm:t>
    </dgm:pt>
    <dgm:pt modelId="{1433EE98-07AD-444A-BD8F-083E048F60CB}" type="pres">
      <dgm:prSet presAssocID="{B38B5927-B729-4CF6-A422-079504C6A1E0}" presName="hierChild4" presStyleCnt="0"/>
      <dgm:spPr/>
    </dgm:pt>
    <dgm:pt modelId="{6D01C093-E580-4F5F-A420-C15B6F0F1E32}" type="pres">
      <dgm:prSet presAssocID="{B38B5927-B729-4CF6-A422-079504C6A1E0}" presName="hierChild5" presStyleCnt="0"/>
      <dgm:spPr/>
    </dgm:pt>
    <dgm:pt modelId="{4FA94D14-9881-48C3-B877-329C65213B14}" type="pres">
      <dgm:prSet presAssocID="{9FCCACAF-D029-42A9-A9CD-34FD7C05A738}" presName="Name37" presStyleLbl="parChTrans1D2" presStyleIdx="1" presStyleCnt="3"/>
      <dgm:spPr/>
      <dgm:t>
        <a:bodyPr/>
        <a:lstStyle/>
        <a:p>
          <a:endParaRPr lang="ru-RU"/>
        </a:p>
      </dgm:t>
    </dgm:pt>
    <dgm:pt modelId="{484A66DA-24BE-466D-8FFB-EBE6263E413E}" type="pres">
      <dgm:prSet presAssocID="{0A8926E2-CA31-4433-8FCE-FD45448AA6AE}" presName="hierRoot2" presStyleCnt="0">
        <dgm:presLayoutVars>
          <dgm:hierBranch val="init"/>
        </dgm:presLayoutVars>
      </dgm:prSet>
      <dgm:spPr/>
    </dgm:pt>
    <dgm:pt modelId="{B190BCB8-3094-4F4F-BBB7-794D0777BBC3}" type="pres">
      <dgm:prSet presAssocID="{0A8926E2-CA31-4433-8FCE-FD45448AA6AE}" presName="rootComposite" presStyleCnt="0"/>
      <dgm:spPr/>
    </dgm:pt>
    <dgm:pt modelId="{C7ADEAB4-C934-4046-B211-7E379924C3AC}" type="pres">
      <dgm:prSet presAssocID="{0A8926E2-CA31-4433-8FCE-FD45448AA6AE}" presName="rootText" presStyleLbl="node2" presStyleIdx="1" presStyleCnt="3" custScaleX="115769" custScaleY="2248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66815D-A465-4776-8BB9-CA605077DC1F}" type="pres">
      <dgm:prSet presAssocID="{0A8926E2-CA31-4433-8FCE-FD45448AA6AE}" presName="rootConnector" presStyleLbl="node2" presStyleIdx="1" presStyleCnt="3"/>
      <dgm:spPr/>
      <dgm:t>
        <a:bodyPr/>
        <a:lstStyle/>
        <a:p>
          <a:endParaRPr lang="ru-RU"/>
        </a:p>
      </dgm:t>
    </dgm:pt>
    <dgm:pt modelId="{C196A609-B19B-43D0-AC3C-980457D1C371}" type="pres">
      <dgm:prSet presAssocID="{0A8926E2-CA31-4433-8FCE-FD45448AA6AE}" presName="hierChild4" presStyleCnt="0"/>
      <dgm:spPr/>
    </dgm:pt>
    <dgm:pt modelId="{A1D90219-4EE4-4973-9BE2-37CC78540C00}" type="pres">
      <dgm:prSet presAssocID="{0A8926E2-CA31-4433-8FCE-FD45448AA6AE}" presName="hierChild5" presStyleCnt="0"/>
      <dgm:spPr/>
    </dgm:pt>
    <dgm:pt modelId="{F3520B7A-3324-458E-A881-FFB40ABFE08A}" type="pres">
      <dgm:prSet presAssocID="{62E89283-A2A5-4215-A359-51B601753254}" presName="Name37" presStyleLbl="parChTrans1D2" presStyleIdx="2" presStyleCnt="3"/>
      <dgm:spPr/>
      <dgm:t>
        <a:bodyPr/>
        <a:lstStyle/>
        <a:p>
          <a:endParaRPr lang="ru-RU"/>
        </a:p>
      </dgm:t>
    </dgm:pt>
    <dgm:pt modelId="{E101570F-013C-4735-8EE0-EE7C2112C9AF}" type="pres">
      <dgm:prSet presAssocID="{74180C6F-D2D1-4DEF-BF34-537DDC9450A9}" presName="hierRoot2" presStyleCnt="0">
        <dgm:presLayoutVars>
          <dgm:hierBranch val="init"/>
        </dgm:presLayoutVars>
      </dgm:prSet>
      <dgm:spPr/>
    </dgm:pt>
    <dgm:pt modelId="{5BAB5822-73C0-4B9E-8A46-212208AE2658}" type="pres">
      <dgm:prSet presAssocID="{74180C6F-D2D1-4DEF-BF34-537DDC9450A9}" presName="rootComposite" presStyleCnt="0"/>
      <dgm:spPr/>
    </dgm:pt>
    <dgm:pt modelId="{6CCFC7CD-677C-489E-84B4-E638771E4279}" type="pres">
      <dgm:prSet presAssocID="{74180C6F-D2D1-4DEF-BF34-537DDC9450A9}" presName="rootText" presStyleLbl="node2" presStyleIdx="2" presStyleCnt="3" custScaleY="2229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AB314B-0583-485B-A79E-979CE67D91F6}" type="pres">
      <dgm:prSet presAssocID="{74180C6F-D2D1-4DEF-BF34-537DDC9450A9}" presName="rootConnector" presStyleLbl="node2" presStyleIdx="2" presStyleCnt="3"/>
      <dgm:spPr/>
      <dgm:t>
        <a:bodyPr/>
        <a:lstStyle/>
        <a:p>
          <a:endParaRPr lang="ru-RU"/>
        </a:p>
      </dgm:t>
    </dgm:pt>
    <dgm:pt modelId="{6CF4AF0D-9B47-44F5-96FD-4A96096F5B6A}" type="pres">
      <dgm:prSet presAssocID="{74180C6F-D2D1-4DEF-BF34-537DDC9450A9}" presName="hierChild4" presStyleCnt="0"/>
      <dgm:spPr/>
    </dgm:pt>
    <dgm:pt modelId="{1A184E93-C5D1-4A0B-A6F8-7A0DA86EA0E9}" type="pres">
      <dgm:prSet presAssocID="{74180C6F-D2D1-4DEF-BF34-537DDC9450A9}" presName="hierChild5" presStyleCnt="0"/>
      <dgm:spPr/>
    </dgm:pt>
    <dgm:pt modelId="{391AF968-37E7-4AEB-AB9E-5CB8B935767C}" type="pres">
      <dgm:prSet presAssocID="{D71596A2-D432-45C8-AFE7-39DADFD7DD8B}" presName="hierChild3" presStyleCnt="0"/>
      <dgm:spPr/>
    </dgm:pt>
  </dgm:ptLst>
  <dgm:cxnLst>
    <dgm:cxn modelId="{0FED3902-36FB-45F6-8D3B-A06F02596A00}" srcId="{D71596A2-D432-45C8-AFE7-39DADFD7DD8B}" destId="{B38B5927-B729-4CF6-A422-079504C6A1E0}" srcOrd="0" destOrd="0" parTransId="{DD935B2F-F8E8-4D8A-BCE2-3117CDE25A76}" sibTransId="{7428276E-16EF-408D-B3B1-5EBB72F613B5}"/>
    <dgm:cxn modelId="{D7E3F90B-A564-4E44-A4B3-DBEDB488B689}" type="presOf" srcId="{0A8926E2-CA31-4433-8FCE-FD45448AA6AE}" destId="{DA66815D-A465-4776-8BB9-CA605077DC1F}" srcOrd="1" destOrd="0" presId="urn:microsoft.com/office/officeart/2005/8/layout/orgChart1"/>
    <dgm:cxn modelId="{24B8EF12-B2C5-4C1D-9879-02145A0FA230}" type="presOf" srcId="{D71596A2-D432-45C8-AFE7-39DADFD7DD8B}" destId="{2E16EBFB-A46D-448C-9B55-6C1B1FF666EA}" srcOrd="1" destOrd="0" presId="urn:microsoft.com/office/officeart/2005/8/layout/orgChart1"/>
    <dgm:cxn modelId="{350BE6F7-8FBB-4798-BD44-D38EAC32DE01}" srcId="{D71596A2-D432-45C8-AFE7-39DADFD7DD8B}" destId="{74180C6F-D2D1-4DEF-BF34-537DDC9450A9}" srcOrd="2" destOrd="0" parTransId="{62E89283-A2A5-4215-A359-51B601753254}" sibTransId="{2D6A1300-8434-48EF-A7EB-220ABEEB0054}"/>
    <dgm:cxn modelId="{5F69EA9D-F098-4173-B1D9-566CF411E9D5}" type="presOf" srcId="{D71596A2-D432-45C8-AFE7-39DADFD7DD8B}" destId="{892AF817-5F5E-4024-A3A8-EED6039BFBA9}" srcOrd="0" destOrd="0" presId="urn:microsoft.com/office/officeart/2005/8/layout/orgChart1"/>
    <dgm:cxn modelId="{62105D7E-ECED-4043-BF7E-78C720A08F2C}" srcId="{D7EA9013-E774-4190-AFCC-AD771B51CDF8}" destId="{D71596A2-D432-45C8-AFE7-39DADFD7DD8B}" srcOrd="0" destOrd="0" parTransId="{0DDE9D83-C424-45E6-A8B2-51FFFA002AD5}" sibTransId="{3D5F6FBD-A85F-406D-B6D9-8E1DCA66C090}"/>
    <dgm:cxn modelId="{6115F163-7159-48A6-A665-CB1B8FBC5D38}" type="presOf" srcId="{D7EA9013-E774-4190-AFCC-AD771B51CDF8}" destId="{934607B3-BE92-4F1C-A849-49B21DC67E84}" srcOrd="0" destOrd="0" presId="urn:microsoft.com/office/officeart/2005/8/layout/orgChart1"/>
    <dgm:cxn modelId="{1B149B81-92B3-4EB2-AA3C-10352F7640CF}" srcId="{D71596A2-D432-45C8-AFE7-39DADFD7DD8B}" destId="{0A8926E2-CA31-4433-8FCE-FD45448AA6AE}" srcOrd="1" destOrd="0" parTransId="{9FCCACAF-D029-42A9-A9CD-34FD7C05A738}" sibTransId="{1727F6D4-7A40-4105-8CF2-D9B7EC3F1D7E}"/>
    <dgm:cxn modelId="{48D29F77-0C44-4C39-9CF0-F42587C45BAA}" type="presOf" srcId="{74180C6F-D2D1-4DEF-BF34-537DDC9450A9}" destId="{6CCFC7CD-677C-489E-84B4-E638771E4279}" srcOrd="0" destOrd="0" presId="urn:microsoft.com/office/officeart/2005/8/layout/orgChart1"/>
    <dgm:cxn modelId="{44BC0E2B-3915-4AF1-90D9-F213D0F2EC23}" type="presOf" srcId="{9FCCACAF-D029-42A9-A9CD-34FD7C05A738}" destId="{4FA94D14-9881-48C3-B877-329C65213B14}" srcOrd="0" destOrd="0" presId="urn:microsoft.com/office/officeart/2005/8/layout/orgChart1"/>
    <dgm:cxn modelId="{921F1082-3D34-4510-A277-689E1DD9F2AB}" type="presOf" srcId="{DD935B2F-F8E8-4D8A-BCE2-3117CDE25A76}" destId="{79F8E6E3-79C8-4E8E-8DDC-9A2B7055DBD5}" srcOrd="0" destOrd="0" presId="urn:microsoft.com/office/officeart/2005/8/layout/orgChart1"/>
    <dgm:cxn modelId="{95AF4000-FCE0-400C-A026-35CBC17354A4}" type="presOf" srcId="{62E89283-A2A5-4215-A359-51B601753254}" destId="{F3520B7A-3324-458E-A881-FFB40ABFE08A}" srcOrd="0" destOrd="0" presId="urn:microsoft.com/office/officeart/2005/8/layout/orgChart1"/>
    <dgm:cxn modelId="{176B4BEF-9BAC-45FA-8E73-04B3782D4B1B}" type="presOf" srcId="{0A8926E2-CA31-4433-8FCE-FD45448AA6AE}" destId="{C7ADEAB4-C934-4046-B211-7E379924C3AC}" srcOrd="0" destOrd="0" presId="urn:microsoft.com/office/officeart/2005/8/layout/orgChart1"/>
    <dgm:cxn modelId="{198F7AB0-5864-4DF1-8A04-5D57BACEA954}" type="presOf" srcId="{B38B5927-B729-4CF6-A422-079504C6A1E0}" destId="{65DAAB25-03F3-4587-9BE0-19F60530F9B4}" srcOrd="1" destOrd="0" presId="urn:microsoft.com/office/officeart/2005/8/layout/orgChart1"/>
    <dgm:cxn modelId="{58A12086-CE45-44B0-AB0A-2AA4F9F3D5AD}" type="presOf" srcId="{74180C6F-D2D1-4DEF-BF34-537DDC9450A9}" destId="{28AB314B-0583-485B-A79E-979CE67D91F6}" srcOrd="1" destOrd="0" presId="urn:microsoft.com/office/officeart/2005/8/layout/orgChart1"/>
    <dgm:cxn modelId="{DED7876C-7BD2-469C-B6D6-001EEDC0E690}" type="presOf" srcId="{B38B5927-B729-4CF6-A422-079504C6A1E0}" destId="{F20F8278-78DA-4E77-8F79-4F2676041E5C}" srcOrd="0" destOrd="0" presId="urn:microsoft.com/office/officeart/2005/8/layout/orgChart1"/>
    <dgm:cxn modelId="{C1F6A57C-A664-4B61-AFF2-5FFE5CDCB85D}" type="presParOf" srcId="{934607B3-BE92-4F1C-A849-49B21DC67E84}" destId="{08E26F7A-7B09-4DF7-A1B9-D01C10018FF5}" srcOrd="0" destOrd="0" presId="urn:microsoft.com/office/officeart/2005/8/layout/orgChart1"/>
    <dgm:cxn modelId="{A0D13DE1-3126-40B5-A948-DD62593EFEC5}" type="presParOf" srcId="{08E26F7A-7B09-4DF7-A1B9-D01C10018FF5}" destId="{9D73E3CB-CAAF-43D1-A58C-BA969EBD7BD8}" srcOrd="0" destOrd="0" presId="urn:microsoft.com/office/officeart/2005/8/layout/orgChart1"/>
    <dgm:cxn modelId="{D77DAF3A-5980-4096-B444-BFBD938E759B}" type="presParOf" srcId="{9D73E3CB-CAAF-43D1-A58C-BA969EBD7BD8}" destId="{892AF817-5F5E-4024-A3A8-EED6039BFBA9}" srcOrd="0" destOrd="0" presId="urn:microsoft.com/office/officeart/2005/8/layout/orgChart1"/>
    <dgm:cxn modelId="{1776B9BE-A1FF-4483-A448-BE6D1DD9B593}" type="presParOf" srcId="{9D73E3CB-CAAF-43D1-A58C-BA969EBD7BD8}" destId="{2E16EBFB-A46D-448C-9B55-6C1B1FF666EA}" srcOrd="1" destOrd="0" presId="urn:microsoft.com/office/officeart/2005/8/layout/orgChart1"/>
    <dgm:cxn modelId="{98FC6F86-8DBC-43D2-9271-D615B2E65B29}" type="presParOf" srcId="{08E26F7A-7B09-4DF7-A1B9-D01C10018FF5}" destId="{4A388A30-91BB-4F52-B1FD-57270E15BB06}" srcOrd="1" destOrd="0" presId="urn:microsoft.com/office/officeart/2005/8/layout/orgChart1"/>
    <dgm:cxn modelId="{51C289E1-F528-4D97-9575-B1F1AD236BF2}" type="presParOf" srcId="{4A388A30-91BB-4F52-B1FD-57270E15BB06}" destId="{79F8E6E3-79C8-4E8E-8DDC-9A2B7055DBD5}" srcOrd="0" destOrd="0" presId="urn:microsoft.com/office/officeart/2005/8/layout/orgChart1"/>
    <dgm:cxn modelId="{6749B524-D6F1-41E4-AF04-908E05A73C4D}" type="presParOf" srcId="{4A388A30-91BB-4F52-B1FD-57270E15BB06}" destId="{B36609DB-6272-44FB-B760-89FF15CFE543}" srcOrd="1" destOrd="0" presId="urn:microsoft.com/office/officeart/2005/8/layout/orgChart1"/>
    <dgm:cxn modelId="{9BFA5443-EF99-4FAD-8BFF-A045670C0948}" type="presParOf" srcId="{B36609DB-6272-44FB-B760-89FF15CFE543}" destId="{E016F93C-8119-4E61-8B86-25DE70BEFE52}" srcOrd="0" destOrd="0" presId="urn:microsoft.com/office/officeart/2005/8/layout/orgChart1"/>
    <dgm:cxn modelId="{DFAED71C-8063-4664-B1FC-E9DBE80E7C04}" type="presParOf" srcId="{E016F93C-8119-4E61-8B86-25DE70BEFE52}" destId="{F20F8278-78DA-4E77-8F79-4F2676041E5C}" srcOrd="0" destOrd="0" presId="urn:microsoft.com/office/officeart/2005/8/layout/orgChart1"/>
    <dgm:cxn modelId="{E4EBAAE9-1B73-42BD-8C56-53AD8CE33AD1}" type="presParOf" srcId="{E016F93C-8119-4E61-8B86-25DE70BEFE52}" destId="{65DAAB25-03F3-4587-9BE0-19F60530F9B4}" srcOrd="1" destOrd="0" presId="urn:microsoft.com/office/officeart/2005/8/layout/orgChart1"/>
    <dgm:cxn modelId="{CB238072-E346-4FA2-9B45-468902AE162B}" type="presParOf" srcId="{B36609DB-6272-44FB-B760-89FF15CFE543}" destId="{1433EE98-07AD-444A-BD8F-083E048F60CB}" srcOrd="1" destOrd="0" presId="urn:microsoft.com/office/officeart/2005/8/layout/orgChart1"/>
    <dgm:cxn modelId="{DF2F6644-6D7B-4194-9B91-6961AA1E8C02}" type="presParOf" srcId="{B36609DB-6272-44FB-B760-89FF15CFE543}" destId="{6D01C093-E580-4F5F-A420-C15B6F0F1E32}" srcOrd="2" destOrd="0" presId="urn:microsoft.com/office/officeart/2005/8/layout/orgChart1"/>
    <dgm:cxn modelId="{4A997065-4F10-435E-9F2F-625562A585A5}" type="presParOf" srcId="{4A388A30-91BB-4F52-B1FD-57270E15BB06}" destId="{4FA94D14-9881-48C3-B877-329C65213B14}" srcOrd="2" destOrd="0" presId="urn:microsoft.com/office/officeart/2005/8/layout/orgChart1"/>
    <dgm:cxn modelId="{3F53E4EC-F896-44FF-A55F-73E0033D6B10}" type="presParOf" srcId="{4A388A30-91BB-4F52-B1FD-57270E15BB06}" destId="{484A66DA-24BE-466D-8FFB-EBE6263E413E}" srcOrd="3" destOrd="0" presId="urn:microsoft.com/office/officeart/2005/8/layout/orgChart1"/>
    <dgm:cxn modelId="{DEA2F86B-454D-493F-B5CE-A0D727A8C473}" type="presParOf" srcId="{484A66DA-24BE-466D-8FFB-EBE6263E413E}" destId="{B190BCB8-3094-4F4F-BBB7-794D0777BBC3}" srcOrd="0" destOrd="0" presId="urn:microsoft.com/office/officeart/2005/8/layout/orgChart1"/>
    <dgm:cxn modelId="{80E507CC-17FA-45A1-A703-AA42A88DB4C4}" type="presParOf" srcId="{B190BCB8-3094-4F4F-BBB7-794D0777BBC3}" destId="{C7ADEAB4-C934-4046-B211-7E379924C3AC}" srcOrd="0" destOrd="0" presId="urn:microsoft.com/office/officeart/2005/8/layout/orgChart1"/>
    <dgm:cxn modelId="{573D782B-E9EA-4787-8C79-81CC02F1687B}" type="presParOf" srcId="{B190BCB8-3094-4F4F-BBB7-794D0777BBC3}" destId="{DA66815D-A465-4776-8BB9-CA605077DC1F}" srcOrd="1" destOrd="0" presId="urn:microsoft.com/office/officeart/2005/8/layout/orgChart1"/>
    <dgm:cxn modelId="{78CC101D-B828-47C8-B41B-DC7EA4B01303}" type="presParOf" srcId="{484A66DA-24BE-466D-8FFB-EBE6263E413E}" destId="{C196A609-B19B-43D0-AC3C-980457D1C371}" srcOrd="1" destOrd="0" presId="urn:microsoft.com/office/officeart/2005/8/layout/orgChart1"/>
    <dgm:cxn modelId="{18ABE147-2E0D-4EE7-9563-D3B97307FC5E}" type="presParOf" srcId="{484A66DA-24BE-466D-8FFB-EBE6263E413E}" destId="{A1D90219-4EE4-4973-9BE2-37CC78540C00}" srcOrd="2" destOrd="0" presId="urn:microsoft.com/office/officeart/2005/8/layout/orgChart1"/>
    <dgm:cxn modelId="{B561D88C-9620-489B-A908-23174D87DFAB}" type="presParOf" srcId="{4A388A30-91BB-4F52-B1FD-57270E15BB06}" destId="{F3520B7A-3324-458E-A881-FFB40ABFE08A}" srcOrd="4" destOrd="0" presId="urn:microsoft.com/office/officeart/2005/8/layout/orgChart1"/>
    <dgm:cxn modelId="{6A4019F2-7375-4364-8B2A-069073495CC3}" type="presParOf" srcId="{4A388A30-91BB-4F52-B1FD-57270E15BB06}" destId="{E101570F-013C-4735-8EE0-EE7C2112C9AF}" srcOrd="5" destOrd="0" presId="urn:microsoft.com/office/officeart/2005/8/layout/orgChart1"/>
    <dgm:cxn modelId="{F2E5A037-0361-4D32-B77D-38A9E0F54645}" type="presParOf" srcId="{E101570F-013C-4735-8EE0-EE7C2112C9AF}" destId="{5BAB5822-73C0-4B9E-8A46-212208AE2658}" srcOrd="0" destOrd="0" presId="urn:microsoft.com/office/officeart/2005/8/layout/orgChart1"/>
    <dgm:cxn modelId="{3CEF9041-D35A-41BD-9A1F-42F626BF245F}" type="presParOf" srcId="{5BAB5822-73C0-4B9E-8A46-212208AE2658}" destId="{6CCFC7CD-677C-489E-84B4-E638771E4279}" srcOrd="0" destOrd="0" presId="urn:microsoft.com/office/officeart/2005/8/layout/orgChart1"/>
    <dgm:cxn modelId="{2C81D918-3E9C-4223-AE88-03F332B75041}" type="presParOf" srcId="{5BAB5822-73C0-4B9E-8A46-212208AE2658}" destId="{28AB314B-0583-485B-A79E-979CE67D91F6}" srcOrd="1" destOrd="0" presId="urn:microsoft.com/office/officeart/2005/8/layout/orgChart1"/>
    <dgm:cxn modelId="{507F858B-E18D-4F1D-B3D3-BE1C9D6F1B73}" type="presParOf" srcId="{E101570F-013C-4735-8EE0-EE7C2112C9AF}" destId="{6CF4AF0D-9B47-44F5-96FD-4A96096F5B6A}" srcOrd="1" destOrd="0" presId="urn:microsoft.com/office/officeart/2005/8/layout/orgChart1"/>
    <dgm:cxn modelId="{915A4BA3-E304-4AB4-B40F-EE730DFDDC74}" type="presParOf" srcId="{E101570F-013C-4735-8EE0-EE7C2112C9AF}" destId="{1A184E93-C5D1-4A0B-A6F8-7A0DA86EA0E9}" srcOrd="2" destOrd="0" presId="urn:microsoft.com/office/officeart/2005/8/layout/orgChart1"/>
    <dgm:cxn modelId="{2FA9D7A7-128E-4778-B282-7A99B7937B30}" type="presParOf" srcId="{08E26F7A-7B09-4DF7-A1B9-D01C10018FF5}" destId="{391AF968-37E7-4AEB-AB9E-5CB8B935767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3520B7A-3324-458E-A881-FFB40ABFE08A}">
      <dsp:nvSpPr>
        <dsp:cNvPr id="0" name=""/>
        <dsp:cNvSpPr/>
      </dsp:nvSpPr>
      <dsp:spPr>
        <a:xfrm>
          <a:off x="3432212" y="2255405"/>
          <a:ext cx="2492027" cy="3937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864"/>
              </a:lnTo>
              <a:lnTo>
                <a:pt x="2492027" y="196864"/>
              </a:lnTo>
              <a:lnTo>
                <a:pt x="2492027" y="393728"/>
              </a:lnTo>
            </a:path>
          </a:pathLst>
        </a:custGeom>
        <a:noFill/>
        <a:ln w="25400" cap="flat" cmpd="sng" algn="ctr">
          <a:solidFill>
            <a:srgbClr val="6BB76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A94D14-9881-48C3-B877-329C65213B14}">
      <dsp:nvSpPr>
        <dsp:cNvPr id="0" name=""/>
        <dsp:cNvSpPr/>
      </dsp:nvSpPr>
      <dsp:spPr>
        <a:xfrm>
          <a:off x="3386492" y="2255405"/>
          <a:ext cx="91440" cy="3937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6864"/>
              </a:lnTo>
              <a:lnTo>
                <a:pt x="121297" y="196864"/>
              </a:lnTo>
              <a:lnTo>
                <a:pt x="121297" y="393728"/>
              </a:lnTo>
            </a:path>
          </a:pathLst>
        </a:custGeom>
        <a:noFill/>
        <a:ln w="25400" cap="flat" cmpd="sng" algn="ctr">
          <a:solidFill>
            <a:srgbClr val="6BB76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F8E6E3-79C8-4E8E-8DDC-9A2B7055DBD5}">
      <dsp:nvSpPr>
        <dsp:cNvPr id="0" name=""/>
        <dsp:cNvSpPr/>
      </dsp:nvSpPr>
      <dsp:spPr>
        <a:xfrm>
          <a:off x="1015761" y="2255405"/>
          <a:ext cx="2416450" cy="393728"/>
        </a:xfrm>
        <a:custGeom>
          <a:avLst/>
          <a:gdLst/>
          <a:ahLst/>
          <a:cxnLst/>
          <a:rect l="0" t="0" r="0" b="0"/>
          <a:pathLst>
            <a:path>
              <a:moveTo>
                <a:pt x="2416450" y="0"/>
              </a:moveTo>
              <a:lnTo>
                <a:pt x="2416450" y="196864"/>
              </a:lnTo>
              <a:lnTo>
                <a:pt x="0" y="196864"/>
              </a:lnTo>
              <a:lnTo>
                <a:pt x="0" y="393728"/>
              </a:lnTo>
            </a:path>
          </a:pathLst>
        </a:custGeom>
        <a:noFill/>
        <a:ln w="25400" cap="flat" cmpd="sng" algn="ctr">
          <a:solidFill>
            <a:srgbClr val="6BB76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2AF817-5F5E-4024-A3A8-EED6039BFBA9}">
      <dsp:nvSpPr>
        <dsp:cNvPr id="0" name=""/>
        <dsp:cNvSpPr/>
      </dsp:nvSpPr>
      <dsp:spPr>
        <a:xfrm>
          <a:off x="718721" y="859488"/>
          <a:ext cx="5426980" cy="1395916"/>
        </a:xfrm>
        <a:prstGeom prst="rect">
          <a:avLst/>
        </a:prstGeom>
        <a:gradFill rotWithShape="0">
          <a:gsLst>
            <a:gs pos="0">
              <a:srgbClr val="60B5CC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rgbClr>
            </a:gs>
            <a:gs pos="68000">
              <a:srgbClr val="60B5CC">
                <a:hueOff val="0"/>
                <a:satOff val="0"/>
                <a:lumOff val="0"/>
                <a:alphaOff val="0"/>
                <a:tint val="86000"/>
                <a:satMod val="115000"/>
              </a:srgbClr>
            </a:gs>
            <a:gs pos="100000">
              <a:srgbClr val="60B5CC">
                <a:hueOff val="0"/>
                <a:satOff val="0"/>
                <a:lumOff val="0"/>
                <a:alphaOff val="0"/>
                <a:tint val="50000"/>
                <a:satMod val="150000"/>
              </a:srgb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rgbClr val="60B5CC">
              <a:hueOff val="0"/>
              <a:satOff val="0"/>
              <a:lumOff val="0"/>
              <a:alphaOff val="0"/>
              <a:shade val="9000"/>
              <a:satMod val="105000"/>
              <a:alpha val="4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/>
              <a:ea typeface="+mn-ea"/>
              <a:cs typeface="+mn-cs"/>
            </a:rPr>
            <a:t>Организация образовательного процесса</a:t>
          </a:r>
          <a:endParaRPr lang="ru-RU" sz="2000" b="1" kern="1200" dirty="0">
            <a:solidFill>
              <a:sysClr val="windowText" lastClr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/>
            <a:ea typeface="+mn-ea"/>
            <a:cs typeface="+mn-cs"/>
          </a:endParaRPr>
        </a:p>
      </dsp:txBody>
      <dsp:txXfrm>
        <a:off x="718721" y="859488"/>
        <a:ext cx="5426980" cy="1395916"/>
      </dsp:txXfrm>
    </dsp:sp>
    <dsp:sp modelId="{F20F8278-78DA-4E77-8F79-4F2676041E5C}">
      <dsp:nvSpPr>
        <dsp:cNvPr id="0" name=""/>
        <dsp:cNvSpPr/>
      </dsp:nvSpPr>
      <dsp:spPr>
        <a:xfrm>
          <a:off x="2736" y="2649133"/>
          <a:ext cx="2026050" cy="2108001"/>
        </a:xfrm>
        <a:prstGeom prst="rect">
          <a:avLst/>
        </a:prstGeom>
        <a:gradFill rotWithShape="0">
          <a:gsLst>
            <a:gs pos="0">
              <a:srgbClr val="6BB76D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rgbClr>
            </a:gs>
            <a:gs pos="68000">
              <a:srgbClr val="6BB76D">
                <a:hueOff val="0"/>
                <a:satOff val="0"/>
                <a:lumOff val="0"/>
                <a:alphaOff val="0"/>
                <a:tint val="86000"/>
                <a:satMod val="115000"/>
              </a:srgbClr>
            </a:gs>
            <a:gs pos="100000">
              <a:srgbClr val="6BB76D">
                <a:hueOff val="0"/>
                <a:satOff val="0"/>
                <a:lumOff val="0"/>
                <a:alphaOff val="0"/>
                <a:tint val="50000"/>
                <a:satMod val="150000"/>
              </a:srgb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rgbClr val="6BB76D">
              <a:hueOff val="0"/>
              <a:satOff val="0"/>
              <a:lumOff val="0"/>
              <a:alphaOff val="0"/>
              <a:shade val="9000"/>
              <a:satMod val="105000"/>
              <a:alpha val="4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rgbClr val="7030A0"/>
              </a:solidFill>
              <a:latin typeface="Constantia"/>
              <a:ea typeface="+mn-ea"/>
              <a:cs typeface="+mn-cs"/>
            </a:rPr>
            <a:t>Центры активности, технология группового сбора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ysClr val="windowText" lastClr="000000"/>
              </a:solidFill>
              <a:latin typeface="Constantia"/>
              <a:ea typeface="+mn-ea"/>
              <a:cs typeface="+mn-cs"/>
            </a:rPr>
            <a:t>Обеспечивают ребенку разные виды деятельности и возможность выбора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>
            <a:solidFill>
              <a:sysClr val="window" lastClr="FFFFFF"/>
            </a:solidFill>
            <a:latin typeface="Constantia"/>
            <a:ea typeface="+mn-ea"/>
            <a:cs typeface="+mn-cs"/>
          </a:endParaRPr>
        </a:p>
      </dsp:txBody>
      <dsp:txXfrm>
        <a:off x="2736" y="2649133"/>
        <a:ext cx="2026050" cy="2108001"/>
      </dsp:txXfrm>
    </dsp:sp>
    <dsp:sp modelId="{C7ADEAB4-C934-4046-B211-7E379924C3AC}">
      <dsp:nvSpPr>
        <dsp:cNvPr id="0" name=""/>
        <dsp:cNvSpPr/>
      </dsp:nvSpPr>
      <dsp:spPr>
        <a:xfrm>
          <a:off x="2422514" y="2649133"/>
          <a:ext cx="2170548" cy="2108001"/>
        </a:xfrm>
        <a:prstGeom prst="rect">
          <a:avLst/>
        </a:prstGeom>
        <a:gradFill rotWithShape="0">
          <a:gsLst>
            <a:gs pos="0">
              <a:srgbClr val="6BB76D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rgbClr>
            </a:gs>
            <a:gs pos="68000">
              <a:srgbClr val="6BB76D">
                <a:hueOff val="0"/>
                <a:satOff val="0"/>
                <a:lumOff val="0"/>
                <a:alphaOff val="0"/>
                <a:tint val="86000"/>
                <a:satMod val="115000"/>
              </a:srgbClr>
            </a:gs>
            <a:gs pos="100000">
              <a:srgbClr val="6BB76D">
                <a:hueOff val="0"/>
                <a:satOff val="0"/>
                <a:lumOff val="0"/>
                <a:alphaOff val="0"/>
                <a:tint val="50000"/>
                <a:satMod val="150000"/>
              </a:srgb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rgbClr val="6BB76D">
              <a:hueOff val="0"/>
              <a:satOff val="0"/>
              <a:lumOff val="0"/>
              <a:alphaOff val="0"/>
              <a:shade val="9000"/>
              <a:satMod val="105000"/>
              <a:alpha val="4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rgbClr val="7030A0"/>
              </a:solidFill>
              <a:latin typeface="Constantia"/>
              <a:ea typeface="+mn-ea"/>
              <a:cs typeface="+mn-cs"/>
            </a:rPr>
            <a:t>Метод проектов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ysClr val="windowText" lastClr="000000"/>
              </a:solidFill>
              <a:latin typeface="Constantia"/>
              <a:ea typeface="+mn-ea"/>
              <a:cs typeface="+mn-cs"/>
            </a:rPr>
            <a:t>Самостоятельная деятельность ребенка – исследовательская, познавательная, продуктивная</a:t>
          </a:r>
          <a:endParaRPr lang="ru-RU" sz="1600" kern="1200" dirty="0">
            <a:solidFill>
              <a:sysClr val="windowText" lastClr="000000"/>
            </a:solidFill>
            <a:latin typeface="Constantia"/>
            <a:ea typeface="+mn-ea"/>
            <a:cs typeface="+mn-cs"/>
          </a:endParaRPr>
        </a:p>
      </dsp:txBody>
      <dsp:txXfrm>
        <a:off x="2422514" y="2649133"/>
        <a:ext cx="2170548" cy="2108001"/>
      </dsp:txXfrm>
    </dsp:sp>
    <dsp:sp modelId="{6CCFC7CD-677C-489E-84B4-E638771E4279}">
      <dsp:nvSpPr>
        <dsp:cNvPr id="0" name=""/>
        <dsp:cNvSpPr/>
      </dsp:nvSpPr>
      <dsp:spPr>
        <a:xfrm>
          <a:off x="4986791" y="2649133"/>
          <a:ext cx="1874896" cy="2089571"/>
        </a:xfrm>
        <a:prstGeom prst="rect">
          <a:avLst/>
        </a:prstGeom>
        <a:gradFill rotWithShape="0">
          <a:gsLst>
            <a:gs pos="0">
              <a:srgbClr val="6BB76D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rgbClr>
            </a:gs>
            <a:gs pos="68000">
              <a:srgbClr val="6BB76D">
                <a:hueOff val="0"/>
                <a:satOff val="0"/>
                <a:lumOff val="0"/>
                <a:alphaOff val="0"/>
                <a:tint val="86000"/>
                <a:satMod val="115000"/>
              </a:srgbClr>
            </a:gs>
            <a:gs pos="100000">
              <a:srgbClr val="6BB76D">
                <a:hueOff val="0"/>
                <a:satOff val="0"/>
                <a:lumOff val="0"/>
                <a:alphaOff val="0"/>
                <a:tint val="50000"/>
                <a:satMod val="150000"/>
              </a:srgb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rgbClr val="6BB76D">
              <a:hueOff val="0"/>
              <a:satOff val="0"/>
              <a:lumOff val="0"/>
              <a:alphaOff val="0"/>
              <a:shade val="9000"/>
              <a:satMod val="105000"/>
              <a:alpha val="4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rgbClr val="7030A0"/>
              </a:solidFill>
              <a:latin typeface="Constantia"/>
              <a:ea typeface="+mn-ea"/>
              <a:cs typeface="+mn-cs"/>
            </a:rPr>
            <a:t>Технология интегрированного процесса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ysClr val="windowText" lastClr="000000"/>
              </a:solidFill>
              <a:latin typeface="Constantia"/>
              <a:ea typeface="+mn-ea"/>
              <a:cs typeface="+mn-cs"/>
            </a:rPr>
            <a:t>Разные виды деятельности, которых связывает единая тема проектов</a:t>
          </a:r>
          <a:endParaRPr lang="ru-RU" sz="1600" kern="1200" dirty="0">
            <a:solidFill>
              <a:sysClr val="windowText" lastClr="000000"/>
            </a:solidFill>
            <a:latin typeface="Constantia"/>
            <a:ea typeface="+mn-ea"/>
            <a:cs typeface="+mn-cs"/>
          </a:endParaRPr>
        </a:p>
      </dsp:txBody>
      <dsp:txXfrm>
        <a:off x="4986791" y="2649133"/>
        <a:ext cx="1874896" cy="20895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1A16C-853D-4E11-909F-41B7CA2E09F7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19F1B-D94D-4ACB-8FD0-E103543A13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0641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58739-FD6F-2048-BE51-1C817146F5C7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76132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Каждый ребенок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уникален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1) Единство образовательного пространства: -обеспечение единых условий и качества образования независимо от места обучения, исключающих возможность дискриминации в сфере образования (организация консультативных пунктов, группы кратковременного пребывания); 2) образовательная среда – совокупность условий, целенаправленно создаваемых в целях обеспечения полноты образования и развития детей (сетевое взаимодействие: музей, школа и т. д.) 3) развивающая предметно-пространственная среда; 4) социальная ситуация развития.</a:t>
            </a:r>
          </a:p>
          <a:p>
            <a:endParaRPr lang="ru-RU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Физическое развитие; Познавательное развитие; Художественно-эстетическое развитие; Социально-коммуникативное развитие (социально-личностное); Речевое развитие 60%- обязательная часть программы; 40% - вариативная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целевые ориентиры, это социально-нормативные и психологические характеристики детей определенных возрастных групп, такие как инициативность и самостоятельность, уверенность в себе, развитое воображение, творческие способности в рисовании, развитая крупная и мелкая моторика руки, способность к волевым усилиям, любознательность.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58739-FD6F-2048-BE51-1C817146F5C7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06227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263E3A5F-0242-46F5-BA54-233D8800DAF3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988A60C7-6335-4CDA-9166-D78A838228F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00473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E3A5F-0242-46F5-BA54-233D8800DAF3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60C7-6335-4CDA-9166-D78A838228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6478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E3A5F-0242-46F5-BA54-233D8800DAF3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60C7-6335-4CDA-9166-D78A838228F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58690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E3A5F-0242-46F5-BA54-233D8800DAF3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60C7-6335-4CDA-9166-D78A838228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73429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E3A5F-0242-46F5-BA54-233D8800DAF3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60C7-6335-4CDA-9166-D78A838228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3116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E3A5F-0242-46F5-BA54-233D8800DAF3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60C7-6335-4CDA-9166-D78A838228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31419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E3A5F-0242-46F5-BA54-233D8800DAF3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60C7-6335-4CDA-9166-D78A838228F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8716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E3A5F-0242-46F5-BA54-233D8800DAF3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60C7-6335-4CDA-9166-D78A838228F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29243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E3A5F-0242-46F5-BA54-233D8800DAF3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60C7-6335-4CDA-9166-D78A838228F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35934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E3A5F-0242-46F5-BA54-233D8800DAF3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60C7-6335-4CDA-9166-D78A838228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86900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E3A5F-0242-46F5-BA54-233D8800DAF3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60C7-6335-4CDA-9166-D78A838228F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14292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E3A5F-0242-46F5-BA54-233D8800DAF3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60C7-6335-4CDA-9166-D78A838228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2221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E3A5F-0242-46F5-BA54-233D8800DAF3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60C7-6335-4CDA-9166-D78A838228F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3697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E3A5F-0242-46F5-BA54-233D8800DAF3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60C7-6335-4CDA-9166-D78A838228F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48215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E3A5F-0242-46F5-BA54-233D8800DAF3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60C7-6335-4CDA-9166-D78A838228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74502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E3A5F-0242-46F5-BA54-233D8800DAF3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60C7-6335-4CDA-9166-D78A838228F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8590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E3A5F-0242-46F5-BA54-233D8800DAF3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A60C7-6335-4CDA-9166-D78A838228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0803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63E3A5F-0242-46F5-BA54-233D8800DAF3}" type="datetimeFigureOut">
              <a:rPr lang="ru-RU" smtClean="0"/>
              <a:pPr/>
              <a:t>17.04.2018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88A60C7-6335-4CDA-9166-D78A838228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52336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  <p:sldLayoutId id="2147484026" r:id="rId12"/>
    <p:sldLayoutId id="2147484027" r:id="rId13"/>
    <p:sldLayoutId id="2147484028" r:id="rId14"/>
    <p:sldLayoutId id="2147484029" r:id="rId15"/>
    <p:sldLayoutId id="2147484030" r:id="rId16"/>
    <p:sldLayoutId id="21474840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41884" y="1124744"/>
            <a:ext cx="6660232" cy="2400300"/>
          </a:xfrm>
        </p:spPr>
        <p:txBody>
          <a:bodyPr>
            <a:normAutofit/>
          </a:bodyPr>
          <a:lstStyle/>
          <a:p>
            <a:pPr defTabSz="685800">
              <a:lnSpc>
                <a:spcPct val="90000"/>
              </a:lnSpc>
              <a:spcBef>
                <a:spcPts val="750"/>
              </a:spcBef>
            </a:pP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</a:t>
            </a:r>
            <a:b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ОБРАЗОВАТЕЛЬНОЕ УЧРЕЖДЕНИЕ ДЕТСКИЙ САД №13 г. Томска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Поддержка детской инициативы через проектную деятельность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6858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Тарасова Нина Ивановна, воспитатель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user\Desktop\фото\20180411_183059.jpg"/>
          <p:cNvPicPr>
            <a:picLocks noChangeAspect="1" noChangeArrowheads="1"/>
          </p:cNvPicPr>
          <p:nvPr/>
        </p:nvPicPr>
        <p:blipFill>
          <a:blip r:embed="rId2" cstate="print"/>
          <a:srcRect t="9923" b="2750"/>
          <a:stretch>
            <a:fillRect/>
          </a:stretch>
        </p:blipFill>
        <p:spPr bwMode="auto">
          <a:xfrm>
            <a:off x="4283968" y="980728"/>
            <a:ext cx="4477539" cy="2932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483768" y="0"/>
            <a:ext cx="4257155" cy="136815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Детская паутинка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user\Desktop\фото\20180411_183141.jpg"/>
          <p:cNvPicPr>
            <a:picLocks noChangeAspect="1" noChangeArrowheads="1"/>
          </p:cNvPicPr>
          <p:nvPr/>
        </p:nvPicPr>
        <p:blipFill>
          <a:blip r:embed="rId3" cstate="print"/>
          <a:srcRect t="2446" b="4612"/>
          <a:stretch>
            <a:fillRect/>
          </a:stretch>
        </p:blipFill>
        <p:spPr bwMode="auto">
          <a:xfrm>
            <a:off x="323528" y="1052736"/>
            <a:ext cx="3925478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user\Desktop\фото\20180411_182938.jpg"/>
          <p:cNvPicPr>
            <a:picLocks noChangeAspect="1" noChangeArrowheads="1"/>
          </p:cNvPicPr>
          <p:nvPr/>
        </p:nvPicPr>
        <p:blipFill>
          <a:blip r:embed="rId4" cstate="print"/>
          <a:srcRect t="5970" r="2985" b="6468"/>
          <a:stretch>
            <a:fillRect/>
          </a:stretch>
        </p:blipFill>
        <p:spPr bwMode="auto">
          <a:xfrm>
            <a:off x="1619672" y="3861048"/>
            <a:ext cx="3744416" cy="2534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1500" y="260648"/>
            <a:ext cx="8572500" cy="85725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Ресурсный лист</a:t>
            </a:r>
            <a:endParaRPr lang="ru-RU" sz="36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27584" y="1196752"/>
          <a:ext cx="7344815" cy="5188712"/>
        </p:xfrm>
        <a:graphic>
          <a:graphicData uri="http://schemas.openxmlformats.org/drawingml/2006/table">
            <a:tbl>
              <a:tblPr/>
              <a:tblGrid>
                <a:gridCol w="487494"/>
                <a:gridCol w="908168"/>
                <a:gridCol w="848939"/>
                <a:gridCol w="1030169"/>
                <a:gridCol w="850456"/>
                <a:gridCol w="820084"/>
                <a:gridCol w="899055"/>
                <a:gridCol w="750225"/>
                <a:gridCol w="750225"/>
              </a:tblGrid>
              <a:tr h="3484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098" marR="3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Центр строительства</a:t>
                      </a:r>
                    </a:p>
                  </a:txBody>
                  <a:tcPr marL="33098" marR="3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Центр математики</a:t>
                      </a:r>
                    </a:p>
                  </a:txBody>
                  <a:tcPr marL="33098" marR="3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Центр искусства        </a:t>
                      </a:r>
                    </a:p>
                  </a:txBody>
                  <a:tcPr marL="33098" marR="3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Центр развития речи</a:t>
                      </a:r>
                    </a:p>
                  </a:txBody>
                  <a:tcPr marL="33098" marR="3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Центр экспериментирования</a:t>
                      </a:r>
                    </a:p>
                  </a:txBody>
                  <a:tcPr marL="33098" marR="3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Центр сюжетно - ролевой игры</a:t>
                      </a:r>
                    </a:p>
                  </a:txBody>
                  <a:tcPr marL="33098" marR="3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4605"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Центр естествознания</a:t>
                      </a:r>
                    </a:p>
                  </a:txBody>
                  <a:tcPr marL="33098" marR="3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4605"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Центр патриотический</a:t>
                      </a:r>
                    </a:p>
                  </a:txBody>
                  <a:tcPr marL="33098" marR="3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962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Понедельник</a:t>
                      </a:r>
                    </a:p>
                  </a:txBody>
                  <a:tcPr marL="33098" marR="3309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Строим гнезда для птиц (конструктор, кубики)</a:t>
                      </a:r>
                    </a:p>
                  </a:txBody>
                  <a:tcPr marL="33098" marR="3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Д/И «Посчитай птиц»</a:t>
                      </a:r>
                    </a:p>
                  </a:txBody>
                  <a:tcPr marL="33098" marR="3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098" marR="3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Беседа: «Зимующие и перелетные птицы» </a:t>
                      </a:r>
                    </a:p>
                  </a:txBody>
                  <a:tcPr marL="33098" marR="3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098" marR="3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098" marR="3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098" marR="3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098" marR="3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5294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Вторник</a:t>
                      </a:r>
                    </a:p>
                  </a:txBody>
                  <a:tcPr marL="33098" marR="3309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098" marR="3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098" marR="3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Рисуем птиц.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(Королев Артем: работа с трафаретами птиц). (Краски, фломастеры, цветные карандаши, альбом)</a:t>
                      </a:r>
                    </a:p>
                  </a:txBody>
                  <a:tcPr marL="33098" marR="3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Беседа: «Особенности и разновидности воробья»</a:t>
                      </a:r>
                    </a:p>
                  </a:txBody>
                  <a:tcPr marL="33098" marR="3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098" marR="3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Театрализованная постановка «Птичий двор» (искусственный газон, кормушка, птицы из дерева)</a:t>
                      </a:r>
                    </a:p>
                  </a:txBody>
                  <a:tcPr marL="33098" marR="3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098" marR="3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Беседа: «Знакомство с Красной книгой» </a:t>
                      </a:r>
                      <a:endParaRPr lang="ru-RU" sz="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098" marR="3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5294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Среда</a:t>
                      </a:r>
                    </a:p>
                  </a:txBody>
                  <a:tcPr marL="33098" marR="3309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098" marR="3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Разрезные картинки по теме проекта</a:t>
                      </a:r>
                    </a:p>
                  </a:txBody>
                  <a:tcPr marL="33098" marR="3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098" marR="3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Просмотр презентации по теме проекта, обсуждение.</a:t>
                      </a:r>
                    </a:p>
                  </a:txBody>
                  <a:tcPr marL="33098" marR="3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098" marR="3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098" marR="3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Аппликация «Воробей» (шаблон птицы, клей ПВА, гречневая, пшенная, рисовая крупа)</a:t>
                      </a:r>
                    </a:p>
                  </a:txBody>
                  <a:tcPr marL="33098" marR="3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098" marR="3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9150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Четверг</a:t>
                      </a:r>
                    </a:p>
                  </a:txBody>
                  <a:tcPr marL="33098" marR="3309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Строим птиц, кормушку (конструктор Лего, кубики, магнитный конструктор)</a:t>
                      </a:r>
                    </a:p>
                  </a:txBody>
                  <a:tcPr marL="33098" marR="3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098" marR="3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Коллективная работа «Лебедь» (бумага белая, простой карандаш, ножницы, клей, заготовка головы Лебедя, картон)</a:t>
                      </a:r>
                    </a:p>
                  </a:txBody>
                  <a:tcPr marL="33098" marR="3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Беседа: «Особенности и разновидности Лебедя»</a:t>
                      </a:r>
                    </a:p>
                  </a:txBody>
                  <a:tcPr marL="33098" marR="3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098" marR="3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098" marR="3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098" marR="3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098" marR="3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6412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Пятница</a:t>
                      </a:r>
                    </a:p>
                  </a:txBody>
                  <a:tcPr marL="33098" marR="3309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098" marR="3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Д/И лабиринт «Чей клюв»</a:t>
                      </a:r>
                    </a:p>
                  </a:txBody>
                  <a:tcPr marL="33098" marR="3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098" marR="3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Загадки по теме проекта. Чтение рассказа «Серая шейка»</a:t>
                      </a:r>
                    </a:p>
                  </a:txBody>
                  <a:tcPr marL="33098" marR="3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Эксперимент «Почему птицы летают» (перо птицы, вата, пуговица, пластмассовая палочка цельная и полая)</a:t>
                      </a:r>
                      <a:endParaRPr lang="ru-RU" sz="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098" marR="3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098" marR="3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Д/И «Назови перелетных и зимующих птиц»</a:t>
                      </a:r>
                    </a:p>
                  </a:txBody>
                  <a:tcPr marL="33098" marR="3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3098" marR="330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0"/>
            <a:ext cx="8572500" cy="1304925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Реализация проекта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фото\CollageMaker_20180413_1428252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908720"/>
            <a:ext cx="5470576" cy="5470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фото\CollageMaker_20180413_1430468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548680"/>
            <a:ext cx="5614592" cy="5614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фото\CollageMaker_20180413_141805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04664"/>
            <a:ext cx="6046640" cy="6046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481001"/>
            <a:ext cx="8572500" cy="13049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Реализация проекта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Подведение итога проекта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фото\CollageMaker_20180413_1455199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628800"/>
            <a:ext cx="4752528" cy="475252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3568" y="2132856"/>
            <a:ext cx="30397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Открытое занятие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«Волшебный мир морей» 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481001"/>
            <a:ext cx="8572500" cy="13049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user\Desktop\фото\CollageMaker_20180413_1452412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692696"/>
            <a:ext cx="5554760" cy="555476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8596" y="1571612"/>
            <a:ext cx="28350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Закрытие проекта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«Пираты»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Веселые старты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фото\CollageMaker_20180413_1604515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571480"/>
            <a:ext cx="5686600" cy="5686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1285860"/>
            <a:ext cx="27580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Закрытие проекта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«Спорт – это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жизнь»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Эстафета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фото\CollageMaker_20180413_1632006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692696"/>
            <a:ext cx="5436096" cy="543609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714356"/>
            <a:ext cx="280679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Завершение проекта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«Птицы»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Открытое занятие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рамках взаимодействия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 педагогом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дополнительного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образования по экологическому воспитанию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фото\CollageMaker_20180413_1645577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548680"/>
            <a:ext cx="5580112" cy="558011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1357298"/>
            <a:ext cx="27580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Закрытие проекта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«Такие разные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народы мира»</a:t>
            </a:r>
          </a:p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Фотосессия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01346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ВЫБОР ПРОГРАММЫ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admin\Desktop\04887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2571744"/>
            <a:ext cx="3214709" cy="35004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ownloads\PicsArt_04-17-01.49.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428604"/>
            <a:ext cx="4500594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63" y="915988"/>
            <a:ext cx="8643937" cy="1303337"/>
          </a:xfrm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admin\Desktop\сад\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3116"/>
            <a:ext cx="7961740" cy="3214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8" descr="10369-NMFLDV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073" y="153028"/>
            <a:ext cx="7785200" cy="7785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40463" y="5782197"/>
            <a:ext cx="19085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Open Sans"/>
                <a:cs typeface="Open Sans"/>
              </a:rPr>
              <a:t>УНИКАЛЬНОСТЬ</a:t>
            </a:r>
            <a:endParaRPr lang="ru-RU" sz="1600" b="1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40463" y="4984721"/>
            <a:ext cx="21508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Open Sans"/>
                <a:cs typeface="Open Sans"/>
              </a:rPr>
              <a:t>СВОБОДА ВЫБОРА</a:t>
            </a:r>
            <a:endParaRPr lang="ru-RU" sz="1600" b="1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40463" y="4187244"/>
            <a:ext cx="25319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Open Sans"/>
                <a:cs typeface="Open Sans"/>
              </a:rPr>
              <a:t>ЦЕННОСТИ КУЛЬТУРЫ</a:t>
            </a:r>
            <a:endParaRPr lang="ru-RU" sz="1600" b="1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40463" y="3389767"/>
            <a:ext cx="2011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Open Sans"/>
                <a:cs typeface="Open Sans"/>
              </a:rPr>
              <a:t>СОЦИАЛИЗАЦИЯ</a:t>
            </a:r>
            <a:endParaRPr lang="ru-RU" sz="1600" b="1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40463" y="2592290"/>
            <a:ext cx="30809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Open Sans"/>
                <a:cs typeface="Open Sans"/>
              </a:rPr>
              <a:t>ОТСУТСТВИЕ ОЦЕНИВАНИЯ</a:t>
            </a:r>
            <a:endParaRPr lang="ru-RU" sz="1600" b="1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5889" y="5634150"/>
            <a:ext cx="331481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500" b="1" dirty="0" smtClean="0">
                <a:latin typeface="Open Sans"/>
                <a:cs typeface="Open Sans"/>
              </a:rPr>
              <a:t>ПОДДЕРЖКА РАЗНООБРАЗИЯ И </a:t>
            </a:r>
          </a:p>
          <a:p>
            <a:pPr algn="ctr"/>
            <a:r>
              <a:rPr lang="ru-RU" sz="1500" b="1" dirty="0" smtClean="0">
                <a:latin typeface="Open Sans"/>
                <a:cs typeface="Open Sans"/>
              </a:rPr>
              <a:t>САМОЦЕННОСТИ ДЕТСТВА </a:t>
            </a:r>
            <a:endParaRPr lang="ru-RU" sz="1500" b="1" dirty="0">
              <a:latin typeface="Open Sans"/>
              <a:cs typeface="Open San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4639" y="4844356"/>
            <a:ext cx="33183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Open Sans"/>
                <a:cs typeface="Open Sans"/>
              </a:rPr>
              <a:t>СВОБОДА ВЫБОРА ЗАНЯТИЙ </a:t>
            </a:r>
            <a:endParaRPr lang="en-US" sz="1600" b="1" dirty="0" smtClean="0">
              <a:latin typeface="Open Sans"/>
              <a:cs typeface="Open Sans"/>
            </a:endParaRPr>
          </a:p>
          <a:p>
            <a:pPr algn="ctr"/>
            <a:r>
              <a:rPr lang="ru-RU" sz="1600" b="1" dirty="0" smtClean="0">
                <a:latin typeface="Open Sans"/>
                <a:cs typeface="Open Sans"/>
              </a:rPr>
              <a:t>И ВИДА ДЕЯТЕЛЬНОСТИ</a:t>
            </a:r>
            <a:endParaRPr lang="ru-RU" sz="1600" b="1" dirty="0">
              <a:latin typeface="Open Sans"/>
              <a:cs typeface="Open San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8503" y="3241913"/>
            <a:ext cx="29824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Open Sans"/>
                <a:cs typeface="Open Sans"/>
              </a:rPr>
              <a:t>СОЦИАЛИЗАЦИЯ РЕБЕНКА</a:t>
            </a:r>
            <a:endParaRPr lang="en-US" sz="1600" b="1" dirty="0" smtClean="0">
              <a:latin typeface="Open Sans"/>
              <a:cs typeface="Open Sans"/>
            </a:endParaRPr>
          </a:p>
          <a:p>
            <a:pPr algn="ctr"/>
            <a:r>
              <a:rPr lang="ru-RU" sz="1600" b="1" dirty="0" smtClean="0">
                <a:latin typeface="Open Sans"/>
                <a:cs typeface="Open Sans"/>
              </a:rPr>
              <a:t>В ОБЩЕСТВЕ </a:t>
            </a:r>
            <a:endParaRPr lang="ru-RU" sz="1600" b="1" dirty="0">
              <a:latin typeface="Open Sans"/>
              <a:cs typeface="Open San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8848" y="4031707"/>
            <a:ext cx="32658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Open Sans"/>
                <a:cs typeface="Open Sans"/>
              </a:rPr>
              <a:t>ПРИОБЩЕНИЕ К ЦЕННОСТЯМ</a:t>
            </a:r>
            <a:endParaRPr lang="en-US" sz="1600" b="1" dirty="0" smtClean="0">
              <a:latin typeface="Open Sans"/>
              <a:cs typeface="Open Sans"/>
            </a:endParaRPr>
          </a:p>
          <a:p>
            <a:pPr algn="ctr"/>
            <a:r>
              <a:rPr lang="ru-RU" sz="1600" b="1" dirty="0" smtClean="0">
                <a:latin typeface="Open Sans"/>
                <a:cs typeface="Open Sans"/>
              </a:rPr>
              <a:t> КУЛЬТУРЫ</a:t>
            </a:r>
            <a:endParaRPr lang="ru-RU" sz="1600" b="1" dirty="0">
              <a:latin typeface="Open Sans"/>
              <a:cs typeface="Open San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9077" y="2423419"/>
            <a:ext cx="35956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Open Sans"/>
              </a:rPr>
              <a:t>       АБСОЛЮТНОЕ ОТСУТСТВИЕ </a:t>
            </a:r>
          </a:p>
          <a:p>
            <a:pPr algn="ctr"/>
            <a:r>
              <a:rPr lang="ru-RU" sz="1600" b="1" dirty="0" smtClean="0">
                <a:latin typeface="Open Sans"/>
              </a:rPr>
              <a:t>ОЦЕНОК</a:t>
            </a:r>
            <a:endParaRPr lang="ru-RU" sz="1600" b="1" dirty="0">
              <a:latin typeface="Open Sans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-33418" y="3125053"/>
            <a:ext cx="3909572" cy="0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-33418" y="3914849"/>
            <a:ext cx="3909572" cy="0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-33418" y="4704645"/>
            <a:ext cx="3909572" cy="0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-33418" y="5494440"/>
            <a:ext cx="3909572" cy="0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-1557867" y="64177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857224" y="785795"/>
            <a:ext cx="7500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accent3">
                    <a:lumMod val="50000"/>
                  </a:schemeClr>
                </a:solidFill>
                <a:latin typeface="Open Sans"/>
                <a:cs typeface="Open Sans"/>
              </a:rPr>
              <a:t>ФУНДАМЕНТ ПРОГРАММЫ</a:t>
            </a:r>
          </a:p>
        </p:txBody>
      </p:sp>
      <p:pic>
        <p:nvPicPr>
          <p:cNvPr id="51" name="Изображение 50" descr="logo copy.png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277" t="24677" r="64442" b="73049"/>
          <a:stretch/>
        </p:blipFill>
        <p:spPr>
          <a:xfrm flipH="1">
            <a:off x="-1962038" y="785794"/>
            <a:ext cx="4319460" cy="95686"/>
          </a:xfrm>
          <a:prstGeom prst="rect">
            <a:avLst/>
          </a:prstGeom>
        </p:spPr>
      </p:pic>
      <p:pic>
        <p:nvPicPr>
          <p:cNvPr id="52" name="Изображение 51" descr="logo copy.png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277" t="24677" r="64442" b="73049"/>
          <a:stretch/>
        </p:blipFill>
        <p:spPr>
          <a:xfrm flipV="1">
            <a:off x="-1830100" y="1520267"/>
            <a:ext cx="7667371" cy="654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5862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Изображение 11" descr="10219-NMTYEU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65" y="683657"/>
            <a:ext cx="8578850" cy="64241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8186" y="618035"/>
            <a:ext cx="7786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ПРИНЦИПЫ И ЗАДАЧИ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</a:p>
        </p:txBody>
      </p:sp>
      <p:grpSp>
        <p:nvGrpSpPr>
          <p:cNvPr id="2" name="Группа 60"/>
          <p:cNvGrpSpPr/>
          <p:nvPr/>
        </p:nvGrpSpPr>
        <p:grpSpPr>
          <a:xfrm>
            <a:off x="1463629" y="3310268"/>
            <a:ext cx="6197599" cy="3586347"/>
            <a:chOff x="1422400" y="3943651"/>
            <a:chExt cx="6197599" cy="3586347"/>
          </a:xfrm>
        </p:grpSpPr>
        <p:pic>
          <p:nvPicPr>
            <p:cNvPr id="13" name="Изображение 12" descr="floors [преобразованный].pdf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400" y="3943651"/>
              <a:ext cx="6197599" cy="3586347"/>
            </a:xfrm>
            <a:prstGeom prst="rect">
              <a:avLst/>
            </a:prstGeom>
          </p:spPr>
        </p:pic>
        <p:grpSp>
          <p:nvGrpSpPr>
            <p:cNvPr id="3" name="Группа 59"/>
            <p:cNvGrpSpPr/>
            <p:nvPr/>
          </p:nvGrpSpPr>
          <p:grpSpPr>
            <a:xfrm>
              <a:off x="1863564" y="5537060"/>
              <a:ext cx="5714872" cy="1315754"/>
              <a:chOff x="2167464" y="5537060"/>
              <a:chExt cx="5714872" cy="1315754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2167464" y="6545037"/>
                <a:ext cx="5714872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400" dirty="0" smtClean="0">
                    <a:latin typeface="Times New Roman" pitchFamily="18" charset="0"/>
                    <a:cs typeface="Times New Roman" pitchFamily="18" charset="0"/>
                  </a:rPr>
                  <a:t>МЯГКАЯ ИНТЕГРАЦИЯ ОБРАЗОВАТЕЛЬНЫХ ОБЛАСТЕЙ</a:t>
                </a:r>
                <a:endParaRPr lang="ru-RU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674511" y="5993571"/>
                <a:ext cx="430117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400" dirty="0" smtClean="0">
                    <a:latin typeface="Times New Roman" pitchFamily="18" charset="0"/>
                    <a:cs typeface="Times New Roman" pitchFamily="18" charset="0"/>
                  </a:rPr>
                  <a:t>ФИЗИЧЕСКОЕ И ЭМОЦИОНАЛЬНОЕ ЗДОРОВЬЕ</a:t>
                </a:r>
                <a:endParaRPr lang="ru-RU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2768211" y="5537060"/>
                <a:ext cx="411377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400" dirty="0" smtClean="0">
                    <a:latin typeface="Times New Roman" pitchFamily="18" charset="0"/>
                    <a:cs typeface="Times New Roman" pitchFamily="18" charset="0"/>
                  </a:rPr>
                  <a:t>ОБЕСПЕЧЕНИЕ РАВЕНСТВА ВОЗМОЖНОСТЕЙ</a:t>
                </a:r>
                <a:endParaRPr lang="ru-RU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0" name="TextBox 19"/>
          <p:cNvSpPr txBox="1"/>
          <p:nvPr/>
        </p:nvSpPr>
        <p:spPr>
          <a:xfrm>
            <a:off x="832372" y="1471726"/>
            <a:ext cx="29803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ПОЛНОЦЕННОСТЬ ДЕТСТВА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24217" y="2637068"/>
            <a:ext cx="4298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ПЕДАГОГ + ВОСПИТАННИК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=ПАРТНЕРЫ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98453" y="2132594"/>
            <a:ext cx="242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ПОДДЕРЖКА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ИНИЦИАТИВЫ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77606" y="2936659"/>
            <a:ext cx="2259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ВЗАИМОДЕЙСТВИЕ С РОДИТЕЛЯМИ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36240" y="3359389"/>
            <a:ext cx="23759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РАЗВИТИЕ ЛИЧНОСТИ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33995" y="3750943"/>
            <a:ext cx="2729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УЧЕТ ЭТНОКУЛЬТУРНЫХ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ОСОБЕННОСТЕЙ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1194" y="3904250"/>
            <a:ext cx="247425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СОЦИАЛЬНО-</a:t>
            </a:r>
          </a:p>
          <a:p>
            <a:pPr algn="ctr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КОММУНИКАТИВНОЕ</a:t>
            </a:r>
          </a:p>
          <a:p>
            <a:pPr algn="ctr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РАЗВИТИЕ</a:t>
            </a:r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27943" y="1641003"/>
            <a:ext cx="243828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ОРИЕНТИР НА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ИНДИВИДУАЛЬНОСТЬ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с двумя скругленными противолежащими углами 49"/>
          <p:cNvSpPr/>
          <p:nvPr/>
        </p:nvSpPr>
        <p:spPr>
          <a:xfrm>
            <a:off x="5479938" y="1624719"/>
            <a:ext cx="2531116" cy="615576"/>
          </a:xfrm>
          <a:prstGeom prst="round2DiagRect">
            <a:avLst>
              <a:gd name="adj1" fmla="val 36084"/>
              <a:gd name="adj2" fmla="val 0"/>
            </a:avLst>
          </a:prstGeom>
          <a:noFill/>
          <a:ln>
            <a:solidFill>
              <a:srgbClr val="14A0B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с двумя скругленными противолежащими углами 51"/>
          <p:cNvSpPr/>
          <p:nvPr/>
        </p:nvSpPr>
        <p:spPr>
          <a:xfrm>
            <a:off x="5144666" y="2644708"/>
            <a:ext cx="3326215" cy="484641"/>
          </a:xfrm>
          <a:prstGeom prst="round2DiagRect">
            <a:avLst>
              <a:gd name="adj1" fmla="val 36084"/>
              <a:gd name="adj2" fmla="val 0"/>
            </a:avLst>
          </a:prstGeom>
          <a:noFill/>
          <a:ln>
            <a:solidFill>
              <a:srgbClr val="FEA10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с двумя скругленными противолежащими углами 52"/>
          <p:cNvSpPr/>
          <p:nvPr/>
        </p:nvSpPr>
        <p:spPr>
          <a:xfrm>
            <a:off x="6285192" y="3280075"/>
            <a:ext cx="2257127" cy="484641"/>
          </a:xfrm>
          <a:prstGeom prst="round2DiagRect">
            <a:avLst>
              <a:gd name="adj1" fmla="val 36084"/>
              <a:gd name="adj2" fmla="val 0"/>
            </a:avLst>
          </a:prstGeom>
          <a:noFill/>
          <a:ln>
            <a:solidFill>
              <a:srgbClr val="F9453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с двумя скругленными противолежащими углами 54"/>
          <p:cNvSpPr/>
          <p:nvPr/>
        </p:nvSpPr>
        <p:spPr>
          <a:xfrm>
            <a:off x="5106560" y="3770912"/>
            <a:ext cx="2828764" cy="539520"/>
          </a:xfrm>
          <a:prstGeom prst="round2DiagRect">
            <a:avLst>
              <a:gd name="adj1" fmla="val 36084"/>
              <a:gd name="adj2" fmla="val 0"/>
            </a:avLst>
          </a:prstGeom>
          <a:noFill/>
          <a:ln>
            <a:solidFill>
              <a:srgbClr val="E7940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с двумя скругленными противолежащими углами 55"/>
          <p:cNvSpPr/>
          <p:nvPr/>
        </p:nvSpPr>
        <p:spPr>
          <a:xfrm flipH="1" flipV="1">
            <a:off x="612699" y="3730232"/>
            <a:ext cx="2357455" cy="980840"/>
          </a:xfrm>
          <a:prstGeom prst="round2DiagRect">
            <a:avLst>
              <a:gd name="adj1" fmla="val 36084"/>
              <a:gd name="adj2" fmla="val 0"/>
            </a:avLst>
          </a:prstGeom>
          <a:noFill/>
          <a:ln>
            <a:solidFill>
              <a:srgbClr val="FC005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с двумя скругленными противолежащими углами 56"/>
          <p:cNvSpPr/>
          <p:nvPr/>
        </p:nvSpPr>
        <p:spPr>
          <a:xfrm flipH="1" flipV="1">
            <a:off x="2004116" y="2936659"/>
            <a:ext cx="2245650" cy="619691"/>
          </a:xfrm>
          <a:prstGeom prst="round2DiagRect">
            <a:avLst>
              <a:gd name="adj1" fmla="val 36084"/>
              <a:gd name="adj2" fmla="val 0"/>
            </a:avLst>
          </a:prstGeom>
          <a:noFill/>
          <a:ln>
            <a:solidFill>
              <a:srgbClr val="14A0B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с двумя скругленными противолежащими углами 57"/>
          <p:cNvSpPr/>
          <p:nvPr/>
        </p:nvSpPr>
        <p:spPr>
          <a:xfrm flipH="1">
            <a:off x="827014" y="1983807"/>
            <a:ext cx="2643636" cy="720291"/>
          </a:xfrm>
          <a:prstGeom prst="round2DiagRect">
            <a:avLst>
              <a:gd name="adj1" fmla="val 36084"/>
              <a:gd name="adj2" fmla="val 0"/>
            </a:avLst>
          </a:prstGeom>
          <a:noFill/>
          <a:ln>
            <a:solidFill>
              <a:srgbClr val="FC473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с двумя скругленными противолежащими углами 58"/>
          <p:cNvSpPr/>
          <p:nvPr/>
        </p:nvSpPr>
        <p:spPr>
          <a:xfrm flipH="1">
            <a:off x="755576" y="1412776"/>
            <a:ext cx="3325209" cy="470770"/>
          </a:xfrm>
          <a:prstGeom prst="round2DiagRect">
            <a:avLst>
              <a:gd name="adj1" fmla="val 36084"/>
              <a:gd name="adj2" fmla="val 0"/>
            </a:avLst>
          </a:prstGeom>
          <a:noFill/>
          <a:ln>
            <a:solidFill>
              <a:srgbClr val="FC005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4923995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1403648" y="260648"/>
          <a:ext cx="686442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42910" y="357166"/>
            <a:ext cx="7931150" cy="928688"/>
          </a:xfrm>
        </p:spPr>
        <p:txBody>
          <a:bodyPr>
            <a:noAutofit/>
          </a:bodyPr>
          <a:lstStyle/>
          <a:p>
            <a:r>
              <a:rPr lang="ru-RU" sz="4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 проектов </a:t>
            </a:r>
            <a:endParaRPr lang="ru-RU" sz="44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ownloads\CollageMaker_20180416_1802309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142984"/>
            <a:ext cx="5286284" cy="5286284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3568" y="610002"/>
            <a:ext cx="7872413" cy="725487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ПРОЕКТНАЯ ДЕЯТЕЛЬНОСТЬ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Ирина\Desktop\20180126_1706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378855" y="2193253"/>
            <a:ext cx="2824069" cy="24380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9" name="Picture 5" descr="C:\Users\Ирина\Desktop\20180118_1037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39143" y="1706718"/>
            <a:ext cx="2537122" cy="2160240"/>
          </a:xfrm>
          <a:prstGeom prst="round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C:\Users\Ирина\Desktop\20180118_0947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237679" y="1446105"/>
            <a:ext cx="2214577" cy="2316429"/>
          </a:xfrm>
          <a:prstGeom prst="round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 descr="C:\Users\Ирина\Desktop\20180116_0942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4286256"/>
            <a:ext cx="2736303" cy="2000264"/>
          </a:xfrm>
          <a:prstGeom prst="round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2" name="Picture 8" descr="C:\Users\Ирина\Desktop\20180116_0937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65892" y="4000504"/>
            <a:ext cx="2558149" cy="2286016"/>
          </a:xfrm>
          <a:prstGeom prst="round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512" y="260648"/>
            <a:ext cx="5561316" cy="941387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Групповой сбор</a:t>
            </a:r>
            <a:endParaRPr lang="ru-RU" sz="4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half" idx="4294967295"/>
          </p:nvPr>
        </p:nvSpPr>
        <p:spPr>
          <a:xfrm>
            <a:off x="665371" y="1484784"/>
            <a:ext cx="2857500" cy="4643437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Коллективные дискуссии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Определение интересных тем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Выявление личных мнений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Решение совместных задач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Поощрение инициатив</a:t>
            </a:r>
          </a:p>
        </p:txBody>
      </p:sp>
      <p:pic>
        <p:nvPicPr>
          <p:cNvPr id="1027" name="Picture 3" descr="C:\Users\user\Desktop\фото\CollageMaker_20180413_1445314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052736"/>
            <a:ext cx="5336196" cy="53361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Users\user\Desktop\фото\20180412_164342.jpg"/>
          <p:cNvPicPr>
            <a:picLocks noChangeAspect="1" noChangeArrowheads="1"/>
          </p:cNvPicPr>
          <p:nvPr/>
        </p:nvPicPr>
        <p:blipFill>
          <a:blip r:embed="rId2" cstate="print"/>
          <a:srcRect t="18896" r="3158" b="14968"/>
          <a:stretch>
            <a:fillRect/>
          </a:stretch>
        </p:blipFill>
        <p:spPr bwMode="auto">
          <a:xfrm>
            <a:off x="1979712" y="980728"/>
            <a:ext cx="5482895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188640"/>
            <a:ext cx="8001571" cy="1080120"/>
          </a:xfrm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 трех вопросов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Users\user\Desktop\фото\20180412_164827.jpg"/>
          <p:cNvPicPr>
            <a:picLocks noChangeAspect="1" noChangeArrowheads="1"/>
          </p:cNvPicPr>
          <p:nvPr/>
        </p:nvPicPr>
        <p:blipFill>
          <a:blip r:embed="rId3" cstate="print"/>
          <a:srcRect t="16686" b="14716"/>
          <a:stretch>
            <a:fillRect/>
          </a:stretch>
        </p:blipFill>
        <p:spPr bwMode="auto">
          <a:xfrm>
            <a:off x="2123728" y="3717032"/>
            <a:ext cx="5178588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1615</TotalTime>
  <Words>528</Words>
  <Application>Microsoft Office PowerPoint</Application>
  <PresentationFormat>Экран (4:3)</PresentationFormat>
  <Paragraphs>120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Натуральные материалы</vt:lpstr>
      <vt:lpstr>МУНИЦИПАЛЬНОЕ АВТОНОМНОЕ ДОШКОЛЬНОЕ   ОБРАЗОВАТЕЛЬНОЕ УЧРЕЖДЕНИЕ ДЕТСКИЙ САД №13 г. Томска  Поддержка детской инициативы через проектную деятельность</vt:lpstr>
      <vt:lpstr>ВЫБОР ПРОГРАММЫ</vt:lpstr>
      <vt:lpstr>Слайд 3</vt:lpstr>
      <vt:lpstr>Слайд 4</vt:lpstr>
      <vt:lpstr>Слайд 5</vt:lpstr>
      <vt:lpstr>Метод проектов </vt:lpstr>
      <vt:lpstr>ПРОЕКТНАЯ ДЕЯТЕЛЬНОСТЬ</vt:lpstr>
      <vt:lpstr>Групповой сбор</vt:lpstr>
      <vt:lpstr>Метод трех вопросов</vt:lpstr>
      <vt:lpstr>Детская паутинка</vt:lpstr>
      <vt:lpstr> Ресурсный лист</vt:lpstr>
      <vt:lpstr>Реализация проекта</vt:lpstr>
      <vt:lpstr>Слайд 13</vt:lpstr>
      <vt:lpstr>Слайд 14</vt:lpstr>
      <vt:lpstr>Реализация проекта  Подведение итога проекта</vt:lpstr>
      <vt:lpstr> </vt:lpstr>
      <vt:lpstr>Слайд 17</vt:lpstr>
      <vt:lpstr>Слайд 18</vt:lpstr>
      <vt:lpstr>Слайд 19</vt:lpstr>
      <vt:lpstr>Слайд 20</vt:lpstr>
      <vt:lpstr>СПАСИБО ЗА ВНИМАНИЕ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Irinatomsk70@outlook.com</dc:creator>
  <cp:lastModifiedBy>Тарасовы)</cp:lastModifiedBy>
  <cp:revision>100</cp:revision>
  <dcterms:created xsi:type="dcterms:W3CDTF">2018-03-15T03:52:20Z</dcterms:created>
  <dcterms:modified xsi:type="dcterms:W3CDTF">2018-04-17T14:05:55Z</dcterms:modified>
</cp:coreProperties>
</file>