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3" r:id="rId2"/>
    <p:sldId id="284" r:id="rId3"/>
    <p:sldId id="256" r:id="rId4"/>
    <p:sldId id="258" r:id="rId5"/>
    <p:sldId id="257" r:id="rId6"/>
    <p:sldId id="260" r:id="rId7"/>
    <p:sldId id="264" r:id="rId8"/>
    <p:sldId id="281" r:id="rId9"/>
    <p:sldId id="267" r:id="rId10"/>
    <p:sldId id="268" r:id="rId11"/>
    <p:sldId id="269" r:id="rId12"/>
    <p:sldId id="26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CF2"/>
    <a:srgbClr val="313FEF"/>
    <a:srgbClr val="EFC7D5"/>
    <a:srgbClr val="F8BEF1"/>
    <a:srgbClr val="F395E8"/>
    <a:srgbClr val="A4CEA9"/>
    <a:srgbClr val="FFFFCC"/>
    <a:srgbClr val="FFFFFF"/>
    <a:srgbClr val="F2C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>
        <p:scale>
          <a:sx n="77" d="100"/>
          <a:sy n="77" d="100"/>
        </p:scale>
        <p:origin x="-114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756F5-C199-44AD-9F48-1C84D29E3184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E6BB5-30B6-4445-BBD7-9FD447D83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72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6BB5-30B6-4445-BBD7-9FD447D834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0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6BB5-30B6-4445-BBD7-9FD447D834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1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E6BB5-30B6-4445-BBD7-9FD447D834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9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8.gif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4177" y="796834"/>
            <a:ext cx="7772400" cy="160278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Духовно-нравственное и</a:t>
            </a:r>
            <a:b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патриотическое</a:t>
            </a:r>
            <a:b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воспитание детей средствами эстрадного вокала</a:t>
            </a:r>
            <a:endParaRPr lang="ru-RU" sz="40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501008"/>
            <a:ext cx="4265023" cy="196273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Педагог дополнительного образования: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Зимина Ю.А.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МУ ДО «Дом творчества» </a:t>
            </a:r>
            <a:r>
              <a:rPr lang="ru-RU" dirty="0" err="1" smtClean="0">
                <a:solidFill>
                  <a:srgbClr val="002060"/>
                </a:solidFill>
              </a:rPr>
              <a:t>р.п</a:t>
            </a:r>
            <a:r>
              <a:rPr lang="ru-RU" dirty="0" smtClean="0">
                <a:solidFill>
                  <a:srgbClr val="002060"/>
                </a:solidFill>
              </a:rPr>
              <a:t>. Духовницкое Духовницкого района Саратовской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kartinki-vernisazh.ru/_ph/32/1/766373443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656" y="1874901"/>
            <a:ext cx="4770640" cy="47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8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558" y="-73990"/>
            <a:ext cx="9279558" cy="6931989"/>
          </a:xfrm>
          <a:solidFill>
            <a:srgbClr val="00B0F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Концертная деятельность </a:t>
            </a:r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. 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1907704" y="3275166"/>
            <a:ext cx="4823460" cy="3487420"/>
          </a:xfrm>
          <a:prstGeom prst="hexagon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pic>
        <p:nvPicPr>
          <p:cNvPr id="9" name="Рисунок 8" descr="babochka0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349090">
            <a:off x="7847671" y="5523357"/>
            <a:ext cx="1171575" cy="1219200"/>
          </a:xfrm>
          <a:prstGeom prst="rect">
            <a:avLst/>
          </a:prstGeom>
        </p:spPr>
      </p:pic>
      <p:pic>
        <p:nvPicPr>
          <p:cNvPr id="4098" name="Picture 2" descr="D:\Домисольки\101NIKON\DSCN1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6293575" cy="4720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2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97060" cy="6912000"/>
          </a:xfrm>
        </p:spPr>
      </p:pic>
      <p:sp>
        <p:nvSpPr>
          <p:cNvPr id="8" name="Табличка 7"/>
          <p:cNvSpPr/>
          <p:nvPr/>
        </p:nvSpPr>
        <p:spPr>
          <a:xfrm>
            <a:off x="2300289" y="1254964"/>
            <a:ext cx="5292000" cy="3888000"/>
          </a:xfrm>
          <a:prstGeom prst="plaqu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100">
              <a:effectLst/>
              <a:ea typeface="Calibri"/>
              <a:cs typeface="Times New Roman"/>
            </a:endParaRPr>
          </a:p>
        </p:txBody>
      </p:sp>
      <p:pic>
        <p:nvPicPr>
          <p:cNvPr id="13" name="Рисунок 12" descr="70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2518">
            <a:off x="7276316" y="238225"/>
            <a:ext cx="1972633" cy="1836000"/>
          </a:xfrm>
          <a:prstGeom prst="rect">
            <a:avLst/>
          </a:prstGeom>
        </p:spPr>
      </p:pic>
      <p:pic>
        <p:nvPicPr>
          <p:cNvPr id="10" name="Рисунок 9" descr="2e47fc221456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70343" y="116632"/>
            <a:ext cx="4286250" cy="952500"/>
          </a:xfrm>
          <a:prstGeom prst="rect">
            <a:avLst/>
          </a:prstGeom>
        </p:spPr>
      </p:pic>
      <p:pic>
        <p:nvPicPr>
          <p:cNvPr id="5122" name="Picture 2" descr="D:\Домисольки\101NIKON\DSCN11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9" y="1163601"/>
            <a:ext cx="5291999" cy="396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kartinki-vernisazh.ru/_ph/32/1/592650134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43180"/>
            <a:ext cx="2192785" cy="242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508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99592" y="332656"/>
            <a:ext cx="741682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Таким образом, приобщая детей к музыкальному наследию своего народа, мы воспитываем в них чувство патриотизма, а оно неотделимо от воспитания чувства национальной гордости.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146" name="Picture 2" descr="D:\Домисольки\image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2" y="2060848"/>
            <a:ext cx="7366201" cy="41557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ifki.org/data/media/1200/floaties-animatsionnaya-kartinka-03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119633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ifki.org/data/media/1200/floaties-animatsionnaya-kartinka-034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13" y="5102020"/>
            <a:ext cx="1290439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235390" y="549275"/>
            <a:ext cx="865709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4000" b="1" i="1" dirty="0">
                <a:solidFill>
                  <a:srgbClr val="FF0000"/>
                </a:solidFill>
                <a:latin typeface="Century Schoolbook (Заголовки)"/>
              </a:rPr>
              <a:t>Спасибо за внимание !</a:t>
            </a:r>
            <a:endParaRPr lang="ru-RU" altLang="ru-RU" sz="4000" i="1" dirty="0">
              <a:latin typeface="Century Schoolbook (Заголовки)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51104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 дополнительного образования, руководитель объединения «</a:t>
            </a:r>
            <a:r>
              <a:rPr lang="ru-RU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Домисольки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</a:p>
          <a:p>
            <a:pPr algn="ctr"/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Зимина Юлия Александровна.</a:t>
            </a:r>
            <a:endParaRPr lang="ru-RU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91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1628800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cs typeface="Aharoni" panose="02010803020104030203" pitchFamily="2" charset="-79"/>
              </a:rPr>
              <a:t>Руководитель объединения «</a:t>
            </a:r>
            <a:r>
              <a:rPr lang="ru-RU" sz="4800" dirty="0" err="1" smtClean="0">
                <a:solidFill>
                  <a:srgbClr val="FF0000"/>
                </a:solidFill>
                <a:cs typeface="Aharoni" panose="02010803020104030203" pitchFamily="2" charset="-79"/>
              </a:rPr>
              <a:t>Домисольки</a:t>
            </a:r>
            <a:r>
              <a:rPr lang="ru-RU" sz="4800" dirty="0" smtClean="0">
                <a:solidFill>
                  <a:srgbClr val="FF0000"/>
                </a:solidFill>
                <a:cs typeface="Aharoni" panose="02010803020104030203" pitchFamily="2" charset="-79"/>
              </a:rPr>
              <a:t>»</a:t>
            </a:r>
            <a:endParaRPr lang="ru-RU" sz="4800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лия\Desktop\image (1)н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8302"/>
            <a:ext cx="7776863" cy="505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miles24.ru/data/smiles/anime-muzika-3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45364"/>
            <a:ext cx="20574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miles24.ru/data/smiles/anime-muzika-3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" y="1145364"/>
            <a:ext cx="20574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miles24.ru/data/smiles/anime-muzika-3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" y="5301208"/>
            <a:ext cx="20574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miles24.ru/data/smiles/anime-muzika-37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1208"/>
            <a:ext cx="20574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08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2591" y="1228397"/>
            <a:ext cx="453650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Духовно-нравственное и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атриотическое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воспитание детей средствами эстрадного вокала. </a:t>
            </a:r>
          </a:p>
        </p:txBody>
      </p:sp>
    </p:spTree>
    <p:extLst>
      <p:ext uri="{BB962C8B-B14F-4D97-AF65-F5344CB8AC3E}">
        <p14:creationId xmlns:p14="http://schemas.microsoft.com/office/powerpoint/2010/main" val="9680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44"/>
            <a:ext cx="9144000" cy="6858000"/>
          </a:xfr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91880" y="1979549"/>
            <a:ext cx="54726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Цели и задачи:</a:t>
            </a:r>
          </a:p>
          <a:p>
            <a:r>
              <a:rPr lang="ru-RU" sz="2400" dirty="0"/>
              <a:t>-</a:t>
            </a:r>
            <a:r>
              <a:rPr lang="ru-RU" sz="2400" dirty="0" smtClean="0"/>
              <a:t>привлекать  </a:t>
            </a:r>
            <a:r>
              <a:rPr lang="ru-RU" sz="2400" dirty="0"/>
              <a:t>детей к занятиям в системе дополнительного образования;</a:t>
            </a:r>
          </a:p>
          <a:p>
            <a:r>
              <a:rPr lang="ru-RU" sz="2400" dirty="0"/>
              <a:t>- </a:t>
            </a:r>
            <a:r>
              <a:rPr lang="ru-RU" sz="2400" dirty="0" smtClean="0"/>
              <a:t>творчески развивать личность ребенка</a:t>
            </a:r>
            <a:r>
              <a:rPr lang="ru-RU" sz="2400" dirty="0"/>
              <a:t>, его </a:t>
            </a:r>
            <a:r>
              <a:rPr lang="ru-RU" sz="2400" dirty="0" smtClean="0"/>
              <a:t>эстетическое чувство </a:t>
            </a:r>
            <a:r>
              <a:rPr lang="ru-RU" sz="2400" dirty="0"/>
              <a:t>в эмоциональном познании мира;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/>
              <a:t>содействовать </a:t>
            </a:r>
            <a:r>
              <a:rPr lang="ru-RU" sz="2400" dirty="0"/>
              <a:t>в социализации детей через формы коллективного творчества и </a:t>
            </a:r>
            <a:r>
              <a:rPr lang="ru-RU" sz="2400" dirty="0" smtClean="0"/>
              <a:t>внутриучрежденческой  </a:t>
            </a:r>
            <a:r>
              <a:rPr lang="ru-RU" sz="2400" dirty="0"/>
              <a:t>жизнедеятельности, </a:t>
            </a:r>
          </a:p>
        </p:txBody>
      </p:sp>
      <p:pic>
        <p:nvPicPr>
          <p:cNvPr id="11" name="Рисунок 10" descr="701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69319">
            <a:off x="6359604" y="273976"/>
            <a:ext cx="2200275" cy="2047875"/>
          </a:xfrm>
          <a:prstGeom prst="rect">
            <a:avLst/>
          </a:prstGeom>
        </p:spPr>
      </p:pic>
      <p:pic>
        <p:nvPicPr>
          <p:cNvPr id="12" name="Рисунок 11" descr="70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725144"/>
            <a:ext cx="1255390" cy="1035029"/>
          </a:xfrm>
          <a:prstGeom prst="rect">
            <a:avLst/>
          </a:prstGeom>
        </p:spPr>
      </p:pic>
      <p:sp>
        <p:nvSpPr>
          <p:cNvPr id="9" name="Облако 8"/>
          <p:cNvSpPr/>
          <p:nvPr/>
        </p:nvSpPr>
        <p:spPr>
          <a:xfrm rot="20769594">
            <a:off x="-330473" y="193351"/>
            <a:ext cx="4392488" cy="2891700"/>
          </a:xfrm>
          <a:prstGeom prst="cloud">
            <a:avLst/>
          </a:prstGeom>
          <a:solidFill>
            <a:srgbClr val="EADCF2"/>
          </a:solidFill>
          <a:ln>
            <a:solidFill>
              <a:srgbClr val="F395E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200">
              <a:solidFill>
                <a:srgbClr val="00682F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4" name="Picture 2" descr="D:\Домисольки\101NIKON\DSCN1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878">
            <a:off x="24141" y="257978"/>
            <a:ext cx="3683259" cy="2762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5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9" y="-2709"/>
            <a:ext cx="9143999" cy="6858000"/>
          </a:xfrm>
        </p:spPr>
      </p:pic>
      <p:pic>
        <p:nvPicPr>
          <p:cNvPr id="7" name="Рисунок 6" descr="701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69319">
            <a:off x="5840706" y="287572"/>
            <a:ext cx="2200275" cy="20478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302359"/>
            <a:ext cx="54360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ru-RU" sz="2800" dirty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- </a:t>
            </a:r>
            <a:r>
              <a:rPr lang="ru-RU" sz="2800" dirty="0">
                <a:solidFill>
                  <a:srgbClr val="FFFF00"/>
                </a:solidFill>
              </a:rPr>
              <a:t>привлекать детей к массовым мероприятиям;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- пробуждать </a:t>
            </a:r>
            <a:r>
              <a:rPr lang="ru-RU" sz="2800" dirty="0">
                <a:solidFill>
                  <a:srgbClr val="FFFF00"/>
                </a:solidFill>
              </a:rPr>
              <a:t>в детях </a:t>
            </a:r>
            <a:r>
              <a:rPr lang="ru-RU" sz="2800" dirty="0" smtClean="0">
                <a:solidFill>
                  <a:srgbClr val="FFFF00"/>
                </a:solidFill>
              </a:rPr>
              <a:t>интерес </a:t>
            </a:r>
            <a:r>
              <a:rPr lang="ru-RU" sz="2800" dirty="0">
                <a:solidFill>
                  <a:srgbClr val="FFFF00"/>
                </a:solidFill>
              </a:rPr>
              <a:t>к творческой жизни </a:t>
            </a:r>
            <a:r>
              <a:rPr lang="ru-RU" sz="2800" dirty="0" smtClean="0">
                <a:solidFill>
                  <a:srgbClr val="FFFF00"/>
                </a:solidFill>
              </a:rPr>
              <a:t>учреждения, поселка, района</a:t>
            </a:r>
            <a:r>
              <a:rPr lang="ru-RU" sz="2800" dirty="0">
                <a:solidFill>
                  <a:srgbClr val="FFFF00"/>
                </a:solidFill>
              </a:rPr>
              <a:t>;</a:t>
            </a:r>
          </a:p>
          <a:p>
            <a:r>
              <a:rPr lang="ru-RU" sz="2800" dirty="0">
                <a:solidFill>
                  <a:srgbClr val="FFFF00"/>
                </a:solidFill>
              </a:rPr>
              <a:t>- </a:t>
            </a:r>
            <a:r>
              <a:rPr lang="ru-RU" sz="2800" dirty="0" smtClean="0">
                <a:solidFill>
                  <a:srgbClr val="FFFF00"/>
                </a:solidFill>
              </a:rPr>
              <a:t>прививать </a:t>
            </a:r>
            <a:r>
              <a:rPr lang="ru-RU" sz="2800" dirty="0" smtClean="0">
                <a:solidFill>
                  <a:srgbClr val="FFFF00"/>
                </a:solidFill>
              </a:rPr>
              <a:t>любовь </a:t>
            </a:r>
            <a:r>
              <a:rPr lang="ru-RU" sz="2800" dirty="0">
                <a:solidFill>
                  <a:srgbClr val="FFFF00"/>
                </a:solidFill>
              </a:rPr>
              <a:t>к РОДИНЕ через вокальный репертуар;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rgbClr val="FFFF00"/>
                </a:solidFill>
              </a:rPr>
              <a:t>воспитывать </a:t>
            </a:r>
            <a:r>
              <a:rPr lang="ru-RU" sz="2800" dirty="0">
                <a:solidFill>
                  <a:srgbClr val="FFFF00"/>
                </a:solidFill>
              </a:rPr>
              <a:t>в</a:t>
            </a:r>
            <a:r>
              <a:rPr lang="ru-RU" sz="2800" dirty="0" smtClean="0">
                <a:solidFill>
                  <a:srgbClr val="FFFF00"/>
                </a:solidFill>
              </a:rPr>
              <a:t> детях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чувство </a:t>
            </a:r>
            <a:r>
              <a:rPr lang="ru-RU" sz="2800" dirty="0">
                <a:solidFill>
                  <a:srgbClr val="FFFF00"/>
                </a:solidFill>
              </a:rPr>
              <a:t>патриотизма на примерах лучших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музыкальных </a:t>
            </a:r>
            <a:r>
              <a:rPr lang="ru-RU" sz="2800" dirty="0">
                <a:solidFill>
                  <a:srgbClr val="FFFF00"/>
                </a:solidFill>
              </a:rPr>
              <a:t>произведений</a:t>
            </a:r>
            <a:r>
              <a:rPr lang="ru-RU" sz="2800" dirty="0"/>
              <a:t>.</a:t>
            </a:r>
          </a:p>
          <a:p>
            <a:endParaRPr lang="ru-RU" sz="28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D:\Домисольки\image (10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14" y="3922616"/>
            <a:ext cx="4230460" cy="238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189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575" y="0"/>
            <a:ext cx="9143999" cy="6858000"/>
          </a:xfr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47664" y="466219"/>
            <a:ext cx="56886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Monotype Corsiva" panose="03010101010201010101" pitchFamily="66" charset="0"/>
              </a:rPr>
              <a:t>Вокальный коллектив объединяет единомышленников, воспитывает в них чувства сотворчества и товарищества, взаимопомощи и поддержки, без которых невозможно полноценное воспитание личности ребенка.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anose="03010101010201010101" pitchFamily="66" charset="0"/>
              <a:cs typeface="Arial" pitchFamily="34" charset="0"/>
            </a:endParaRPr>
          </a:p>
        </p:txBody>
      </p:sp>
      <p:pic>
        <p:nvPicPr>
          <p:cNvPr id="10" name="Рисунок 6" descr="87854a642600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2628" y="4355934"/>
            <a:ext cx="217170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87854a642600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28" y="3501008"/>
            <a:ext cx="2286000" cy="350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70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60648"/>
            <a:ext cx="1255390" cy="1035029"/>
          </a:xfrm>
          <a:prstGeom prst="rect">
            <a:avLst/>
          </a:prstGeom>
        </p:spPr>
      </p:pic>
      <p:pic>
        <p:nvPicPr>
          <p:cNvPr id="9" name="Рисунок 8" descr="70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261" y="109717"/>
            <a:ext cx="1255390" cy="1035029"/>
          </a:xfrm>
          <a:prstGeom prst="rect">
            <a:avLst/>
          </a:prstGeom>
        </p:spPr>
      </p:pic>
      <p:pic>
        <p:nvPicPr>
          <p:cNvPr id="2050" name="Picture 2" descr="D:\Домисольки\image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61" y="3212976"/>
            <a:ext cx="5641820" cy="3176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21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ln>
            <a:solidFill>
              <a:srgbClr val="EFC7D5"/>
            </a:solidFill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1062609"/>
            <a:ext cx="486003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u="sng" dirty="0">
                <a:solidFill>
                  <a:srgbClr val="7030A0"/>
                </a:solidFill>
              </a:rPr>
              <a:t>Задачи, которые я определила для себя с целью эффективного духовно-нравственного и патриотического воспитания детей на уроках вокала: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dirty="0">
                <a:solidFill>
                  <a:srgbClr val="7030A0"/>
                </a:solidFill>
              </a:rPr>
              <a:t>На основе изучения детских песен, вокальных произведений, современных эстрадных песен и прочего расширить знания ребят об истории Родины, ее певческой культуре. Воспитывать и прививать любовь и уважение к духовному наследию, пониманию и уважению певческих традиций.</a:t>
            </a:r>
          </a:p>
          <a:p>
            <a:r>
              <a:rPr lang="ru-RU" sz="2000" dirty="0">
                <a:solidFill>
                  <a:srgbClr val="7030A0"/>
                </a:solidFill>
              </a:rPr>
              <a:t>Развивать индивидуальные творческие способности детей на основе исполняемых произведений. </a:t>
            </a:r>
          </a:p>
        </p:txBody>
      </p:sp>
      <p:pic>
        <p:nvPicPr>
          <p:cNvPr id="11" name="Рисунок 10" descr="7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390" cy="1035029"/>
          </a:xfrm>
          <a:prstGeom prst="rect">
            <a:avLst/>
          </a:prstGeom>
        </p:spPr>
      </p:pic>
      <p:pic>
        <p:nvPicPr>
          <p:cNvPr id="12" name="Рисунок 11" descr="7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733256"/>
            <a:ext cx="1255390" cy="1035029"/>
          </a:xfrm>
          <a:prstGeom prst="rect">
            <a:avLst/>
          </a:prstGeom>
        </p:spPr>
      </p:pic>
      <p:pic>
        <p:nvPicPr>
          <p:cNvPr id="13" name="Рисунок 12" descr="петрушка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752" y="3806231"/>
            <a:ext cx="216535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717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ln>
            <a:solidFill>
              <a:srgbClr val="EFC7D5"/>
            </a:solidFill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51520" y="1370385"/>
            <a:ext cx="41044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Использовать различные приемы вокального исполнения. Способствовать формированию эмоциональной отзывчивости, любви к окружающему миру. Прививать основы художественного вкуса.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Сформировать потребности в общении с вокальной музыкой. Создать атмосферу радости, значимости, увлеченности, успешности каждого члена  объединения.</a:t>
            </a:r>
          </a:p>
        </p:txBody>
      </p:sp>
      <p:pic>
        <p:nvPicPr>
          <p:cNvPr id="11" name="Рисунок 10" descr="7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55390" cy="1035029"/>
          </a:xfrm>
          <a:prstGeom prst="rect">
            <a:avLst/>
          </a:prstGeom>
        </p:spPr>
      </p:pic>
      <p:pic>
        <p:nvPicPr>
          <p:cNvPr id="12" name="Рисунок 11" descr="70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5733256"/>
            <a:ext cx="1255390" cy="1035029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34134" t="9407" r="33494" b="15622"/>
          <a:stretch/>
        </p:blipFill>
        <p:spPr bwMode="auto">
          <a:xfrm>
            <a:off x="5436096" y="188639"/>
            <a:ext cx="3491960" cy="322845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D:\Домисольки\101NIKON\DSCN11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97486"/>
            <a:ext cx="3801936" cy="28514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iles24.ru/data/smiles/anime-muzika-31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966043"/>
            <a:ext cx="2520280" cy="14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miles24.ru/data/smiles/anime-muzika-31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17" y="188639"/>
            <a:ext cx="2520280" cy="14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854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54"/>
            <a:ext cx="9144000" cy="6867053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105273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Р</a:t>
            </a:r>
            <a:r>
              <a:rPr lang="ru-RU" sz="2000" dirty="0" smtClean="0">
                <a:solidFill>
                  <a:srgbClr val="002060"/>
                </a:solidFill>
              </a:rPr>
              <a:t>епертуар </a:t>
            </a:r>
            <a:r>
              <a:rPr lang="ru-RU" sz="2000" dirty="0">
                <a:solidFill>
                  <a:srgbClr val="002060"/>
                </a:solidFill>
              </a:rPr>
              <a:t>для </a:t>
            </a:r>
            <a:r>
              <a:rPr lang="ru-RU" sz="2000" dirty="0" smtClean="0">
                <a:solidFill>
                  <a:srgbClr val="002060"/>
                </a:solidFill>
              </a:rPr>
              <a:t>вокального объединения  </a:t>
            </a:r>
            <a:r>
              <a:rPr lang="ru-RU" sz="2000" dirty="0">
                <a:solidFill>
                  <a:srgbClr val="002060"/>
                </a:solidFill>
              </a:rPr>
              <a:t>должен отвечать следующим требованиям:</a:t>
            </a:r>
          </a:p>
          <a:p>
            <a:r>
              <a:rPr lang="ru-RU" dirty="0">
                <a:solidFill>
                  <a:srgbClr val="00B050"/>
                </a:solidFill>
              </a:rPr>
              <a:t>- развивающий и воспитывающий характер словесно-музыкального материала;</a:t>
            </a:r>
          </a:p>
          <a:p>
            <a:r>
              <a:rPr lang="ru-RU" dirty="0">
                <a:solidFill>
                  <a:srgbClr val="00B050"/>
                </a:solidFill>
              </a:rPr>
              <a:t>- доступность содержания, понятность образов, соответствие жизненному опыту и возрасту детей;</a:t>
            </a:r>
          </a:p>
          <a:p>
            <a:r>
              <a:rPr lang="ru-RU" dirty="0">
                <a:solidFill>
                  <a:srgbClr val="00B050"/>
                </a:solidFill>
              </a:rPr>
              <a:t>- посильность вокально-интонационного материала - степень сложности произведения должна быть посильной, т.е. должна соответствовать уровню подготовленности обучающихся;</a:t>
            </a:r>
          </a:p>
          <a:p>
            <a:r>
              <a:rPr lang="ru-RU" dirty="0">
                <a:solidFill>
                  <a:srgbClr val="00B050"/>
                </a:solidFill>
              </a:rPr>
              <a:t>- отражение чувства радости, юмора, сострадания, доброты, красоты, любви, ответственности, дружбы, патриотизма.</a:t>
            </a:r>
          </a:p>
        </p:txBody>
      </p:sp>
      <p:pic>
        <p:nvPicPr>
          <p:cNvPr id="8" name="Рисунок 7" descr="1022a777515dc3c49612dbc21fb8ceb0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877272"/>
            <a:ext cx="846212" cy="806853"/>
          </a:xfrm>
          <a:prstGeom prst="rect">
            <a:avLst/>
          </a:prstGeom>
        </p:spPr>
      </p:pic>
      <p:pic>
        <p:nvPicPr>
          <p:cNvPr id="13" name="Рисунок 12" descr="1022a777515dc3c49612dbc21fb8ceb0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-5463"/>
            <a:ext cx="846212" cy="806853"/>
          </a:xfrm>
          <a:prstGeom prst="rect">
            <a:avLst/>
          </a:prstGeom>
        </p:spPr>
      </p:pic>
      <p:pic>
        <p:nvPicPr>
          <p:cNvPr id="3074" name="Picture 2" descr="D:\Домисольки\image (3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18" y="1028242"/>
            <a:ext cx="3876782" cy="5169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27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1294</TotalTime>
  <Words>376</Words>
  <Application>Microsoft Office PowerPoint</Application>
  <PresentationFormat>Экран (4:3)</PresentationFormat>
  <Paragraphs>38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Духовно-нравственное и патриотическое воспитание детей средствами эстрадного вокала</vt:lpstr>
      <vt:lpstr>Руководитель объединения «Домисольки»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Юлия</cp:lastModifiedBy>
  <cp:revision>96</cp:revision>
  <dcterms:created xsi:type="dcterms:W3CDTF">2017-02-21T08:48:24Z</dcterms:created>
  <dcterms:modified xsi:type="dcterms:W3CDTF">2018-05-19T20:07:46Z</dcterms:modified>
</cp:coreProperties>
</file>