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0" r:id="rId3"/>
    <p:sldId id="261" r:id="rId4"/>
    <p:sldId id="263" r:id="rId5"/>
    <p:sldId id="266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CC00"/>
    <a:srgbClr val="FF0000"/>
    <a:srgbClr val="CC3300"/>
    <a:srgbClr val="160EB2"/>
    <a:srgbClr val="00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224" y="-336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702319" cy="63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Детский сад №8 "Золотая рыбка"городского округа город Октябрьский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Республики Башкортостан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ПРОЕКТ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«Газированная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вода: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33CC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  вред или польза?»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33CC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33CC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33CC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Автор: Сафиуллина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Сабина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воспитанница старшей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группы  №5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МБДОУ Детский сад №8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Руководитель: воспитатель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Башарова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Венера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Тагировна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7\Desktop\gaz_vod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86190"/>
            <a:ext cx="342902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221455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33CC"/>
                </a:solidFill>
              </a:rPr>
              <a:t> Положили в газировку яйцо. На следующий день увидели – скорлупа окрасилась, скорлупа стала более хрупкой через три дня.</a:t>
            </a:r>
            <a:br>
              <a:rPr lang="ru-RU" sz="2400" dirty="0" smtClean="0">
                <a:solidFill>
                  <a:srgbClr val="0033CC"/>
                </a:solidFill>
              </a:rPr>
            </a:br>
            <a:r>
              <a:rPr lang="ru-RU" sz="2400" dirty="0" smtClean="0">
                <a:solidFill>
                  <a:srgbClr val="0033CC"/>
                </a:solidFill>
              </a:rPr>
              <a:t>Вывод: в газировке содержатся </a:t>
            </a:r>
            <a:r>
              <a:rPr lang="ru-RU" sz="2400" dirty="0" err="1" smtClean="0">
                <a:solidFill>
                  <a:srgbClr val="0033CC"/>
                </a:solidFill>
              </a:rPr>
              <a:t>красители,которые</a:t>
            </a:r>
            <a:r>
              <a:rPr lang="ru-RU" sz="2400" dirty="0" smtClean="0">
                <a:solidFill>
                  <a:srgbClr val="0033CC"/>
                </a:solidFill>
              </a:rPr>
              <a:t> </a:t>
            </a:r>
            <a:r>
              <a:rPr lang="ru-RU" sz="2400" dirty="0" smtClean="0">
                <a:solidFill>
                  <a:srgbClr val="0033CC"/>
                </a:solidFill>
              </a:rPr>
              <a:t>негативно влияют на зубную эмаль.</a:t>
            </a:r>
            <a:endParaRPr lang="ru-RU" sz="2400" dirty="0">
              <a:solidFill>
                <a:srgbClr val="0033CC"/>
              </a:solidFill>
            </a:endParaRPr>
          </a:p>
        </p:txBody>
      </p:sp>
      <p:pic>
        <p:nvPicPr>
          <p:cNvPr id="2050" name="Picture 2" descr="C:\Users\7\Desktop\ппппп\IMG_20180202_1055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62045">
            <a:off x="1155758" y="2493151"/>
            <a:ext cx="2824050" cy="3482981"/>
          </a:xfrm>
          <a:prstGeom prst="rect">
            <a:avLst/>
          </a:prstGeom>
          <a:noFill/>
        </p:spPr>
      </p:pic>
      <p:pic>
        <p:nvPicPr>
          <p:cNvPr id="2051" name="Picture 3" descr="C:\Users\7\Desktop\ппппп\IMG_20180205_145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643182"/>
            <a:ext cx="2786082" cy="2500330"/>
          </a:xfrm>
          <a:prstGeom prst="rect">
            <a:avLst/>
          </a:prstGeom>
          <a:noFill/>
        </p:spPr>
      </p:pic>
      <p:pic>
        <p:nvPicPr>
          <p:cNvPr id="2052" name="Picture 4" descr="C:\Users\7\Desktop\ппппп\IMG_20180205_1457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4432">
            <a:off x="5712053" y="3110212"/>
            <a:ext cx="2704532" cy="2558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33CC"/>
                </a:solidFill>
              </a:rPr>
              <a:t>Положили в Кока Колу ржавую монету. Через 1 день монета стала чистой. Вскипятили Кока Колу в чайнике. Накипь исчезла.</a:t>
            </a:r>
            <a:br>
              <a:rPr lang="ru-RU" sz="2000" dirty="0" smtClean="0">
                <a:solidFill>
                  <a:srgbClr val="0033CC"/>
                </a:solidFill>
              </a:rPr>
            </a:br>
            <a:r>
              <a:rPr lang="ru-RU" sz="2000" dirty="0" smtClean="0">
                <a:solidFill>
                  <a:srgbClr val="0033CC"/>
                </a:solidFill>
              </a:rPr>
              <a:t>Вывод: в Кока </a:t>
            </a:r>
            <a:r>
              <a:rPr lang="ru-RU" sz="2000" dirty="0" err="1" smtClean="0">
                <a:solidFill>
                  <a:srgbClr val="0033CC"/>
                </a:solidFill>
              </a:rPr>
              <a:t>Коле-кислая</a:t>
            </a:r>
            <a:r>
              <a:rPr lang="ru-RU" sz="2000" dirty="0" smtClean="0">
                <a:solidFill>
                  <a:srgbClr val="0033CC"/>
                </a:solidFill>
              </a:rPr>
              <a:t> среда, способная  удалить ржавчину.</a:t>
            </a:r>
            <a:endParaRPr lang="ru-RU" sz="2000" dirty="0">
              <a:solidFill>
                <a:srgbClr val="0033CC"/>
              </a:solidFill>
            </a:endParaRPr>
          </a:p>
        </p:txBody>
      </p:sp>
      <p:pic>
        <p:nvPicPr>
          <p:cNvPr id="3075" name="Picture 3" descr="C:\Users\7\Desktop\ппппп\IMG_20180202_165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500306"/>
            <a:ext cx="2286016" cy="2571768"/>
          </a:xfrm>
          <a:prstGeom prst="rect">
            <a:avLst/>
          </a:prstGeom>
          <a:noFill/>
        </p:spPr>
      </p:pic>
      <p:pic>
        <p:nvPicPr>
          <p:cNvPr id="3076" name="Picture 4" descr="C:\Users\7\Desktop\ппппп\IMG_20180202_165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71495">
            <a:off x="1806274" y="4186806"/>
            <a:ext cx="1916883" cy="2125163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716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3077" name="Picture 5" descr="C:\Users\7\Desktop\ппппп\IMG_20180201_152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500306"/>
            <a:ext cx="2428892" cy="2500330"/>
          </a:xfrm>
          <a:prstGeom prst="rect">
            <a:avLst/>
          </a:prstGeom>
          <a:noFill/>
        </p:spPr>
      </p:pic>
      <p:pic>
        <p:nvPicPr>
          <p:cNvPr id="3078" name="Picture 6" descr="C:\Users\7\Desktop\ппппп\IMG_20180202_1352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6514">
            <a:off x="6224248" y="3678473"/>
            <a:ext cx="2405499" cy="2643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</a:rPr>
              <a:t>Теперь я знаю, что:</a:t>
            </a:r>
            <a:endParaRPr lang="ru-RU" sz="4000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33CC"/>
                </a:solidFill>
              </a:rPr>
              <a:t>    газированная вода в больших количествах вредна для здоровья.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4" name="Picture 4" descr="C:\Users\7\Desktop\gaz_vod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86124"/>
            <a:ext cx="342902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143240" y="2285992"/>
            <a:ext cx="2786082" cy="2571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>
            <a:off x="2143108" y="2643182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857884" y="2643182"/>
            <a:ext cx="107157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1028" idx="3"/>
          </p:cNvCxnSpPr>
          <p:nvPr/>
        </p:nvCxnSpPr>
        <p:spPr>
          <a:xfrm rot="5400000">
            <a:off x="2714612" y="4643446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28992" y="3071810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Замените стакан газированной воды на</a:t>
            </a:r>
            <a:endParaRPr lang="ru-RU" sz="2000" dirty="0"/>
          </a:p>
        </p:txBody>
      </p:sp>
      <p:cxnSp>
        <p:nvCxnSpPr>
          <p:cNvPr id="21" name="Прямая со стрелкой 20"/>
          <p:cNvCxnSpPr>
            <a:stCxn id="4" idx="5"/>
            <a:endCxn id="1027" idx="1"/>
          </p:cNvCxnSpPr>
          <p:nvPr/>
        </p:nvCxnSpPr>
        <p:spPr>
          <a:xfrm rot="16200000" flipH="1">
            <a:off x="5572721" y="4429721"/>
            <a:ext cx="876692" cy="979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7\Desktop\536714_(www.Gde-Fon.com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2000264" cy="2000264"/>
          </a:xfrm>
          <a:prstGeom prst="rect">
            <a:avLst/>
          </a:prstGeom>
          <a:noFill/>
        </p:spPr>
      </p:pic>
      <p:pic>
        <p:nvPicPr>
          <p:cNvPr id="1027" name="Picture 3" descr="C:\Users\7\Desktop\189993743dd75d7fbd3d2ca7f8402b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286256"/>
            <a:ext cx="2214578" cy="2143140"/>
          </a:xfrm>
          <a:prstGeom prst="rect">
            <a:avLst/>
          </a:prstGeom>
          <a:noFill/>
        </p:spPr>
      </p:pic>
      <p:pic>
        <p:nvPicPr>
          <p:cNvPr id="1028" name="Picture 4" descr="C:\Users\7\Desktop\635fe3b28417ea736dfda541532d3e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500570"/>
            <a:ext cx="2071702" cy="2000264"/>
          </a:xfrm>
          <a:prstGeom prst="rect">
            <a:avLst/>
          </a:prstGeom>
          <a:noFill/>
        </p:spPr>
      </p:pic>
      <p:pic>
        <p:nvPicPr>
          <p:cNvPr id="1029" name="Picture 5" descr="C:\Users\7\Desktop\af8baa62fdb4bf9e63a2577ba3b8ff3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642918"/>
            <a:ext cx="207170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33CC"/>
                </a:solidFill>
              </a:rPr>
              <a:t>Используемая литература</a:t>
            </a: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00200"/>
            <a:ext cx="7829576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33CC"/>
                </a:solidFill>
              </a:rPr>
              <a:t>Интернет-ресурсы;</a:t>
            </a:r>
          </a:p>
          <a:p>
            <a:r>
              <a:rPr lang="ru-RU" sz="2400" dirty="0" smtClean="0">
                <a:solidFill>
                  <a:srgbClr val="0033CC"/>
                </a:solidFill>
              </a:rPr>
              <a:t>Энциклопедия «Я познаю мир. Основы Безопасности жизнедеятельности», изд-во «</a:t>
            </a:r>
            <a:r>
              <a:rPr lang="ru-RU" sz="2400" dirty="0" err="1" smtClean="0">
                <a:solidFill>
                  <a:srgbClr val="0033CC"/>
                </a:solidFill>
              </a:rPr>
              <a:t>Астрель</a:t>
            </a:r>
            <a:r>
              <a:rPr lang="ru-RU" sz="2400" dirty="0" smtClean="0">
                <a:solidFill>
                  <a:srgbClr val="0033CC"/>
                </a:solidFill>
              </a:rPr>
              <a:t>», Москва, 2003г.</a:t>
            </a:r>
          </a:p>
          <a:p>
            <a:r>
              <a:rPr lang="ru-RU" sz="2400" dirty="0" smtClean="0">
                <a:solidFill>
                  <a:srgbClr val="0033CC"/>
                </a:solidFill>
              </a:rPr>
              <a:t>Рудольф В.В., Балашов В.Е. Как и где готовят прохладительные </a:t>
            </a:r>
            <a:r>
              <a:rPr lang="ru-RU" sz="2400" dirty="0" err="1" smtClean="0">
                <a:solidFill>
                  <a:srgbClr val="0033CC"/>
                </a:solidFill>
              </a:rPr>
              <a:t>напитки.-М.:Агропромиздат</a:t>
            </a:r>
            <a:r>
              <a:rPr lang="ru-RU" sz="2400" dirty="0" smtClean="0">
                <a:solidFill>
                  <a:srgbClr val="0033CC"/>
                </a:solidFill>
              </a:rPr>
              <a:t>, 1987г.</a:t>
            </a:r>
            <a:endParaRPr lang="ru-RU" sz="2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1714488"/>
            <a:ext cx="5357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33CC"/>
                </a:solidFill>
              </a:rPr>
              <a:t>Будьте здоровы!</a:t>
            </a:r>
            <a:endParaRPr lang="ru-RU" sz="7200" b="1" dirty="0">
              <a:solidFill>
                <a:srgbClr val="0033CC"/>
              </a:solidFill>
            </a:endParaRPr>
          </a:p>
        </p:txBody>
      </p:sp>
      <p:pic>
        <p:nvPicPr>
          <p:cNvPr id="1027" name="Picture 3" descr="C:\Users\7\Desktop\pink-flowers-1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786190"/>
            <a:ext cx="250033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Вид проекта: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индивидуальный,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краткосрочный,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исследовательский.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Методы исследования: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иллюстраций,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наблюдение,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обобщение результатов.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1" name="Picture 3" descr="https://media.leverans.ru/product_images/krasnoiarsk/imperiia-sushi/gaz_vod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14818"/>
            <a:ext cx="2643206" cy="2452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14"/>
            <a:ext cx="7772400" cy="550072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</a:t>
            </a:r>
            <a:r>
              <a:rPr lang="ru-RU" b="1" dirty="0" smtClean="0">
                <a:solidFill>
                  <a:srgbClr val="0033CC"/>
                </a:solidFill>
              </a:rPr>
              <a:t>Цель</a:t>
            </a:r>
            <a:r>
              <a:rPr lang="ru-RU" b="1" dirty="0">
                <a:solidFill>
                  <a:srgbClr val="0033CC"/>
                </a:solidFill>
              </a:rPr>
              <a:t>:</a:t>
            </a:r>
            <a:r>
              <a:rPr lang="ru-RU" sz="2000" dirty="0">
                <a:solidFill>
                  <a:srgbClr val="0033CC"/>
                </a:solidFill>
              </a:rPr>
              <a:t/>
            </a:r>
            <a:br>
              <a:rPr lang="ru-RU" sz="2000" dirty="0">
                <a:solidFill>
                  <a:srgbClr val="0033CC"/>
                </a:solidFill>
              </a:rPr>
            </a:br>
            <a:r>
              <a:rPr lang="ru-RU" sz="2700" dirty="0" smtClean="0">
                <a:solidFill>
                  <a:srgbClr val="0033CC"/>
                </a:solidFill>
              </a:rPr>
              <a:t>Обогащение знаний </a:t>
            </a:r>
            <a:r>
              <a:rPr lang="ru-RU" sz="2700" dirty="0">
                <a:solidFill>
                  <a:srgbClr val="0033CC"/>
                </a:solidFill>
              </a:rPr>
              <a:t>о </a:t>
            </a:r>
            <a:r>
              <a:rPr lang="ru-RU" sz="2700" dirty="0" smtClean="0">
                <a:solidFill>
                  <a:srgbClr val="0033CC"/>
                </a:solidFill>
              </a:rPr>
              <a:t>газированной воде </a:t>
            </a:r>
            <a:r>
              <a:rPr lang="ru-RU" sz="2700" dirty="0">
                <a:solidFill>
                  <a:srgbClr val="0033CC"/>
                </a:solidFill>
              </a:rPr>
              <a:t>,как о </a:t>
            </a:r>
            <a:r>
              <a:rPr lang="ru-RU" sz="2700" dirty="0" smtClean="0">
                <a:solidFill>
                  <a:srgbClr val="0033CC"/>
                </a:solidFill>
              </a:rPr>
              <a:t>вредном напитке для  </a:t>
            </a:r>
            <a:r>
              <a:rPr lang="ru-RU" sz="2700" dirty="0">
                <a:solidFill>
                  <a:srgbClr val="0033CC"/>
                </a:solidFill>
              </a:rPr>
              <a:t>детского организма.</a:t>
            </a:r>
            <a:r>
              <a:rPr lang="ru-RU" sz="2000" dirty="0">
                <a:solidFill>
                  <a:srgbClr val="0033CC"/>
                </a:solidFill>
              </a:rPr>
              <a:t/>
            </a:r>
            <a:br>
              <a:rPr lang="ru-RU" sz="2000" dirty="0">
                <a:solidFill>
                  <a:srgbClr val="0033CC"/>
                </a:solidFill>
              </a:rPr>
            </a:br>
            <a:r>
              <a:rPr lang="ru-RU" sz="2000" dirty="0" smtClean="0">
                <a:solidFill>
                  <a:srgbClr val="0033CC"/>
                </a:solidFill>
              </a:rPr>
              <a:t>                                                              </a:t>
            </a:r>
            <a:r>
              <a:rPr lang="ru-RU" b="1" dirty="0" smtClean="0">
                <a:solidFill>
                  <a:srgbClr val="0033CC"/>
                </a:solidFill>
              </a:rPr>
              <a:t>Задачи:</a:t>
            </a:r>
            <a:r>
              <a:rPr lang="ru-RU" sz="2000" dirty="0" smtClean="0">
                <a:solidFill>
                  <a:srgbClr val="0033CC"/>
                </a:solidFill>
              </a:rPr>
              <a:t/>
            </a:r>
            <a:br>
              <a:rPr lang="ru-RU" sz="2000" dirty="0" smtClean="0">
                <a:solidFill>
                  <a:srgbClr val="0033CC"/>
                </a:solidFill>
              </a:rPr>
            </a:br>
            <a:r>
              <a:rPr lang="ru-RU" sz="2700" dirty="0" smtClean="0">
                <a:solidFill>
                  <a:srgbClr val="0033CC"/>
                </a:solidFill>
              </a:rPr>
              <a:t>1.Расширять кругозор о газированной воде. </a:t>
            </a:r>
            <a:r>
              <a:rPr lang="ru-RU" sz="2700" dirty="0">
                <a:solidFill>
                  <a:srgbClr val="0033CC"/>
                </a:solidFill>
              </a:rPr>
              <a:t/>
            </a:r>
            <a:br>
              <a:rPr lang="ru-RU" sz="2700" dirty="0">
                <a:solidFill>
                  <a:srgbClr val="0033CC"/>
                </a:solidFill>
              </a:rPr>
            </a:br>
            <a:r>
              <a:rPr lang="ru-RU" sz="2700" dirty="0">
                <a:solidFill>
                  <a:srgbClr val="0033CC"/>
                </a:solidFill>
              </a:rPr>
              <a:t>2.Раскрыть его </a:t>
            </a:r>
            <a:r>
              <a:rPr lang="ru-RU" sz="2700" dirty="0" smtClean="0">
                <a:solidFill>
                  <a:srgbClr val="0033CC"/>
                </a:solidFill>
              </a:rPr>
              <a:t>вредное действие </a:t>
            </a:r>
            <a:r>
              <a:rPr lang="ru-RU" sz="2700" dirty="0">
                <a:solidFill>
                  <a:srgbClr val="0033CC"/>
                </a:solidFill>
              </a:rPr>
              <a:t>для </a:t>
            </a:r>
            <a:r>
              <a:rPr lang="ru-RU" sz="2700" dirty="0" smtClean="0">
                <a:solidFill>
                  <a:srgbClr val="0033CC"/>
                </a:solidFill>
              </a:rPr>
              <a:t>организма </a:t>
            </a:r>
            <a:r>
              <a:rPr lang="ru-RU" sz="2700" dirty="0">
                <a:solidFill>
                  <a:srgbClr val="0033CC"/>
                </a:solidFill>
              </a:rPr>
              <a:t>человека.</a:t>
            </a:r>
            <a:br>
              <a:rPr lang="ru-RU" sz="2700" dirty="0">
                <a:solidFill>
                  <a:srgbClr val="0033CC"/>
                </a:solidFill>
              </a:rPr>
            </a:br>
            <a:r>
              <a:rPr lang="ru-RU" sz="2700" dirty="0">
                <a:solidFill>
                  <a:srgbClr val="0033CC"/>
                </a:solidFill>
              </a:rPr>
              <a:t/>
            </a:r>
            <a:br>
              <a:rPr lang="ru-RU" sz="2700" dirty="0">
                <a:solidFill>
                  <a:srgbClr val="0033CC"/>
                </a:solidFill>
              </a:rPr>
            </a:br>
            <a:r>
              <a:rPr lang="ru-RU" sz="2700" dirty="0">
                <a:solidFill>
                  <a:srgbClr val="0033CC"/>
                </a:solidFill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7329494" cy="71438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                                    </a:t>
            </a:r>
            <a:endParaRPr lang="ru-RU" dirty="0"/>
          </a:p>
        </p:txBody>
      </p:sp>
      <p:pic>
        <p:nvPicPr>
          <p:cNvPr id="1026" name="Picture 2" descr="C:\Users\7\Desktop\gaz_vod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00504"/>
            <a:ext cx="300039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33CC"/>
                </a:solidFill>
              </a:rPr>
              <a:t>       Я часто у родителей прошу купить </a:t>
            </a:r>
            <a:r>
              <a:rPr lang="ru-RU" sz="1800" b="1" dirty="0" err="1" smtClean="0">
                <a:solidFill>
                  <a:srgbClr val="0033CC"/>
                </a:solidFill>
              </a:rPr>
              <a:t>газировку,но</a:t>
            </a:r>
            <a:r>
              <a:rPr lang="ru-RU" sz="1800" b="1" dirty="0" smtClean="0">
                <a:solidFill>
                  <a:srgbClr val="0033CC"/>
                </a:solidFill>
              </a:rPr>
              <a:t> они говорят ,что это вредно.</a:t>
            </a:r>
            <a:br>
              <a:rPr lang="ru-RU" sz="1800" b="1" dirty="0" smtClean="0">
                <a:solidFill>
                  <a:srgbClr val="0033CC"/>
                </a:solidFill>
              </a:rPr>
            </a:br>
            <a:r>
              <a:rPr lang="ru-RU" sz="1800" b="1" dirty="0" smtClean="0">
                <a:solidFill>
                  <a:srgbClr val="0033CC"/>
                </a:solidFill>
              </a:rPr>
              <a:t> Мы решили проверить, так ли на самом деле вредна газированная вода?</a:t>
            </a:r>
            <a:br>
              <a:rPr lang="ru-RU" sz="1800" b="1" dirty="0" smtClean="0">
                <a:solidFill>
                  <a:srgbClr val="0033CC"/>
                </a:solidFill>
              </a:rPr>
            </a:br>
            <a:r>
              <a:rPr lang="ru-RU" sz="1800" b="1" dirty="0">
                <a:solidFill>
                  <a:srgbClr val="0033CC"/>
                </a:solidFill>
              </a:rPr>
              <a:t> Моя воспитательница Венера </a:t>
            </a:r>
            <a:r>
              <a:rPr lang="ru-RU" sz="1800" b="1" dirty="0" err="1">
                <a:solidFill>
                  <a:srgbClr val="0033CC"/>
                </a:solidFill>
              </a:rPr>
              <a:t>Тагировна</a:t>
            </a:r>
            <a:r>
              <a:rPr lang="ru-RU" sz="1800" b="1" dirty="0">
                <a:solidFill>
                  <a:srgbClr val="0033CC"/>
                </a:solidFill>
              </a:rPr>
              <a:t> прочитала стихотворение.</a:t>
            </a:r>
            <a:br>
              <a:rPr lang="ru-RU" sz="1800" b="1" dirty="0">
                <a:solidFill>
                  <a:srgbClr val="0033CC"/>
                </a:solidFill>
              </a:rPr>
            </a:br>
            <a:r>
              <a:rPr lang="ru-RU" sz="1800" b="1" dirty="0">
                <a:solidFill>
                  <a:srgbClr val="0033CC"/>
                </a:solidFill>
              </a:rPr>
              <a:t> </a:t>
            </a:r>
            <a:r>
              <a:rPr lang="ru-RU" sz="1800" dirty="0">
                <a:solidFill>
                  <a:srgbClr val="0033CC"/>
                </a:solidFill>
              </a:rPr>
              <a:t/>
            </a:r>
            <a:br>
              <a:rPr lang="ru-RU" sz="1800" dirty="0">
                <a:solidFill>
                  <a:srgbClr val="0033CC"/>
                </a:solidFill>
              </a:rPr>
            </a:br>
            <a:endParaRPr lang="ru-RU" sz="1800" dirty="0">
              <a:solidFill>
                <a:srgbClr val="0033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1225689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C00000"/>
                </a:solidFill>
              </a:rPr>
              <a:t>Котопуля</a:t>
            </a:r>
            <a:r>
              <a:rPr lang="ru-RU" b="1" i="1" dirty="0" smtClean="0">
                <a:solidFill>
                  <a:srgbClr val="C00000"/>
                </a:solidFill>
              </a:rPr>
              <a:t> бегал, прыгал,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Так чудачил – аж вспотел!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От такой «работы тяжкой»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Кушать очень захотел.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err="1" smtClean="0">
                <a:solidFill>
                  <a:srgbClr val="C00000"/>
                </a:solidFill>
              </a:rPr>
              <a:t>Котопуля</a:t>
            </a:r>
            <a:r>
              <a:rPr lang="ru-RU" b="1" i="1" dirty="0" smtClean="0">
                <a:solidFill>
                  <a:srgbClr val="C00000"/>
                </a:solidFill>
              </a:rPr>
              <a:t> слопал чипсы,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Газировкою запил,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Отдохнуть прилег в кроватку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И… заплакал, и заныл: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«Ой-ёй-ёй, болит животик,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Ой-ёй-ёй, меня тошнит!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И немножко, между прочим,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Даже голова болит!»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err="1" smtClean="0">
                <a:solidFill>
                  <a:srgbClr val="C00000"/>
                </a:solidFill>
              </a:rPr>
              <a:t>Котопуля</a:t>
            </a:r>
            <a:r>
              <a:rPr lang="ru-RU" b="1" i="1" dirty="0" smtClean="0">
                <a:solidFill>
                  <a:srgbClr val="C00000"/>
                </a:solidFill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</a:rPr>
              <a:t>Котопуля</a:t>
            </a:r>
            <a:r>
              <a:rPr lang="ru-RU" b="1" i="1" dirty="0" smtClean="0">
                <a:solidFill>
                  <a:srgbClr val="C00000"/>
                </a:solidFill>
              </a:rPr>
              <a:t>…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Ведь тебе же говорят,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Что для детишек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Газировка – это яд!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6322" name="Picture 2" descr="C:\Users\7\Desktop\gaz_vod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500438"/>
            <a:ext cx="314327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33CC"/>
                </a:solidFill>
              </a:rPr>
              <a:t>С  вопросом «Чем вредна газировка?» я обратилась к нашей медсестре Елене Викторовне.</a:t>
            </a:r>
            <a:endParaRPr lang="ru-RU" sz="2400" dirty="0"/>
          </a:p>
        </p:txBody>
      </p:sp>
      <p:pic>
        <p:nvPicPr>
          <p:cNvPr id="3074" name="Picture 2" descr="C:\Users\7\Desktop\ппппп\IMG_20180131_162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335758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33CC"/>
                </a:solidFill>
              </a:rPr>
              <a:t>Чем же вредны газированные напитки?</a:t>
            </a:r>
          </a:p>
          <a:p>
            <a:pPr>
              <a:buNone/>
            </a:pPr>
            <a:r>
              <a:rPr lang="ru-RU" b="1" dirty="0" smtClean="0">
                <a:solidFill>
                  <a:srgbClr val="0033CC"/>
                </a:solidFill>
              </a:rPr>
              <a:t> Газированная вода </a:t>
            </a:r>
            <a:r>
              <a:rPr lang="ru-RU" dirty="0" smtClean="0">
                <a:solidFill>
                  <a:srgbClr val="0033CC"/>
                </a:solidFill>
              </a:rPr>
              <a:t>— прохладительный напиток из минеральной или обычной ароматизированной воды, насыщенной углекислым газом.</a:t>
            </a:r>
          </a:p>
          <a:p>
            <a:pPr>
              <a:buNone/>
            </a:pPr>
            <a:r>
              <a:rPr lang="ru-RU" dirty="0" smtClean="0">
                <a:solidFill>
                  <a:srgbClr val="0033CC"/>
                </a:solidFill>
              </a:rPr>
              <a:t>  Изучив этикетку на бутылке, мы убедились, что основу большинства газированных напитков составляет вода, </a:t>
            </a:r>
            <a:r>
              <a:rPr lang="ru-RU" dirty="0" err="1" smtClean="0">
                <a:solidFill>
                  <a:srgbClr val="0033CC"/>
                </a:solidFill>
              </a:rPr>
              <a:t>кислота,сахар,кофеин</a:t>
            </a:r>
            <a:r>
              <a:rPr lang="ru-RU" dirty="0" smtClean="0">
                <a:solidFill>
                  <a:srgbClr val="0033CC"/>
                </a:solidFill>
              </a:rPr>
              <a:t>, красители.</a:t>
            </a:r>
            <a:br>
              <a:rPr lang="ru-RU" dirty="0" smtClean="0">
                <a:solidFill>
                  <a:srgbClr val="0033CC"/>
                </a:solidFill>
              </a:rPr>
            </a:br>
            <a:r>
              <a:rPr lang="ru-RU" dirty="0" smtClean="0">
                <a:solidFill>
                  <a:srgbClr val="0033CC"/>
                </a:solidFill>
              </a:rPr>
              <a:t>Вещества, входящие в её состав, возбуждают наши вкусовые рецепторы, поэтому после каждого выпитого глотка хочется пить ещё и ещё.</a:t>
            </a:r>
          </a:p>
          <a:p>
            <a:pPr>
              <a:buNone/>
            </a:pP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ru-RU" dirty="0" smtClean="0">
                <a:solidFill>
                  <a:srgbClr val="0033CC"/>
                </a:solidFill>
              </a:rPr>
              <a:t>В пол стакана газировки содержится 3 чайные ложки сахара! </a:t>
            </a:r>
          </a:p>
          <a:p>
            <a:pPr>
              <a:buNone/>
            </a:pPr>
            <a:r>
              <a:rPr lang="ru-RU" b="1" dirty="0" smtClean="0">
                <a:solidFill>
                  <a:srgbClr val="0033CC"/>
                </a:solidFill>
              </a:rPr>
              <a:t>  Газировкой невозможно напиться!</a:t>
            </a:r>
            <a:endParaRPr lang="ru-RU" b="1" dirty="0"/>
          </a:p>
        </p:txBody>
      </p:sp>
      <p:pic>
        <p:nvPicPr>
          <p:cNvPr id="1027" name="Picture 3" descr="C:\Users\7\Desktop\kola_nay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857628"/>
            <a:ext cx="492922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33CC"/>
                </a:solidFill>
              </a:rPr>
              <a:t>Три банки газировки в день могут представлять серьёзную опасность для здоровья человека. Это приводит к возникновению кариеса и разрушению зубов, ожирению, камней в почках.</a:t>
            </a:r>
            <a:endParaRPr lang="ru-RU" sz="2400" dirty="0">
              <a:solidFill>
                <a:srgbClr val="0033CC"/>
              </a:solidFill>
            </a:endParaRPr>
          </a:p>
        </p:txBody>
      </p:sp>
      <p:pic>
        <p:nvPicPr>
          <p:cNvPr id="2050" name="Picture 2" descr="C:\Users\7\Desktop\znutvdhy.jij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807" y="3071809"/>
            <a:ext cx="2954622" cy="2961481"/>
          </a:xfrm>
          <a:prstGeom prst="rect">
            <a:avLst/>
          </a:prstGeom>
          <a:noFill/>
        </p:spPr>
      </p:pic>
      <p:pic>
        <p:nvPicPr>
          <p:cNvPr id="2051" name="Picture 3" descr="C:\Users\7\Desktop\vrednye_napit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34373"/>
            <a:ext cx="2857520" cy="2937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Мы решили проверить, так ли на самом деле вредна газировка и провели опыты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7215238" cy="4525963"/>
          </a:xfrm>
        </p:spPr>
        <p:txBody>
          <a:bodyPr/>
          <a:lstStyle/>
          <a:p>
            <a:pPr lvl="3" algn="ctr">
              <a:buNone/>
            </a:pPr>
            <a:r>
              <a:rPr lang="ru-RU" dirty="0" smtClean="0">
                <a:solidFill>
                  <a:srgbClr val="0033CC"/>
                </a:solidFill>
              </a:rPr>
              <a:t>На только что открытую бутылку надели воздушный шарик. Потрясли бутылку. Увидели, что шарик мгновенно надулся.</a:t>
            </a:r>
          </a:p>
          <a:p>
            <a:pPr lvl="3" algn="ctr">
              <a:buNone/>
            </a:pPr>
            <a:r>
              <a:rPr lang="ru-RU" dirty="0" smtClean="0">
                <a:solidFill>
                  <a:srgbClr val="0033CC"/>
                </a:solidFill>
              </a:rPr>
              <a:t>Вывод: в газировке содержится углекислый газ, он вызывает отрыжку, вздутие живота.</a:t>
            </a:r>
          </a:p>
          <a:p>
            <a:pPr lvl="3">
              <a:buNone/>
            </a:pPr>
            <a:endParaRPr lang="ru-RU" dirty="0" smtClean="0">
              <a:solidFill>
                <a:srgbClr val="0033CC"/>
              </a:solidFill>
            </a:endParaRPr>
          </a:p>
          <a:p>
            <a:pPr lvl="3">
              <a:buNone/>
            </a:pPr>
            <a:endParaRPr lang="ru-RU" dirty="0" smtClean="0">
              <a:solidFill>
                <a:srgbClr val="0033CC"/>
              </a:solidFill>
            </a:endParaRPr>
          </a:p>
          <a:p>
            <a:pPr lvl="3">
              <a:buNone/>
            </a:pP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3078" name="Picture 6" descr="C:\Users\7\Desktop\ппппп\IMG_20180201_152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429000"/>
            <a:ext cx="4714908" cy="3121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33CC"/>
                </a:solidFill>
              </a:rPr>
              <a:t>Проверим, насколько натуральна газировка. Положили в газировку 1 ложку пищевой соды. </a:t>
            </a:r>
            <a:br>
              <a:rPr lang="ru-RU" sz="2800" dirty="0" smtClean="0">
                <a:solidFill>
                  <a:srgbClr val="0033CC"/>
                </a:solidFill>
              </a:rPr>
            </a:br>
            <a:r>
              <a:rPr lang="ru-RU" sz="2800" dirty="0" smtClean="0">
                <a:solidFill>
                  <a:srgbClr val="0033CC"/>
                </a:solidFill>
              </a:rPr>
              <a:t>Вывод: газировка не изменила цвет-это химия</a:t>
            </a:r>
            <a:endParaRPr lang="ru-RU" sz="2800" dirty="0">
              <a:solidFill>
                <a:srgbClr val="0033CC"/>
              </a:solidFill>
            </a:endParaRPr>
          </a:p>
        </p:txBody>
      </p:sp>
      <p:pic>
        <p:nvPicPr>
          <p:cNvPr id="1026" name="Picture 2" descr="C:\Users\7\Desktop\ппппп\IMG_20180201_1054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85992"/>
            <a:ext cx="3143272" cy="3840171"/>
          </a:xfrm>
          <a:prstGeom prst="rect">
            <a:avLst/>
          </a:prstGeom>
          <a:noFill/>
        </p:spPr>
      </p:pic>
      <p:pic>
        <p:nvPicPr>
          <p:cNvPr id="1028" name="Picture 4" descr="C:\Users\7\Desktop\ппппп\IMG_20180201_105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85992"/>
            <a:ext cx="321471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rgbClr val="FFFFFF"/>
      </a:dk1>
      <a:lt1>
        <a:srgbClr val="BDE296"/>
      </a:lt1>
      <a:dk2>
        <a:srgbClr val="EFD5D4"/>
      </a:dk2>
      <a:lt2>
        <a:srgbClr val="BDE29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357</Words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                                                                  Цель: Обогащение знаний о газированной воде ,как о вредном напитке для  детского организма.                                                               Задачи: 1.Расширять кругозор о газированной воде.  2.Раскрыть его вредное действие для организма человека.        </vt:lpstr>
      <vt:lpstr>       Я часто у родителей прошу купить газировку,но они говорят ,что это вредно.  Мы решили проверить, так ли на самом деле вредна газированная вода?  Моя воспитательница Венера Тагировна прочитала стихотворение.   </vt:lpstr>
      <vt:lpstr>С  вопросом «Чем вредна газировка?» я обратилась к нашей медсестре Елене Викторовне.</vt:lpstr>
      <vt:lpstr>Слайд 6</vt:lpstr>
      <vt:lpstr>Три банки газировки в день могут представлять серьёзную опасность для здоровья человека. Это приводит к возникновению кариеса и разрушению зубов, ожирению, камней в почках.</vt:lpstr>
      <vt:lpstr>Мы решили проверить, так ли на самом деле вредна газировка и провели опыты</vt:lpstr>
      <vt:lpstr>Проверим, насколько натуральна газировка. Положили в газировку 1 ложку пищевой соды.  Вывод: газировка не изменила цвет-это химия</vt:lpstr>
      <vt:lpstr> Положили в газировку яйцо. На следующий день увидели – скорлупа окрасилась, скорлупа стала более хрупкой через три дня. Вывод: в газировке содержатся красители,которые негативно влияют на зубную эмаль.</vt:lpstr>
      <vt:lpstr>Положили в Кока Колу ржавую монету. Через 1 день монета стала чистой. Вскипятили Кока Колу в чайнике. Накипь исчезла. Вывод: в Кока Коле-кислая среда, способная  удалить ржавчину.</vt:lpstr>
      <vt:lpstr>Теперь я знаю, что:</vt:lpstr>
      <vt:lpstr>Слайд 13</vt:lpstr>
      <vt:lpstr>Используемая литература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</dc:creator>
  <cp:lastModifiedBy>7</cp:lastModifiedBy>
  <cp:revision>77</cp:revision>
  <dcterms:created xsi:type="dcterms:W3CDTF">2018-02-04T14:01:11Z</dcterms:created>
  <dcterms:modified xsi:type="dcterms:W3CDTF">2018-02-17T04:26:28Z</dcterms:modified>
</cp:coreProperties>
</file>