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63" r:id="rId5"/>
    <p:sldId id="260" r:id="rId6"/>
    <p:sldId id="274" r:id="rId7"/>
    <p:sldId id="261" r:id="rId8"/>
    <p:sldId id="262" r:id="rId9"/>
    <p:sldId id="275" r:id="rId10"/>
    <p:sldId id="264" r:id="rId11"/>
    <p:sldId id="265" r:id="rId12"/>
    <p:sldId id="268" r:id="rId13"/>
    <p:sldId id="269" r:id="rId14"/>
    <p:sldId id="270" r:id="rId15"/>
    <p:sldId id="267" r:id="rId16"/>
    <p:sldId id="271" r:id="rId17"/>
    <p:sldId id="276" r:id="rId18"/>
    <p:sldId id="272" r:id="rId19"/>
    <p:sldId id="273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4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F85FC-8A17-45F9-B573-58F2F6A97EA3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D6AFD-35A0-4973-8814-838EBD1E19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777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6AFD-35A0-4973-8814-838EBD1E19D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724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150A1A-84DE-432C-9C8F-FD1372440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31F18970-B9D0-4C27-9754-47CCCBC36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CB8A601-F1F9-4258-9C00-551E67D1C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81-00B7-4942-AF95-D71CFA6118FE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0AC2658-77B3-463E-BA09-46030962A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8081AB3-8F76-4FD6-B231-457C0E5B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7899-994A-4066-8A11-4597882E6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82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164F08-67DF-4D3D-9BE3-07810FBF3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9161862-CF39-493C-A17F-094D57542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2FCC534-49F0-42CE-B5D6-2646C26BA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81-00B7-4942-AF95-D71CFA6118FE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11C500E-DFA9-49F0-BAD1-CC489EEFA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E3E67AF-B99A-4BDE-A2F7-8F26711A5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7899-994A-4066-8A11-4597882E6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314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C6E6B2E-1CB8-4B97-B4B0-B50A98667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C2B3CFE-878B-4506-92D3-32C061F49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9E2922F-EF6C-4599-B5A4-554A8DA4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81-00B7-4942-AF95-D71CFA6118FE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C1227AF-2F7B-456C-813A-BD8D677B5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89215A4-F0BD-4B7C-870F-889463CFF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7899-994A-4066-8A11-4597882E6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96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AF4F949-CA26-4877-9C48-BD99ABAD9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5C84DA0-E1B2-4023-9EFF-19C781371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1D122EB-A6AF-4127-9C2F-B49077EC2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81-00B7-4942-AF95-D71CFA6118FE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464482F-8AE5-43FB-A00C-24F305492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3D48EF4-67DB-4B9E-A69A-13E0CB278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7899-994A-4066-8A11-4597882E6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60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1F2D909-FE6E-4C4A-81AC-F5CBA0DF9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9B07ADF-31DB-4CFC-AD1F-CFB4839E7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A4CC256-0A2B-4D72-A121-7BDD297AA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81-00B7-4942-AF95-D71CFA6118FE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82B6F1-40CD-4121-8BCF-F2693296C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47A51B5-F058-4177-8B5F-FB5122C2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7899-994A-4066-8A11-4597882E6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26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38A083-A4C9-4B6E-B3D5-F147B9C3C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8D8DF5-7638-4AC8-B36B-779A77E9C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61AEE93-E1D9-4619-973A-36D74E58A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C112114-4D06-421F-AC02-2A6D8F0F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81-00B7-4942-AF95-D71CFA6118FE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ECA4F92-983A-46CF-9EE1-C0C7799C7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65281FA-5D84-419B-876D-767B821F8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7899-994A-4066-8A11-4597882E6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0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E19BB8-B803-4FDF-BFB1-C2350D17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2CCA7AD-1B64-4AA1-B757-16164CFD4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FD0FD08-FE65-450E-A1DC-418118960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E712D47D-345C-4485-B213-B48CE91835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1C340EC9-456C-4798-AACF-934484EC1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16B95B4-3162-47CC-99B1-0199865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81-00B7-4942-AF95-D71CFA6118FE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0792C93-C949-441A-9C2F-A9BE67801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1F5179B7-0862-4EF2-A624-F7EFCB8E0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7899-994A-4066-8A11-4597882E6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08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0094C6E-F2C3-49E8-85CB-BB0C65888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2207C67-8ED5-4D25-AFD9-1D5C3760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81-00B7-4942-AF95-D71CFA6118FE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8D99FF0-9FEC-4DD5-91E4-0DA0DA014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C5F1B31C-5394-42B3-A902-C51892242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7899-994A-4066-8A11-4597882E6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79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1516A707-2011-4DAD-9DE0-0350F5AC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81-00B7-4942-AF95-D71CFA6118FE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314EA6A0-23B1-4403-8EB1-61B20459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15F9D07-A63A-480D-8BD5-3654EA3D1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7899-994A-4066-8A11-4597882E6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47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BE6C3A1-64DF-4CC9-93BD-6F7BC92AA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BE2634F-CEBC-4E42-A535-6D9DF5250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04FB3A4-6F8E-4853-BABA-9B1C4934A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8C4DD83-9EB2-4DB4-B5C4-AF247BCDB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81-00B7-4942-AF95-D71CFA6118FE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66DA4AC-AB13-460F-8A75-742A70A50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D7E0228-0B7F-44C3-B20F-50041237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7899-994A-4066-8A11-4597882E6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30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77F267-BDA9-49C8-9732-F490E581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608ABBB-94A6-4634-90B0-453856792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7D498649-5211-4493-8812-E790B26E4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BB84924-48A7-4CC9-A9FB-51ABBC1A7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4681-00B7-4942-AF95-D71CFA6118FE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D17F48D-EBDB-4F7F-B9AB-625F8F803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6E3D55C-2E5E-4CF6-93D5-662F9CD7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7899-994A-4066-8A11-4597882E6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27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533708-2B70-4BF9-815E-EC89F5692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11D3021-7140-498C-93FC-7332032E3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1990A67-5DB1-4BE9-85F3-3522F30F6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A4681-00B7-4942-AF95-D71CFA6118FE}" type="datetimeFigureOut">
              <a:rPr lang="ru-RU" smtClean="0"/>
              <a:t>27.05.2018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D77B476-8F18-4B40-97B2-36BAA48981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710659D-D6F2-4E1A-BCBD-69FE0175C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F7899-994A-4066-8A11-4597882E6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43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infourok.ru/go.html?href=/J:\%D0%9B%D0%A2%D0%9E%202014\%D0%A4%D0%B5%D0%B4%D0%B5%D1%80%D0%B0%D0%BB%D1%8C%D0%BD%D1%8B%D0%B5%20%D0%B7%D0%B0%D0%BA%D0%BE%D0%BD%D1%8B\%D0%9E%D0%B1%20%D0%BE%D1%81%D0%BD%D0%BE%D0%B2%D0%BD%D1%8B%D1%85%20%D0%B3%D0%B0%D1%80%D0%B0%D0%BD%D1%82%D0%B8%D1%8F%D1%85%20%D0%BF%D1%80%D0%B0%D0%B2%20%D1%80%D0%B5%D0%B1%D0%B5%D0%BD%D0%BA%D0%B0%20%D0%B2%20%D0%A0%D0%A4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1E727F-ED2C-4A10-94C7-3B7CE06EE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17453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/>
              <a:t>ГБУ ДПО РО </a:t>
            </a:r>
            <a:r>
              <a:rPr lang="en-US" sz="2400" dirty="0"/>
              <a:t>“</a:t>
            </a:r>
            <a:r>
              <a:rPr lang="ru-RU" sz="2400" dirty="0"/>
              <a:t>Ростовский институт повышения квалификации и профессиональной переподготовки работников образования</a:t>
            </a:r>
            <a:r>
              <a:rPr lang="en-US" sz="2400" dirty="0"/>
              <a:t>”</a:t>
            </a:r>
            <a:r>
              <a:rPr lang="ru-RU" sz="2400" dirty="0"/>
              <a:t>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3DE4635F-34AC-4ABE-AB8E-E6FEC98DD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5526" y="2001912"/>
            <a:ext cx="9144000" cy="2316870"/>
          </a:xfrm>
        </p:spPr>
        <p:txBody>
          <a:bodyPr>
            <a:normAutofit lnSpcReduction="10000"/>
          </a:bodyPr>
          <a:lstStyle/>
          <a:p>
            <a:r>
              <a:rPr lang="ru-RU" sz="4000" dirty="0"/>
              <a:t>Проект</a:t>
            </a:r>
            <a:r>
              <a:rPr lang="ru-RU" dirty="0"/>
              <a:t>:</a:t>
            </a:r>
          </a:p>
          <a:p>
            <a:r>
              <a:rPr lang="ru-RU" sz="4000" dirty="0"/>
              <a:t>Система формирования трудовых навыков как форма социализации учащихся с ОВЗ</a:t>
            </a:r>
          </a:p>
        </p:txBody>
      </p:sp>
    </p:spTree>
    <p:extLst>
      <p:ext uri="{BB962C8B-B14F-4D97-AF65-F5344CB8AC3E}">
        <p14:creationId xmlns:p14="http://schemas.microsoft.com/office/powerpoint/2010/main" val="330776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DCCD2F0-7D6F-4E29-A9B7-FC57DBD3C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Участники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FEDD419-AA43-42E7-B8D8-2D0F52BD1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Руководство школы-интернат</a:t>
            </a:r>
          </a:p>
          <a:p>
            <a:pPr algn="ctr"/>
            <a:r>
              <a:rPr lang="ru-RU" dirty="0"/>
              <a:t>Воспитанники школы-интернат</a:t>
            </a:r>
          </a:p>
          <a:p>
            <a:pPr algn="ctr"/>
            <a:r>
              <a:rPr lang="ru-RU" dirty="0"/>
              <a:t>Воспитатели</a:t>
            </a:r>
          </a:p>
          <a:p>
            <a:pPr algn="ctr"/>
            <a:r>
              <a:rPr lang="ru-RU" dirty="0"/>
              <a:t>Учителя</a:t>
            </a:r>
          </a:p>
          <a:p>
            <a:pPr algn="ctr"/>
            <a:r>
              <a:rPr lang="ru-RU" dirty="0"/>
              <a:t>Технический персонал</a:t>
            </a:r>
          </a:p>
        </p:txBody>
      </p:sp>
    </p:spTree>
    <p:extLst>
      <p:ext uri="{BB962C8B-B14F-4D97-AF65-F5344CB8AC3E}">
        <p14:creationId xmlns:p14="http://schemas.microsoft.com/office/powerpoint/2010/main" val="1430970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808ACDE-438C-4EB2-8FCD-3EC268FC6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pPr algn="ctr"/>
            <a:r>
              <a:rPr lang="ru-RU" dirty="0"/>
              <a:t>Сроки и этапы реализации: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319BC0A-18A9-4154-B76C-136F0F35E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(сентябрь-октябрь 2018г)</a:t>
            </a:r>
          </a:p>
          <a:p>
            <a:pPr algn="ctr"/>
            <a:r>
              <a:rPr lang="ru-RU" dirty="0"/>
              <a:t>основной-(октябрь 2018г-май 2019г)</a:t>
            </a:r>
          </a:p>
          <a:p>
            <a:pPr algn="ctr"/>
            <a:r>
              <a:rPr lang="ru-RU"/>
              <a:t>Оценочно-результативный</a:t>
            </a:r>
            <a:r>
              <a:rPr lang="ru-RU" dirty="0"/>
              <a:t>:(май-июнь 2019г)</a:t>
            </a:r>
          </a:p>
        </p:txBody>
      </p:sp>
    </p:spTree>
    <p:extLst>
      <p:ext uri="{BB962C8B-B14F-4D97-AF65-F5344CB8AC3E}">
        <p14:creationId xmlns:p14="http://schemas.microsoft.com/office/powerpoint/2010/main" val="255317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C27F69-EBCA-4EFD-9539-AD4011C85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052"/>
            <a:ext cx="10515600" cy="1013970"/>
          </a:xfrm>
        </p:spPr>
        <p:txBody>
          <a:bodyPr>
            <a:normAutofit/>
          </a:bodyPr>
          <a:lstStyle/>
          <a:p>
            <a:pPr algn="ctr"/>
            <a:r>
              <a:rPr lang="ru-RU" sz="5400" dirty="0"/>
              <a:t>Подготовительный этап: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474F6B8-070A-4948-930A-0EB2520D9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629517"/>
          </a:xfrm>
        </p:spPr>
        <p:txBody>
          <a:bodyPr>
            <a:noAutofit/>
          </a:bodyPr>
          <a:lstStyle/>
          <a:p>
            <a:pPr algn="ctr"/>
            <a:r>
              <a:rPr lang="ru-RU" dirty="0"/>
              <a:t>Сбор информации</a:t>
            </a:r>
          </a:p>
          <a:p>
            <a:pPr algn="ctr"/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Ознакомление с нормативно-правовой базой, создание внутришкольной нормативной документации  по реализации проекта.</a:t>
            </a:r>
          </a:p>
          <a:p>
            <a:pPr algn="ctr"/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творческих групп по реализации направления реализации проекта.</a:t>
            </a:r>
          </a:p>
          <a:p>
            <a:pPr algn="ctr"/>
            <a:r>
              <a:rPr lang="ru-RU" dirty="0"/>
              <a:t>Составление плана работы</a:t>
            </a:r>
          </a:p>
          <a:p>
            <a:pPr algn="ctr"/>
            <a:r>
              <a:rPr lang="ru-RU" alt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Проведение разъяснительной работы и согласование со всеми участниками  процесса.</a:t>
            </a:r>
          </a:p>
          <a:p>
            <a:pPr algn="ctr"/>
            <a:r>
              <a:rPr lang="ru-RU" dirty="0"/>
              <a:t>Подготовка к трудовой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428342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593BA62-FCD1-4FBB-8477-FC1A2672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832"/>
          </a:xfrm>
        </p:spPr>
        <p:txBody>
          <a:bodyPr>
            <a:normAutofit/>
          </a:bodyPr>
          <a:lstStyle/>
          <a:p>
            <a:pPr algn="ctr"/>
            <a:r>
              <a:rPr lang="ru-RU" sz="5400" dirty="0"/>
              <a:t>Основной этап: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14BC854-5687-4A11-8FCF-C2FECCB50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1729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457200" indent="-457200" algn="ctr">
              <a:spcBef>
                <a:spcPts val="600"/>
              </a:spcBef>
              <a:buFontTx/>
              <a:buAutoNum type="arabicPeriod"/>
            </a:pPr>
            <a:r>
              <a:rPr lang="ru-RU" altLang="ru-RU" dirty="0">
                <a:cs typeface="Times New Roman" pitchFamily="18" charset="0"/>
              </a:rPr>
              <a:t>Проведение воспитательных мероприятий, способствующих социализации детей с ОВЗ.</a:t>
            </a:r>
          </a:p>
          <a:p>
            <a:pPr marL="457200" indent="-457200" algn="ctr">
              <a:spcBef>
                <a:spcPts val="600"/>
              </a:spcBef>
              <a:buFontTx/>
              <a:buAutoNum type="arabicPeriod"/>
            </a:pPr>
            <a:endParaRPr lang="ru-RU" altLang="ru-RU" sz="900" dirty="0">
              <a:cs typeface="Times New Roman" pitchFamily="18" charset="0"/>
            </a:endParaRPr>
          </a:p>
          <a:p>
            <a:pPr marL="457200" indent="-457200" algn="ctr">
              <a:spcBef>
                <a:spcPts val="600"/>
              </a:spcBef>
              <a:buFontTx/>
              <a:buAutoNum type="arabicPeriod"/>
            </a:pPr>
            <a:r>
              <a:rPr lang="ru-RU" altLang="ru-RU" dirty="0">
                <a:cs typeface="Times New Roman" pitchFamily="18" charset="0"/>
              </a:rPr>
              <a:t>Организация труда по развитию навыков самообслуживания.</a:t>
            </a:r>
            <a:endParaRPr lang="ru-RU" altLang="ru-RU" sz="900" dirty="0">
              <a:cs typeface="Times New Roman" pitchFamily="18" charset="0"/>
            </a:endParaRPr>
          </a:p>
          <a:p>
            <a:pPr marL="457200" indent="-457200" algn="ctr">
              <a:spcBef>
                <a:spcPts val="600"/>
              </a:spcBef>
              <a:buFontTx/>
              <a:buAutoNum type="arabicPeriod"/>
            </a:pPr>
            <a:r>
              <a:rPr lang="ru-RU" altLang="ru-RU" dirty="0">
                <a:cs typeface="Times New Roman" pitchFamily="18" charset="0"/>
              </a:rPr>
              <a:t>Организация и проведение общественно-полезных и трудовых мероприятий.</a:t>
            </a:r>
          </a:p>
          <a:p>
            <a:pPr marL="457200" indent="-457200" algn="ctr">
              <a:spcBef>
                <a:spcPts val="600"/>
              </a:spcBef>
              <a:buFontTx/>
              <a:buAutoNum type="arabicPeriod"/>
            </a:pPr>
            <a:endParaRPr lang="ru-RU" altLang="ru-RU" sz="900" dirty="0">
              <a:cs typeface="Times New Roman" pitchFamily="18" charset="0"/>
            </a:endParaRPr>
          </a:p>
          <a:p>
            <a:pPr marL="457200" indent="-457200" algn="ctr">
              <a:spcBef>
                <a:spcPts val="600"/>
              </a:spcBef>
              <a:buFontTx/>
              <a:buAutoNum type="arabicPeriod"/>
            </a:pPr>
            <a:r>
              <a:rPr lang="ru-RU" altLang="ru-RU" dirty="0">
                <a:cs typeface="Times New Roman" pitchFamily="18" charset="0"/>
              </a:rPr>
              <a:t>Проведение мероприятий хозяйственно-бытовой направленности.</a:t>
            </a:r>
          </a:p>
          <a:p>
            <a:pPr marL="457200" indent="-457200" algn="ctr">
              <a:spcBef>
                <a:spcPts val="600"/>
              </a:spcBef>
              <a:buFontTx/>
              <a:buAutoNum type="arabicPeriod"/>
            </a:pPr>
            <a:endParaRPr lang="ru-RU" altLang="ru-RU" sz="900" dirty="0">
              <a:cs typeface="Times New Roman" pitchFamily="18" charset="0"/>
            </a:endParaRPr>
          </a:p>
          <a:p>
            <a:pPr marL="457200" indent="-457200" algn="ctr">
              <a:spcBef>
                <a:spcPts val="600"/>
              </a:spcBef>
              <a:buFontTx/>
              <a:buAutoNum type="arabicPeriod"/>
            </a:pPr>
            <a:r>
              <a:rPr lang="ru-RU" altLang="ru-RU" dirty="0">
                <a:cs typeface="Times New Roman" pitchFamily="18" charset="0"/>
              </a:rPr>
              <a:t>Организация и проведение сельско-хозяйственных работ.</a:t>
            </a:r>
          </a:p>
          <a:p>
            <a:pPr marL="457200" indent="-457200" algn="ctr">
              <a:spcBef>
                <a:spcPts val="600"/>
              </a:spcBef>
              <a:buFontTx/>
              <a:buAutoNum type="arabicPeriod"/>
            </a:pPr>
            <a:r>
              <a:rPr lang="ru-RU" altLang="ru-RU" dirty="0">
                <a:cs typeface="Times New Roman" pitchFamily="18" charset="0"/>
              </a:rPr>
              <a:t>Организация и проведение занятий по интересам.</a:t>
            </a:r>
          </a:p>
          <a:p>
            <a:pPr marL="457200" indent="-457200" algn="ctr">
              <a:spcBef>
                <a:spcPts val="600"/>
              </a:spcBef>
              <a:buFontTx/>
              <a:buAutoNum type="arabicPeriod"/>
            </a:pPr>
            <a:r>
              <a:rPr lang="ru-RU" altLang="ru-RU" dirty="0">
                <a:cs typeface="Times New Roman" pitchFamily="18" charset="0"/>
              </a:rPr>
              <a:t>Проведение различных досуговых мероприятий.</a:t>
            </a:r>
          </a:p>
          <a:p>
            <a:pPr marL="457200" indent="-457200" algn="ctr">
              <a:spcBef>
                <a:spcPts val="600"/>
              </a:spcBef>
              <a:buFontTx/>
              <a:buAutoNum type="arabicPeriod"/>
            </a:pPr>
            <a:r>
              <a:rPr lang="ru-RU" altLang="ru-RU" dirty="0">
                <a:cs typeface="Times New Roman" pitchFamily="18" charset="0"/>
              </a:rPr>
              <a:t>Корректировка плана.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904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80081C-C314-4625-982C-0FC14292F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7577"/>
          </a:xfrm>
        </p:spPr>
        <p:txBody>
          <a:bodyPr>
            <a:normAutofit/>
          </a:bodyPr>
          <a:lstStyle/>
          <a:p>
            <a:r>
              <a:rPr lang="ru-RU" sz="5400" dirty="0"/>
              <a:t>Оценочно результативный: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F6CAB53-5FB0-4F3D-B4D2-1D59EBA1A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0326"/>
            <a:ext cx="10515600" cy="4446637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Анализ проделанной работы</a:t>
            </a:r>
          </a:p>
          <a:p>
            <a:pPr algn="ctr"/>
            <a:r>
              <a:rPr lang="ru-RU" dirty="0"/>
              <a:t>Разбор ошибок в ходе реализации проекта</a:t>
            </a:r>
          </a:p>
          <a:p>
            <a:pPr algn="ctr"/>
            <a:r>
              <a:rPr lang="ru-RU" dirty="0"/>
              <a:t>Анализ результативности проекта</a:t>
            </a:r>
          </a:p>
          <a:p>
            <a:pPr algn="ctr"/>
            <a:r>
              <a:rPr lang="ru-RU" dirty="0"/>
              <a:t>Поиск способов по улучшению проекта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856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05FE75-DE49-4986-B41E-34AF7CE04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1306"/>
          </a:xfrm>
        </p:spPr>
        <p:txBody>
          <a:bodyPr/>
          <a:lstStyle/>
          <a:p>
            <a:r>
              <a:rPr lang="ru-RU" dirty="0"/>
              <a:t>Результаты внедрения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8FA3B91-52D0-4228-ADBF-3AE3156F7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462"/>
            <a:ext cx="10515600" cy="4418501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r>
              <a:rPr lang="ru-RU" dirty="0"/>
              <a:t>Помощь в социализации детей с ОВЗ по средствам трудовой деятельности.</a:t>
            </a:r>
          </a:p>
          <a:p>
            <a:pPr algn="ctr"/>
            <a:r>
              <a:rPr lang="ru-RU" dirty="0"/>
              <a:t>Прививания детям основных трудовых навыков.</a:t>
            </a:r>
          </a:p>
          <a:p>
            <a:pPr algn="ctr"/>
            <a:r>
              <a:rPr lang="ru-RU" dirty="0"/>
              <a:t>Благоустройство территории учреждения.</a:t>
            </a:r>
          </a:p>
          <a:p>
            <a:pPr algn="ctr"/>
            <a:r>
              <a:rPr lang="ru-RU" dirty="0"/>
              <a:t>Формирование у детей умений работать в коллективе.</a:t>
            </a:r>
          </a:p>
          <a:p>
            <a:pPr algn="ctr"/>
            <a:r>
              <a:rPr lang="ru-RU" dirty="0"/>
              <a:t>Создание благоприятного микроклимата в учреждении.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684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AC747FE-7E35-4007-ADAC-941A40CF4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6561"/>
          </a:xfrm>
        </p:spPr>
        <p:txBody>
          <a:bodyPr/>
          <a:lstStyle/>
          <a:p>
            <a:pPr algn="ctr"/>
            <a:r>
              <a:rPr lang="ru-RU" dirty="0"/>
              <a:t>Риски в реализации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28721AE-CDD5-405A-A06F-CC4831ADA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Погодные условия</a:t>
            </a:r>
          </a:p>
          <a:p>
            <a:pPr algn="ctr"/>
            <a:r>
              <a:rPr lang="ru-RU" dirty="0"/>
              <a:t>Недостаточность необходимой материально-технической базы</a:t>
            </a:r>
          </a:p>
          <a:p>
            <a:pPr algn="ctr"/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604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ADDED68-13FC-47E4-91C3-C34E256A2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Критерии эффективности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E08D301-DDE9-4C3A-90B6-196FA44DD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Clr>
                <a:srgbClr val="0070C0"/>
              </a:buClr>
              <a:buNone/>
              <a:defRPr/>
            </a:pPr>
            <a:endParaRPr lang="ru-RU" b="1" dirty="0"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Clr>
                <a:srgbClr val="0070C0"/>
              </a:buClr>
              <a:buNone/>
              <a:defRPr/>
            </a:pPr>
            <a:r>
              <a:rPr lang="ru-RU" dirty="0">
                <a:cs typeface="Times New Roman" pitchFamily="18" charset="0"/>
              </a:rPr>
              <a:t>1. Положительная динамика качественных изменений в развитии социальной адаптации воспитанников.</a:t>
            </a:r>
          </a:p>
          <a:p>
            <a:pPr algn="ctr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endParaRPr lang="ru-RU" dirty="0"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Clr>
                <a:srgbClr val="0070C0"/>
              </a:buClr>
              <a:buNone/>
              <a:defRPr/>
            </a:pPr>
            <a:r>
              <a:rPr lang="ru-RU" dirty="0">
                <a:cs typeface="Times New Roman" pitchFamily="18" charset="0"/>
              </a:rPr>
              <a:t>2. Позитивная динамика удовлетворенности результатами своего труда всеми воспитанниками.</a:t>
            </a:r>
          </a:p>
          <a:p>
            <a:pPr algn="ctr">
              <a:spcBef>
                <a:spcPts val="0"/>
              </a:spcBef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endParaRPr lang="ru-RU" dirty="0"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Clr>
                <a:srgbClr val="0070C0"/>
              </a:buClr>
              <a:buNone/>
              <a:defRPr/>
            </a:pPr>
            <a:r>
              <a:rPr lang="ru-RU" dirty="0">
                <a:cs typeface="Times New Roman" pitchFamily="18" charset="0"/>
              </a:rPr>
              <a:t>3. Успешность воспитанников в дальнейшей социализации.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686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E9221A-F74F-4C59-B4EC-E6D0EF753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059"/>
          </a:xfrm>
        </p:spPr>
        <p:txBody>
          <a:bodyPr/>
          <a:lstStyle/>
          <a:p>
            <a:pPr algn="ctr"/>
            <a:r>
              <a:rPr lang="ru-RU" dirty="0"/>
              <a:t>Финансовое обеспечение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4E61FE8-028A-432A-B1E5-4430D2C8D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pPr algn="ctr"/>
            <a:r>
              <a:rPr lang="ru-RU" dirty="0"/>
              <a:t>Бюджетное финансирование школы-интернат</a:t>
            </a:r>
          </a:p>
          <a:p>
            <a:pPr algn="ctr"/>
            <a:r>
              <a:rPr lang="ru-RU" dirty="0"/>
              <a:t>Привлечение внебюджетных и спонсорских средств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068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CB618DD-AA32-45FE-BC9A-80960A1AA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2610"/>
            <a:ext cx="10515600" cy="4932779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endParaRPr lang="ru-RU" sz="4800" dirty="0"/>
          </a:p>
          <a:p>
            <a:pPr marL="0" indent="0" algn="ctr">
              <a:buNone/>
            </a:pPr>
            <a:r>
              <a:rPr lang="ru-RU" sz="6000"/>
              <a:t>Спасибо </a:t>
            </a:r>
            <a:r>
              <a:rPr lang="ru-RU" sz="6000" dirty="0"/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51638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0031C2-62C9-4196-859C-175121997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6099"/>
            <a:ext cx="10515600" cy="681036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Актуальность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55D0E7D-5284-4F52-8015-03EBC385B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347" y="1938166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ru-RU" sz="3000" dirty="0"/>
              <a:t>Труд есть сознательная, целесообразная, созидательная деятельность человека, направленная на удовлетворение его материальных и духовных потребностей, развивающая его физические и духовные сущностные силы, а также нравственные качества.</a:t>
            </a:r>
          </a:p>
          <a:p>
            <a:r>
              <a:rPr lang="ru-RU" sz="3000" dirty="0"/>
              <a:t>У каждой трудовой деятельности есть свой мотив. Разные мотивы труда определяют и различное отношение к нему. Человек, который понимает общественную значимость труда, радуется хорошо выполненной работе, испытывает счастье в труде, активно вносит в труд творчество. При таких побудительных мотивах труд становится средством всестороннего развития личности. И наоборот, труд лишь ради накопления материальных благ обедняет человека, формирует отрицательные качества личности</a:t>
            </a:r>
            <a:r>
              <a:rPr lang="ru-RU" sz="3000" b="1" dirty="0"/>
              <a:t>.</a:t>
            </a:r>
            <a:endParaRPr lang="ru-RU" sz="3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35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1AA0D7-FDDF-45A7-A5A0-3E101BF9E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/>
              <a:t>Цель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5A35E0B-2AD5-411D-88FE-362F4DEEB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dirty="0"/>
              <a:t>Формирование трудовых умений и навыков через практические занятия. Воспитание положительного отношения ребенка к труду и социализации в обществе. </a:t>
            </a:r>
          </a:p>
        </p:txBody>
      </p:sp>
    </p:spTree>
    <p:extLst>
      <p:ext uri="{BB962C8B-B14F-4D97-AF65-F5344CB8AC3E}">
        <p14:creationId xmlns:p14="http://schemas.microsoft.com/office/powerpoint/2010/main" val="56781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A801B74-62FF-4A47-AD29-DD550698F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/>
              <a:t>Социализация — это процесс (и результат) усвоения и активного использования обучающимся социального опыта, осуществляемый в общении, деятельности и поведении, опыта общественной жизни, системы социальных связей и общественных отношений. Социализация предполагает: активное участие индивида в освоении культуры человеческих отношений; формирование определенных социальных норм, ролей и функций; приобретении умений и навыков, необходимых для их успешной реализации; включает познание человеком социальной действительности, овладение навыками практической индивидуальной и групповой работы; определяющее значение для процессов социализации имеет общественное воспитание.</a:t>
            </a:r>
          </a:p>
        </p:txBody>
      </p:sp>
    </p:spTree>
    <p:extLst>
      <p:ext uri="{BB962C8B-B14F-4D97-AF65-F5344CB8AC3E}">
        <p14:creationId xmlns:p14="http://schemas.microsoft.com/office/powerpoint/2010/main" val="130590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CD33FC1-AAD1-4740-92CC-35C824E02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Задачи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5FACCB4-DC43-418B-BE24-CF929E5A5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 Обучение трудовым умениям и навыкам, их дальнейшее совершенствование. </a:t>
            </a:r>
          </a:p>
          <a:p>
            <a:pPr algn="ctr"/>
            <a:r>
              <a:rPr lang="ru-RU" dirty="0"/>
              <a:t>Воспитание интереса к труду, трудолюбия, ответственности, самостоятельности. </a:t>
            </a:r>
          </a:p>
          <a:p>
            <a:pPr algn="ctr"/>
            <a:r>
              <a:rPr lang="ru-RU" dirty="0"/>
              <a:t>Ознакомление с трудом взрослых, воспитание уважения к труженику и результатам его труда, стремление оказывать посильную помощь.</a:t>
            </a:r>
          </a:p>
          <a:p>
            <a:pPr algn="ctr"/>
            <a:r>
              <a:rPr lang="ru-RU" dirty="0"/>
              <a:t>Формирование взаимоотношений и приобретение социального опыта взаимодействия (воспитание общественно- направленных мотивов труда, умений трудиться в коллективе и для коллектива). </a:t>
            </a:r>
          </a:p>
        </p:txBody>
      </p:sp>
    </p:spTree>
    <p:extLst>
      <p:ext uri="{BB962C8B-B14F-4D97-AF65-F5344CB8AC3E}">
        <p14:creationId xmlns:p14="http://schemas.microsoft.com/office/powerpoint/2010/main" val="2237327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AF7E9C-3CD6-4AFE-8C78-25152D4D3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003"/>
            <a:ext cx="10515600" cy="864068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Принципы управления процессом социализации выпускников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C8E441F-F4AE-446F-AD80-D424BDBCA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9354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altLang="ru-RU" sz="3800" dirty="0">
                <a:cs typeface="Times New Roman" pitchFamily="18" charset="0"/>
              </a:rPr>
              <a:t>1. преемственности и непрерывности развития.</a:t>
            </a:r>
          </a:p>
          <a:p>
            <a:pPr marL="0" indent="0" algn="ctr">
              <a:buNone/>
            </a:pPr>
            <a:r>
              <a:rPr lang="ru-RU" altLang="ru-RU" sz="3800" dirty="0">
                <a:cs typeface="Times New Roman" pitchFamily="18" charset="0"/>
              </a:rPr>
              <a:t>3.Принцип демократизации и гуманизации.</a:t>
            </a:r>
          </a:p>
          <a:p>
            <a:pPr marL="0" indent="0" algn="ctr">
              <a:buNone/>
            </a:pPr>
            <a:r>
              <a:rPr lang="ru-RU" altLang="ru-RU" sz="3800" dirty="0">
                <a:cs typeface="Times New Roman" pitchFamily="18" charset="0"/>
              </a:rPr>
              <a:t>2.Принцип системности.</a:t>
            </a:r>
          </a:p>
          <a:p>
            <a:pPr marL="0" indent="0" algn="ctr">
              <a:buNone/>
            </a:pPr>
            <a:r>
              <a:rPr lang="ru-RU" altLang="ru-RU" sz="3800" dirty="0">
                <a:cs typeface="Times New Roman" pitchFamily="18" charset="0"/>
              </a:rPr>
              <a:t>4.Принцип мотивации на успешность в будущей жизнедеятельности.</a:t>
            </a:r>
          </a:p>
          <a:p>
            <a:pPr marL="0" indent="0" algn="ctr">
              <a:buNone/>
            </a:pPr>
            <a:r>
              <a:rPr lang="ru-RU" altLang="ru-RU" sz="3800" dirty="0">
                <a:cs typeface="Times New Roman" pitchFamily="18" charset="0"/>
              </a:rPr>
              <a:t>5.Принцип индивидуальности.</a:t>
            </a:r>
          </a:p>
          <a:p>
            <a:pPr marL="0" indent="0" algn="ctr">
              <a:buNone/>
            </a:pPr>
            <a:r>
              <a:rPr lang="ru-RU" altLang="ru-RU" sz="3800" dirty="0">
                <a:cs typeface="Times New Roman" pitchFamily="18" charset="0"/>
              </a:rPr>
              <a:t>6.Принцип коллегиальности.</a:t>
            </a:r>
          </a:p>
          <a:p>
            <a:pPr marL="0" indent="0" algn="ctr">
              <a:buNone/>
            </a:pPr>
            <a:r>
              <a:rPr lang="ru-RU" altLang="ru-RU" sz="3800" dirty="0">
                <a:cs typeface="Times New Roman" pitchFamily="18" charset="0"/>
              </a:rPr>
              <a:t>7.Принцип делегирования.</a:t>
            </a:r>
          </a:p>
          <a:p>
            <a:pPr marL="0" indent="0" algn="ctr">
              <a:buNone/>
            </a:pPr>
            <a:r>
              <a:rPr lang="ru-RU" altLang="ru-RU" sz="3800" dirty="0">
                <a:cs typeface="Times New Roman" pitchFamily="18" charset="0"/>
              </a:rPr>
              <a:t>8.Принцип мобильности.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753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E2568E-24A9-4D97-827A-AF7DE6BA8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Нормативно правовая база: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14F8A7E-4BDF-4E8A-98F5-A29EFA1EC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Конституция РФ.</a:t>
            </a:r>
          </a:p>
          <a:p>
            <a:pPr algn="ctr"/>
            <a:r>
              <a:rPr lang="ru-RU" dirty="0"/>
              <a:t>Федеральный закон №273-ФЗ от 29.12.2012г. «Об образовании в Российской Федерации»</a:t>
            </a:r>
          </a:p>
          <a:p>
            <a:pPr algn="ctr"/>
            <a:r>
              <a:rPr lang="ru-RU" dirty="0">
                <a:hlinkClick r:id="rId2"/>
              </a:rPr>
              <a:t>Федеральный закон от 24 июля 1998г. № 124-ФЗ "Об основных гарантиях прав ребенка в Российской Федерации" (в редакции от 17.12.2009г. № 326-ФЗ)</a:t>
            </a:r>
            <a:endParaRPr lang="ru-RU" dirty="0"/>
          </a:p>
          <a:p>
            <a:pPr algn="ctr"/>
            <a:r>
              <a:rPr lang="ru-RU" dirty="0"/>
              <a:t>Конвенция ООН о правах ребенка.</a:t>
            </a:r>
          </a:p>
          <a:p>
            <a:pPr algn="ctr"/>
            <a:r>
              <a:rPr lang="ru-RU" dirty="0"/>
              <a:t> Устав школы-интерната.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540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0E5DC5-E0D2-434F-B3D2-C6E3C770C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27"/>
            <a:ext cx="10515600" cy="762220"/>
          </a:xfrm>
        </p:spPr>
        <p:txBody>
          <a:bodyPr/>
          <a:lstStyle/>
          <a:p>
            <a:pPr algn="ctr"/>
            <a:r>
              <a:rPr lang="ru-RU" dirty="0"/>
              <a:t>Методы реализации проекта: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815FB6A-A134-4592-8CAD-0615C06C7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5338"/>
            <a:ext cx="10515600" cy="4882735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r>
              <a:rPr lang="ru-RU" dirty="0"/>
              <a:t>Подготовительный-сбор информации о необходимости озеленения группы, облагораживания территории интерната. Согласование с руководством </a:t>
            </a:r>
            <a:r>
              <a:rPr lang="ru-RU" dirty="0" err="1"/>
              <a:t>интерната,подготовка</a:t>
            </a:r>
            <a:r>
              <a:rPr lang="ru-RU" dirty="0"/>
              <a:t> воспитанников к осуществлению трудовой деятельности.</a:t>
            </a:r>
          </a:p>
          <a:p>
            <a:pPr algn="ctr"/>
            <a:r>
              <a:rPr lang="ru-RU" dirty="0"/>
              <a:t>Основной-озеленение </a:t>
            </a:r>
            <a:r>
              <a:rPr lang="ru-RU" dirty="0" err="1"/>
              <a:t>групп,облагораживание</a:t>
            </a:r>
            <a:r>
              <a:rPr lang="ru-RU" dirty="0"/>
              <a:t> территории </a:t>
            </a:r>
            <a:r>
              <a:rPr lang="ru-RU" dirty="0" err="1"/>
              <a:t>интерната,изготовление</a:t>
            </a:r>
            <a:r>
              <a:rPr lang="ru-RU" dirty="0"/>
              <a:t> </a:t>
            </a:r>
            <a:r>
              <a:rPr lang="ru-RU" dirty="0" err="1"/>
              <a:t>поделок,проведения</a:t>
            </a:r>
            <a:r>
              <a:rPr lang="ru-RU" dirty="0"/>
              <a:t> тематических </a:t>
            </a:r>
            <a:r>
              <a:rPr lang="ru-RU" dirty="0" err="1"/>
              <a:t>занятий,работа</a:t>
            </a:r>
            <a:r>
              <a:rPr lang="ru-RU" dirty="0"/>
              <a:t> со </a:t>
            </a:r>
            <a:r>
              <a:rPr lang="ru-RU" dirty="0" err="1"/>
              <a:t>взрослыми,экскурсии</a:t>
            </a:r>
            <a:r>
              <a:rPr lang="ru-RU" dirty="0"/>
              <a:t> на предприятия.</a:t>
            </a:r>
          </a:p>
          <a:p>
            <a:pPr algn="ctr"/>
            <a:r>
              <a:rPr lang="ru-RU" dirty="0"/>
              <a:t>Заключительный-анализ проделанной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811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B22554E-7E50-4C3C-9DFF-E10E21AEE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8087"/>
          </a:xfrm>
        </p:spPr>
        <p:txBody>
          <a:bodyPr/>
          <a:lstStyle/>
          <a:p>
            <a:pPr algn="ctr"/>
            <a:r>
              <a:rPr lang="ru-RU" dirty="0"/>
              <a:t>Формы реализации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B01A937-F8AA-464E-A1C3-483FFCE59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726" y="147393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342900" indent="-342900" algn="ctr">
              <a:spcBef>
                <a:spcPts val="0"/>
              </a:spcBef>
              <a:buFontTx/>
              <a:buAutoNum type="arabicPeriod"/>
              <a:defRPr/>
            </a:pPr>
            <a:r>
              <a:rPr lang="ru-RU" dirty="0">
                <a:cs typeface="Calibri" panose="020F0502020204030204" pitchFamily="34" charset="0"/>
              </a:rPr>
              <a:t>Систематическое образование:</a:t>
            </a:r>
          </a:p>
          <a:p>
            <a:pPr marL="285750" indent="-285750" algn="ctr">
              <a:spcBef>
                <a:spcPts val="0"/>
              </a:spcBef>
              <a:buFontTx/>
              <a:buChar char="-"/>
              <a:defRPr/>
            </a:pPr>
            <a:r>
              <a:rPr lang="ru-RU" dirty="0">
                <a:cs typeface="Calibri" panose="020F0502020204030204" pitchFamily="34" charset="0"/>
              </a:rPr>
              <a:t>курсы повышения квалификации,</a:t>
            </a:r>
          </a:p>
          <a:p>
            <a:pPr marL="285750" indent="-285750" algn="ctr">
              <a:spcBef>
                <a:spcPts val="0"/>
              </a:spcBef>
              <a:buFontTx/>
              <a:buChar char="-"/>
              <a:defRPr/>
            </a:pPr>
            <a:r>
              <a:rPr lang="ru-RU" dirty="0">
                <a:cs typeface="Calibri" panose="020F0502020204030204" pitchFamily="34" charset="0"/>
              </a:rPr>
              <a:t>консультации психолога</a:t>
            </a:r>
          </a:p>
          <a:p>
            <a:pPr algn="ctr">
              <a:spcBef>
                <a:spcPts val="0"/>
              </a:spcBef>
              <a:defRPr/>
            </a:pPr>
            <a:endParaRPr lang="ru-RU" sz="1800" dirty="0">
              <a:cs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dirty="0">
                <a:cs typeface="Calibri" panose="020F0502020204030204" pitchFamily="34" charset="0"/>
              </a:rPr>
              <a:t>2. Общение:</a:t>
            </a:r>
          </a:p>
          <a:p>
            <a:pPr marL="285750" indent="-285750" algn="ctr">
              <a:spcBef>
                <a:spcPts val="0"/>
              </a:spcBef>
              <a:buFontTx/>
              <a:buChar char="-"/>
              <a:defRPr/>
            </a:pPr>
            <a:r>
              <a:rPr lang="ru-RU" dirty="0">
                <a:cs typeface="Calibri" panose="020F0502020204030204" pitchFamily="34" charset="0"/>
              </a:rPr>
              <a:t>встречи, экскурсии,</a:t>
            </a:r>
          </a:p>
          <a:p>
            <a:pPr marL="285750" lvl="0" indent="-285750" algn="ctr">
              <a:spcBef>
                <a:spcPts val="0"/>
              </a:spcBef>
              <a:buFontTx/>
              <a:buChar char="-"/>
              <a:defRPr/>
            </a:pPr>
            <a:r>
              <a:rPr lang="ru-RU" dirty="0">
                <a:cs typeface="Calibri" panose="020F0502020204030204" pitchFamily="34" charset="0"/>
              </a:rPr>
              <a:t>педсоветы, методические семинары,</a:t>
            </a:r>
          </a:p>
          <a:p>
            <a:pPr marL="285750" lvl="0" indent="-285750" algn="ctr">
              <a:spcBef>
                <a:spcPts val="0"/>
              </a:spcBef>
              <a:buFontTx/>
              <a:buChar char="-"/>
              <a:defRPr/>
            </a:pPr>
            <a:r>
              <a:rPr lang="ru-RU" dirty="0">
                <a:cs typeface="Calibri" panose="020F0502020204030204" pitchFamily="34" charset="0"/>
              </a:rPr>
              <a:t>участие в конкурсах</a:t>
            </a:r>
          </a:p>
          <a:p>
            <a:pPr algn="ctr">
              <a:spcBef>
                <a:spcPts val="0"/>
              </a:spcBef>
              <a:defRPr/>
            </a:pPr>
            <a:endParaRPr lang="ru-RU" sz="1800" u="sng" dirty="0">
              <a:cs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dirty="0">
                <a:cs typeface="Calibri" panose="020F0502020204030204" pitchFamily="34" charset="0"/>
              </a:rPr>
              <a:t>3. Экспериментальная практика:</a:t>
            </a:r>
          </a:p>
          <a:p>
            <a:pPr marL="285750" indent="-285750" algn="ctr">
              <a:spcBef>
                <a:spcPts val="0"/>
              </a:spcBef>
              <a:buFontTx/>
              <a:buChar char="-"/>
              <a:defRPr/>
            </a:pPr>
            <a:r>
              <a:rPr lang="ru-RU" dirty="0">
                <a:cs typeface="Calibri" panose="020F0502020204030204" pitchFamily="34" charset="0"/>
              </a:rPr>
              <a:t>работа в группах,</a:t>
            </a:r>
          </a:p>
          <a:p>
            <a:pPr marL="285750" indent="-285750" algn="ctr">
              <a:spcBef>
                <a:spcPts val="0"/>
              </a:spcBef>
              <a:buFontTx/>
              <a:buChar char="-"/>
              <a:defRPr/>
            </a:pPr>
            <a:r>
              <a:rPr lang="ru-RU" dirty="0">
                <a:cs typeface="Calibri" panose="020F0502020204030204" pitchFamily="34" charset="0"/>
              </a:rPr>
              <a:t>систематизация и обобщение опыта,</a:t>
            </a:r>
          </a:p>
          <a:p>
            <a:pPr marL="285750" indent="-285750" algn="ctr">
              <a:spcBef>
                <a:spcPts val="0"/>
              </a:spcBef>
              <a:buFontTx/>
              <a:buChar char="-"/>
              <a:defRPr/>
            </a:pPr>
            <a:endParaRPr lang="ru-RU" sz="1800" dirty="0">
              <a:cs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dirty="0">
                <a:cs typeface="Calibri" panose="020F0502020204030204" pitchFamily="34" charset="0"/>
              </a:rPr>
              <a:t>4. Самообразование:</a:t>
            </a:r>
          </a:p>
          <a:p>
            <a:pPr marL="285750" indent="-285750" algn="ctr">
              <a:spcBef>
                <a:spcPts val="0"/>
              </a:spcBef>
              <a:buFontTx/>
              <a:buChar char="-"/>
              <a:defRPr/>
            </a:pPr>
            <a:r>
              <a:rPr lang="ru-RU" dirty="0">
                <a:cs typeface="Calibri" panose="020F0502020204030204" pitchFamily="34" charset="0"/>
              </a:rPr>
              <a:t>создание «портфолио»,</a:t>
            </a:r>
          </a:p>
          <a:p>
            <a:pPr marL="285750" indent="-285750" algn="ctr">
              <a:spcBef>
                <a:spcPts val="0"/>
              </a:spcBef>
              <a:buFontTx/>
              <a:buChar char="-"/>
              <a:defRPr/>
            </a:pPr>
            <a:r>
              <a:rPr lang="ru-RU" dirty="0">
                <a:cs typeface="Calibri" panose="020F0502020204030204" pitchFamily="34" charset="0"/>
              </a:rPr>
              <a:t>обзор новинок методической литературы</a:t>
            </a:r>
          </a:p>
        </p:txBody>
      </p:sp>
    </p:spTree>
    <p:extLst>
      <p:ext uri="{BB962C8B-B14F-4D97-AF65-F5344CB8AC3E}">
        <p14:creationId xmlns:p14="http://schemas.microsoft.com/office/powerpoint/2010/main" val="27539729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660</Words>
  <Application>Microsoft Office PowerPoint</Application>
  <PresentationFormat>Произвольный</PresentationFormat>
  <Paragraphs>124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ГБУ ДПО РО “Ростовский институт повышения квалификации и профессиональной переподготовки работников образования” </vt:lpstr>
      <vt:lpstr>Актуальность проекта</vt:lpstr>
      <vt:lpstr>Цель проекта:</vt:lpstr>
      <vt:lpstr>Презентация PowerPoint</vt:lpstr>
      <vt:lpstr>Задачи проекта:</vt:lpstr>
      <vt:lpstr>Принципы управления процессом социализации выпускников</vt:lpstr>
      <vt:lpstr>Нормативно правовая база:</vt:lpstr>
      <vt:lpstr>Методы реализации проекта:</vt:lpstr>
      <vt:lpstr>Формы реализации проекта</vt:lpstr>
      <vt:lpstr>Участники проекта:</vt:lpstr>
      <vt:lpstr>Сроки и этапы реализации:</vt:lpstr>
      <vt:lpstr>Подготовительный этап:</vt:lpstr>
      <vt:lpstr>Основной этап:</vt:lpstr>
      <vt:lpstr>Оценочно результативный:</vt:lpstr>
      <vt:lpstr>Результаты внедрения проекта:</vt:lpstr>
      <vt:lpstr>Риски в реализации проекта:</vt:lpstr>
      <vt:lpstr>Критерии эффективности проекта</vt:lpstr>
      <vt:lpstr>Финансовое обеспечение проекта: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ГБУ ДПО РО “Ростовский институт повышения квалификации и профессиональной переподготовки работников образования”</dc:title>
  <dc:creator>Александр</dc:creator>
  <cp:lastModifiedBy>x</cp:lastModifiedBy>
  <cp:revision>33</cp:revision>
  <dcterms:created xsi:type="dcterms:W3CDTF">2018-05-17T09:09:19Z</dcterms:created>
  <dcterms:modified xsi:type="dcterms:W3CDTF">2018-05-27T04:08:51Z</dcterms:modified>
</cp:coreProperties>
</file>