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87"/>
  </p:notesMasterIdLst>
  <p:sldIdLst>
    <p:sldId id="297" r:id="rId2"/>
    <p:sldId id="323" r:id="rId3"/>
    <p:sldId id="338" r:id="rId4"/>
    <p:sldId id="300" r:id="rId5"/>
    <p:sldId id="301" r:id="rId6"/>
    <p:sldId id="302" r:id="rId7"/>
    <p:sldId id="304" r:id="rId8"/>
    <p:sldId id="385" r:id="rId9"/>
    <p:sldId id="386" r:id="rId10"/>
    <p:sldId id="387" r:id="rId11"/>
    <p:sldId id="423" r:id="rId12"/>
    <p:sldId id="424" r:id="rId13"/>
    <p:sldId id="425" r:id="rId14"/>
    <p:sldId id="427" r:id="rId15"/>
    <p:sldId id="429" r:id="rId16"/>
    <p:sldId id="430" r:id="rId17"/>
    <p:sldId id="433" r:id="rId18"/>
    <p:sldId id="305" r:id="rId19"/>
    <p:sldId id="349" r:id="rId20"/>
    <p:sldId id="350" r:id="rId21"/>
    <p:sldId id="351" r:id="rId22"/>
    <p:sldId id="352" r:id="rId23"/>
    <p:sldId id="353" r:id="rId24"/>
    <p:sldId id="354" r:id="rId25"/>
    <p:sldId id="345" r:id="rId26"/>
    <p:sldId id="355" r:id="rId27"/>
    <p:sldId id="357" r:id="rId28"/>
    <p:sldId id="358" r:id="rId29"/>
    <p:sldId id="359" r:id="rId30"/>
    <p:sldId id="363" r:id="rId31"/>
    <p:sldId id="364" r:id="rId32"/>
    <p:sldId id="365" r:id="rId33"/>
    <p:sldId id="366" r:id="rId34"/>
    <p:sldId id="346" r:id="rId35"/>
    <p:sldId id="347" r:id="rId36"/>
    <p:sldId id="375" r:id="rId37"/>
    <p:sldId id="376" r:id="rId38"/>
    <p:sldId id="306" r:id="rId39"/>
    <p:sldId id="426" r:id="rId40"/>
    <p:sldId id="344" r:id="rId41"/>
    <p:sldId id="368" r:id="rId42"/>
    <p:sldId id="307" r:id="rId43"/>
    <p:sldId id="308" r:id="rId44"/>
    <p:sldId id="319" r:id="rId45"/>
    <p:sldId id="431" r:id="rId46"/>
    <p:sldId id="432" r:id="rId47"/>
    <p:sldId id="309" r:id="rId48"/>
    <p:sldId id="310" r:id="rId49"/>
    <p:sldId id="311" r:id="rId50"/>
    <p:sldId id="317" r:id="rId51"/>
    <p:sldId id="312" r:id="rId52"/>
    <p:sldId id="313" r:id="rId53"/>
    <p:sldId id="314" r:id="rId54"/>
    <p:sldId id="315" r:id="rId55"/>
    <p:sldId id="316" r:id="rId56"/>
    <p:sldId id="390" r:id="rId57"/>
    <p:sldId id="391" r:id="rId58"/>
    <p:sldId id="318" r:id="rId59"/>
    <p:sldId id="320" r:id="rId60"/>
    <p:sldId id="322" r:id="rId61"/>
    <p:sldId id="378" r:id="rId62"/>
    <p:sldId id="379" r:id="rId63"/>
    <p:sldId id="405" r:id="rId64"/>
    <p:sldId id="406" r:id="rId65"/>
    <p:sldId id="407" r:id="rId66"/>
    <p:sldId id="408" r:id="rId67"/>
    <p:sldId id="410" r:id="rId68"/>
    <p:sldId id="411" r:id="rId69"/>
    <p:sldId id="412" r:id="rId70"/>
    <p:sldId id="413" r:id="rId71"/>
    <p:sldId id="415" r:id="rId72"/>
    <p:sldId id="416" r:id="rId73"/>
    <p:sldId id="417" r:id="rId74"/>
    <p:sldId id="418" r:id="rId75"/>
    <p:sldId id="419" r:id="rId76"/>
    <p:sldId id="420" r:id="rId77"/>
    <p:sldId id="421" r:id="rId78"/>
    <p:sldId id="422" r:id="rId79"/>
    <p:sldId id="428" r:id="rId80"/>
    <p:sldId id="330" r:id="rId81"/>
    <p:sldId id="331" r:id="rId82"/>
    <p:sldId id="333" r:id="rId83"/>
    <p:sldId id="332" r:id="rId84"/>
    <p:sldId id="340" r:id="rId85"/>
    <p:sldId id="324" r:id="rId8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85" autoAdjust="0"/>
    <p:restoredTop sz="94660"/>
  </p:normalViewPr>
  <p:slideViewPr>
    <p:cSldViewPr>
      <p:cViewPr>
        <p:scale>
          <a:sx n="60" d="100"/>
          <a:sy n="60" d="100"/>
        </p:scale>
        <p:origin x="-1902" y="-2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094019-4C21-4ABC-9A74-5DEDCCC109A7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B9FFFF-7346-404A-8312-626C29F6C1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1214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CD04C6-90B0-4EF2-9542-2B63828DFDD2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DB367-683D-4F8F-8215-489F9708E013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B4006-C79E-4F01-90C2-272C69CAAA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DB367-683D-4F8F-8215-489F9708E013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B4006-C79E-4F01-90C2-272C69CAAA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DB367-683D-4F8F-8215-489F9708E013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B4006-C79E-4F01-90C2-272C69CAAA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DB367-683D-4F8F-8215-489F9708E013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B4006-C79E-4F01-90C2-272C69CAAA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DB367-683D-4F8F-8215-489F9708E013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B4006-C79E-4F01-90C2-272C69CAAA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DB367-683D-4F8F-8215-489F9708E013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B4006-C79E-4F01-90C2-272C69CAAA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DB367-683D-4F8F-8215-489F9708E013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B4006-C79E-4F01-90C2-272C69CAAA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DB367-683D-4F8F-8215-489F9708E013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B4006-C79E-4F01-90C2-272C69CAAA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DB367-683D-4F8F-8215-489F9708E013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B4006-C79E-4F01-90C2-272C69CAAA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DB367-683D-4F8F-8215-489F9708E013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B4006-C79E-4F01-90C2-272C69CAAA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DB367-683D-4F8F-8215-489F9708E013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B4006-C79E-4F01-90C2-272C69CAAA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8ADB367-683D-4F8F-8215-489F9708E013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A2B4006-C79E-4F01-90C2-272C69CAAA2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ofkontur.com/" TargetMode="External"/><Relationship Id="rId2" Type="http://schemas.openxmlformats.org/officeDocument/2006/relationships/hyperlink" Target="http://school.darkside.vc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elegram.me/temno" TargetMode="External"/><Relationship Id="rId5" Type="http://schemas.openxmlformats.org/officeDocument/2006/relationships/hyperlink" Target="https://vk.com/amoreynis" TargetMode="External"/><Relationship Id="rId4" Type="http://schemas.openxmlformats.org/officeDocument/2006/relationships/hyperlink" Target="https://www.facebook.com/amoreynis" TargetMode="Externa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792088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Муниципальное бюджетное общеобразовательное учреждение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«Средняя общеобразовательная школа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 с углубленным изучением отдельных предметов № 52»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dirty="0"/>
              <a:t> 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51520" y="1861086"/>
            <a:ext cx="8784976" cy="1793167"/>
          </a:xfrm>
        </p:spPr>
        <p:txBody>
          <a:bodyPr/>
          <a:lstStyle/>
          <a:p>
            <a:pPr marL="182880" indent="0" algn="ctr">
              <a:buNone/>
              <a:defRPr/>
            </a:pPr>
            <a:r>
              <a:rPr lang="ru-RU" sz="3600" spc="50" dirty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«Формирование предпринимательской культуры как средство развития коммуникативных способностей обучающихся</a:t>
            </a:r>
            <a:r>
              <a:rPr lang="ru-RU" sz="3600" spc="5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</a:t>
            </a:r>
            <a:br>
              <a:rPr lang="ru-RU" sz="3600" spc="5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spc="5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3600" spc="5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spc="5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3600" spc="5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800" spc="5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Грищенко С.Н. учитель истории и обществознания </a:t>
            </a:r>
            <a:endParaRPr lang="ru-RU" sz="2800" spc="50" dirty="0">
              <a:ln w="11430"/>
              <a:solidFill>
                <a:schemeClr val="accent6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634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" r="39060" b="24961"/>
          <a:stretch/>
        </p:blipFill>
        <p:spPr>
          <a:xfrm>
            <a:off x="3579536" y="5892"/>
            <a:ext cx="5549774" cy="3859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5" t="14071" r="16436"/>
          <a:stretch/>
        </p:blipFill>
        <p:spPr>
          <a:xfrm>
            <a:off x="0" y="2435382"/>
            <a:ext cx="5495453" cy="4419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596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407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>
        <p:checker/>
      </p:transition>
    </mc:Choice>
    <mc:Fallback xmlns="">
      <p:transition spd="slow" advClick="0" advTm="5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0628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flash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5581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4" t="9967" r="19672"/>
          <a:stretch/>
        </p:blipFill>
        <p:spPr>
          <a:xfrm>
            <a:off x="8634" y="2227174"/>
            <a:ext cx="6817260" cy="4630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5" r="22219" b="18107"/>
          <a:stretch/>
        </p:blipFill>
        <p:spPr>
          <a:xfrm>
            <a:off x="3635895" y="0"/>
            <a:ext cx="5530647" cy="4014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6388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папка\hq06lFuPGI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04664"/>
            <a:ext cx="6120680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422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папка\VTxHOZKKY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90311"/>
            <a:ext cx="6192688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231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nfbEH7kNk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33264"/>
            <a:ext cx="6624736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900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7" y="476672"/>
            <a:ext cx="7910264" cy="5038496"/>
          </a:xfrm>
        </p:spPr>
        <p:txBody>
          <a:bodyPr/>
          <a:lstStyle/>
          <a:p>
            <a:pPr marL="0" indent="0" algn="l">
              <a:buNone/>
            </a:pPr>
            <a:r>
              <a:rPr lang="ru-RU" dirty="0" smtClean="0">
                <a:solidFill>
                  <a:srgbClr val="C00000"/>
                </a:solidFill>
              </a:rPr>
              <a:t>Экскурсии: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Областная Дума</a:t>
            </a:r>
            <a:b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ГТРК «Вести Курск»</a:t>
            </a:r>
            <a:b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Центральный офис 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GOOGLE 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(Москва)</a:t>
            </a:r>
            <a:b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Бизнес-центр </a:t>
            </a:r>
            <a:r>
              <a:rPr lang="ru-RU" sz="3200" dirty="0" err="1" smtClean="0">
                <a:solidFill>
                  <a:schemeClr val="accent1">
                    <a:lumMod val="75000"/>
                  </a:schemeClr>
                </a:solidFill>
              </a:rPr>
              <a:t>Сколково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 (Москва)</a:t>
            </a:r>
            <a:b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Ресторан «</a:t>
            </a:r>
            <a:r>
              <a:rPr lang="ru-RU" sz="3200" dirty="0" err="1" smtClean="0">
                <a:solidFill>
                  <a:schemeClr val="accent1">
                    <a:lumMod val="75000"/>
                  </a:schemeClr>
                </a:solidFill>
              </a:rPr>
              <a:t>Скёль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»</a:t>
            </a:r>
            <a:b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Медоварня «Традиции предков»</a:t>
            </a:r>
            <a:b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Курский безалкогольный комбинат «Санта+»</a:t>
            </a:r>
            <a:b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26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0872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5000">
        <p14:glitter pattern="hexago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&amp;Icy;&amp;ncy;&amp;ncy;&amp;ocy;&amp;vcy;&amp;acy;&amp;tscy;&amp;icy;&amp;ocy;&amp;ncy;&amp;ncy;&amp;acy;&amp;yacy; &amp;kcy;&amp;ocy;&amp;ncy;&amp;tscy;&amp;iecy;&amp;pcy;&amp;tscy;&amp;icy;&amp;yacy; &amp;bcy;&amp;icy;&amp;zcy;&amp;ncy;&amp;iecy;&amp;scy;-&amp;rcy;&amp;ocy;&amp;scy;&amp;tcy;&amp;acy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88840"/>
            <a:ext cx="7025208" cy="4752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09731" y="116632"/>
            <a:ext cx="5950988" cy="175432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Школьный проект </a:t>
            </a:r>
          </a:p>
          <a:p>
            <a:pPr algn="ctr">
              <a:defRPr/>
            </a:pP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#</a:t>
            </a:r>
            <a:r>
              <a:rPr lang="ru-RU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бизнесЛикбез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74833" y="2169273"/>
            <a:ext cx="1220783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2016 г.</a:t>
            </a:r>
            <a:endParaRPr lang="ru-RU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2243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9884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flip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0" b="8298"/>
          <a:stretch/>
        </p:blipFill>
        <p:spPr>
          <a:xfrm>
            <a:off x="218962" y="905958"/>
            <a:ext cx="8693784" cy="5115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1179652"/>
      </p:ext>
    </p:extLst>
  </p:cSld>
  <p:clrMapOvr>
    <a:masterClrMapping/>
  </p:clrMapOvr>
  <p:transition spd="slow" advClick="0" advTm="5000">
    <p:wheel spokes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52" y="332655"/>
            <a:ext cx="8256918" cy="6192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4586001"/>
      </p:ext>
    </p:extLst>
  </p:cSld>
  <p:clrMapOvr>
    <a:masterClrMapping/>
  </p:clrMapOvr>
  <p:transition spd="slow" advClick="0" advTm="5000">
    <p:wheel spokes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8316416" cy="6237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9682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81289"/>
            <a:ext cx="8352928" cy="6264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6338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14:window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2403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717032"/>
            <a:ext cx="5376597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7"/>
          <a:stretch/>
        </p:blipFill>
        <p:spPr>
          <a:xfrm>
            <a:off x="194618" y="188639"/>
            <a:ext cx="6138854" cy="3901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9309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95"/>
          <a:stretch/>
        </p:blipFill>
        <p:spPr>
          <a:xfrm>
            <a:off x="-1" y="2996953"/>
            <a:ext cx="5150615" cy="3826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4" r="6668"/>
          <a:stretch/>
        </p:blipFill>
        <p:spPr>
          <a:xfrm>
            <a:off x="4906978" y="3402754"/>
            <a:ext cx="4300396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8"/>
          <a:stretch/>
        </p:blipFill>
        <p:spPr>
          <a:xfrm>
            <a:off x="-16067" y="44624"/>
            <a:ext cx="5999673" cy="3514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r="19747"/>
          <a:stretch/>
        </p:blipFill>
        <p:spPr>
          <a:xfrm>
            <a:off x="4906978" y="57051"/>
            <a:ext cx="4237022" cy="3571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0222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29" y="126053"/>
            <a:ext cx="7244594" cy="4075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3" b="1523"/>
          <a:stretch/>
        </p:blipFill>
        <p:spPr>
          <a:xfrm>
            <a:off x="2128757" y="4190478"/>
            <a:ext cx="5016137" cy="2539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9793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5" r="28522"/>
          <a:stretch/>
        </p:blipFill>
        <p:spPr>
          <a:xfrm>
            <a:off x="107504" y="3787282"/>
            <a:ext cx="2838420" cy="3019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1" r="21560"/>
          <a:stretch/>
        </p:blipFill>
        <p:spPr>
          <a:xfrm>
            <a:off x="5990515" y="4053345"/>
            <a:ext cx="3141552" cy="2821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6" t="367" r="24566" b="-367"/>
          <a:stretch/>
        </p:blipFill>
        <p:spPr>
          <a:xfrm>
            <a:off x="2123728" y="90566"/>
            <a:ext cx="4888872" cy="4414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1701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77813"/>
            <a:ext cx="7772400" cy="490537"/>
          </a:xfrm>
        </p:spPr>
        <p:txBody>
          <a:bodyPr/>
          <a:lstStyle/>
          <a:p>
            <a:pPr eaLnBrk="1" hangingPunct="1"/>
            <a:endParaRPr lang="ru-RU" altLang="ru-RU" sz="4600" b="1" smtClean="0">
              <a:solidFill>
                <a:srgbClr val="FF3300"/>
              </a:solidFill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14400" y="1600200"/>
            <a:ext cx="7772400" cy="4530725"/>
          </a:xfrm>
          <a:prstGeom prst="rect">
            <a:avLst/>
          </a:prstGeo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altLang="ru-RU" sz="240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altLang="ru-RU" sz="240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altLang="ru-RU" sz="240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altLang="ru-RU" sz="240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altLang="ru-RU" sz="240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altLang="ru-RU" sz="240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altLang="ru-RU" sz="240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altLang="ru-RU" sz="240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altLang="ru-RU" sz="2400" smtClean="0"/>
          </a:p>
        </p:txBody>
      </p:sp>
      <p:sp>
        <p:nvSpPr>
          <p:cNvPr id="212997" name="Document"/>
          <p:cNvSpPr>
            <a:spLocks noEditPoints="1" noChangeArrowheads="1"/>
          </p:cNvSpPr>
          <p:nvPr/>
        </p:nvSpPr>
        <p:spPr bwMode="auto">
          <a:xfrm>
            <a:off x="755650" y="1916113"/>
            <a:ext cx="1655763" cy="2087562"/>
          </a:xfrm>
          <a:custGeom>
            <a:avLst/>
            <a:gdLst>
              <a:gd name="T0" fmla="*/ 824585 w 21600"/>
              <a:gd name="T1" fmla="*/ 2090655 h 21600"/>
              <a:gd name="T2" fmla="*/ 6516 w 21600"/>
              <a:gd name="T3" fmla="*/ 1048517 h 21600"/>
              <a:gd name="T4" fmla="*/ 824585 w 21600"/>
              <a:gd name="T5" fmla="*/ 7828 h 21600"/>
              <a:gd name="T6" fmla="*/ 1663889 w 21600"/>
              <a:gd name="T7" fmla="*/ 1029477 h 21600"/>
              <a:gd name="T8" fmla="*/ 824585 w 21600"/>
              <a:gd name="T9" fmla="*/ 2090655 h 21600"/>
              <a:gd name="T10" fmla="*/ 0 w 21600"/>
              <a:gd name="T11" fmla="*/ 0 h 21600"/>
              <a:gd name="T12" fmla="*/ 1655763 w 21600"/>
              <a:gd name="T13" fmla="*/ 0 h 21600"/>
              <a:gd name="T14" fmla="*/ 1655763 w 21600"/>
              <a:gd name="T15" fmla="*/ 2087562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gradFill rotWithShape="1">
            <a:gsLst>
              <a:gs pos="0">
                <a:srgbClr val="5E765E"/>
              </a:gs>
              <a:gs pos="50000">
                <a:srgbClr val="CCFFCC"/>
              </a:gs>
              <a:gs pos="100000">
                <a:srgbClr val="5E765E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1600" b="1" dirty="0"/>
              <a:t>технология достижения успеха</a:t>
            </a:r>
            <a:endParaRPr lang="ru-RU" altLang="ru-RU" sz="1600" b="1" dirty="0"/>
          </a:p>
        </p:txBody>
      </p:sp>
      <p:sp>
        <p:nvSpPr>
          <p:cNvPr id="212998" name="Document"/>
          <p:cNvSpPr>
            <a:spLocks noEditPoints="1" noChangeArrowheads="1"/>
          </p:cNvSpPr>
          <p:nvPr/>
        </p:nvSpPr>
        <p:spPr bwMode="auto">
          <a:xfrm>
            <a:off x="2700338" y="1341438"/>
            <a:ext cx="1800225" cy="2301875"/>
          </a:xfrm>
          <a:custGeom>
            <a:avLst/>
            <a:gdLst>
              <a:gd name="T0" fmla="*/ 896529 w 21600"/>
              <a:gd name="T1" fmla="*/ 2305285 h 21600"/>
              <a:gd name="T2" fmla="*/ 7084 w 21600"/>
              <a:gd name="T3" fmla="*/ 1156159 h 21600"/>
              <a:gd name="T4" fmla="*/ 896529 w 21600"/>
              <a:gd name="T5" fmla="*/ 8632 h 21600"/>
              <a:gd name="T6" fmla="*/ 1809059 w 21600"/>
              <a:gd name="T7" fmla="*/ 1135165 h 21600"/>
              <a:gd name="T8" fmla="*/ 896529 w 21600"/>
              <a:gd name="T9" fmla="*/ 2305285 h 21600"/>
              <a:gd name="T10" fmla="*/ 0 w 21600"/>
              <a:gd name="T11" fmla="*/ 0 h 21600"/>
              <a:gd name="T12" fmla="*/ 1800225 w 21600"/>
              <a:gd name="T13" fmla="*/ 0 h 21600"/>
              <a:gd name="T14" fmla="*/ 1800225 w 21600"/>
              <a:gd name="T15" fmla="*/ 2301875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gradFill rotWithShape="1">
            <a:gsLst>
              <a:gs pos="0">
                <a:srgbClr val="765E47"/>
              </a:gs>
              <a:gs pos="50000">
                <a:srgbClr val="FFCC99"/>
              </a:gs>
              <a:gs pos="100000">
                <a:srgbClr val="765E47"/>
              </a:gs>
            </a:gsLst>
            <a:lin ang="189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600" b="1" dirty="0" err="1" smtClean="0"/>
              <a:t>Универсаль-ный</a:t>
            </a:r>
            <a:r>
              <a:rPr lang="ru-RU" altLang="ru-RU" sz="1600" b="1" dirty="0" smtClean="0"/>
              <a:t> навык, которому можно и нужно учиться со школы</a:t>
            </a:r>
            <a:endParaRPr lang="ru-RU" altLang="ru-RU" sz="1600" b="1" dirty="0"/>
          </a:p>
        </p:txBody>
      </p:sp>
      <p:sp>
        <p:nvSpPr>
          <p:cNvPr id="212999" name="Document"/>
          <p:cNvSpPr>
            <a:spLocks noEditPoints="1" noChangeArrowheads="1"/>
          </p:cNvSpPr>
          <p:nvPr/>
        </p:nvSpPr>
        <p:spPr bwMode="auto">
          <a:xfrm>
            <a:off x="4787900" y="1484313"/>
            <a:ext cx="1728788" cy="2449512"/>
          </a:xfrm>
          <a:custGeom>
            <a:avLst/>
            <a:gdLst>
              <a:gd name="T0" fmla="*/ 860952 w 21600"/>
              <a:gd name="T1" fmla="*/ 2453141 h 21600"/>
              <a:gd name="T2" fmla="*/ 6803 w 21600"/>
              <a:gd name="T3" fmla="*/ 1230313 h 21600"/>
              <a:gd name="T4" fmla="*/ 860952 w 21600"/>
              <a:gd name="T5" fmla="*/ 9186 h 21600"/>
              <a:gd name="T6" fmla="*/ 1737272 w 21600"/>
              <a:gd name="T7" fmla="*/ 1207972 h 21600"/>
              <a:gd name="T8" fmla="*/ 860952 w 21600"/>
              <a:gd name="T9" fmla="*/ 2453141 h 21600"/>
              <a:gd name="T10" fmla="*/ 0 w 21600"/>
              <a:gd name="T11" fmla="*/ 0 h 21600"/>
              <a:gd name="T12" fmla="*/ 1728788 w 21600"/>
              <a:gd name="T13" fmla="*/ 0 h 21600"/>
              <a:gd name="T14" fmla="*/ 1728788 w 21600"/>
              <a:gd name="T15" fmla="*/ 2449512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gradFill rotWithShape="1">
            <a:gsLst>
              <a:gs pos="0">
                <a:srgbClr val="76475E"/>
              </a:gs>
              <a:gs pos="50000">
                <a:srgbClr val="FF99CC"/>
              </a:gs>
              <a:gs pos="100000">
                <a:srgbClr val="76475E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80000"/>
              </a:lnSpc>
              <a:spcBef>
                <a:spcPct val="20000"/>
              </a:spcBef>
            </a:pPr>
            <a:r>
              <a:rPr lang="ru-RU" altLang="ru-RU" b="1" smtClean="0"/>
              <a:t>Создание нового  </a:t>
            </a:r>
            <a:r>
              <a:rPr lang="ru-RU" altLang="ru-RU" b="1" dirty="0" smtClean="0"/>
              <a:t>продукта</a:t>
            </a:r>
            <a:endParaRPr lang="ru-RU" altLang="ru-RU" b="1" dirty="0"/>
          </a:p>
          <a:p>
            <a:pPr algn="l" eaLnBrk="1" hangingPunct="1"/>
            <a:endParaRPr lang="ru-RU" altLang="ru-RU" b="1" dirty="0"/>
          </a:p>
        </p:txBody>
      </p:sp>
      <p:sp>
        <p:nvSpPr>
          <p:cNvPr id="213001" name="Document"/>
          <p:cNvSpPr>
            <a:spLocks noEditPoints="1" noChangeArrowheads="1"/>
          </p:cNvSpPr>
          <p:nvPr/>
        </p:nvSpPr>
        <p:spPr bwMode="auto">
          <a:xfrm>
            <a:off x="179388" y="4581525"/>
            <a:ext cx="1655762" cy="2014538"/>
          </a:xfrm>
          <a:custGeom>
            <a:avLst/>
            <a:gdLst>
              <a:gd name="T0" fmla="*/ 824585 w 21600"/>
              <a:gd name="T1" fmla="*/ 2017523 h 21600"/>
              <a:gd name="T2" fmla="*/ 6516 w 21600"/>
              <a:gd name="T3" fmla="*/ 1011839 h 21600"/>
              <a:gd name="T4" fmla="*/ 824585 w 21600"/>
              <a:gd name="T5" fmla="*/ 7555 h 21600"/>
              <a:gd name="T6" fmla="*/ 1663887 w 21600"/>
              <a:gd name="T7" fmla="*/ 993466 h 21600"/>
              <a:gd name="T8" fmla="*/ 824585 w 21600"/>
              <a:gd name="T9" fmla="*/ 2017523 h 21600"/>
              <a:gd name="T10" fmla="*/ 0 w 21600"/>
              <a:gd name="T11" fmla="*/ 0 h 21600"/>
              <a:gd name="T12" fmla="*/ 1655762 w 21600"/>
              <a:gd name="T13" fmla="*/ 0 h 21600"/>
              <a:gd name="T14" fmla="*/ 1655762 w 21600"/>
              <a:gd name="T15" fmla="*/ 2014538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gradFill rotWithShape="1">
            <a:gsLst>
              <a:gs pos="0">
                <a:srgbClr val="646D53"/>
              </a:gs>
              <a:gs pos="50000">
                <a:srgbClr val="D8EBB3"/>
              </a:gs>
              <a:gs pos="100000">
                <a:srgbClr val="646D53"/>
              </a:gs>
            </a:gsLst>
            <a:lin ang="189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ru-RU" altLang="ru-RU" b="1" dirty="0" smtClean="0"/>
              <a:t>Образ мышления</a:t>
            </a:r>
            <a:r>
              <a:rPr lang="en-US" altLang="ru-RU" b="1" dirty="0" smtClean="0"/>
              <a:t> </a:t>
            </a:r>
            <a:r>
              <a:rPr lang="ru-RU" altLang="ru-RU" b="1" dirty="0" smtClean="0"/>
              <a:t> и</a:t>
            </a:r>
          </a:p>
          <a:p>
            <a:pPr algn="r" eaLnBrk="1" hangingPunct="1"/>
            <a:r>
              <a:rPr lang="ru-RU" altLang="ru-RU" b="1" dirty="0" smtClean="0"/>
              <a:t> действий</a:t>
            </a:r>
            <a:endParaRPr lang="ru-RU" altLang="ru-RU" b="1" dirty="0"/>
          </a:p>
        </p:txBody>
      </p:sp>
      <p:sp>
        <p:nvSpPr>
          <p:cNvPr id="213002" name="Document"/>
          <p:cNvSpPr>
            <a:spLocks noEditPoints="1" noChangeArrowheads="1"/>
          </p:cNvSpPr>
          <p:nvPr/>
        </p:nvSpPr>
        <p:spPr bwMode="auto">
          <a:xfrm>
            <a:off x="6732588" y="1412875"/>
            <a:ext cx="1439862" cy="2087563"/>
          </a:xfrm>
          <a:custGeom>
            <a:avLst/>
            <a:gdLst>
              <a:gd name="T0" fmla="*/ 717065 w 21600"/>
              <a:gd name="T1" fmla="*/ 2090656 h 21600"/>
              <a:gd name="T2" fmla="*/ 5666 w 21600"/>
              <a:gd name="T3" fmla="*/ 1048517 h 21600"/>
              <a:gd name="T4" fmla="*/ 717065 w 21600"/>
              <a:gd name="T5" fmla="*/ 7828 h 21600"/>
              <a:gd name="T6" fmla="*/ 1446928 w 21600"/>
              <a:gd name="T7" fmla="*/ 1029478 h 21600"/>
              <a:gd name="T8" fmla="*/ 717065 w 21600"/>
              <a:gd name="T9" fmla="*/ 2090656 h 21600"/>
              <a:gd name="T10" fmla="*/ 0 w 21600"/>
              <a:gd name="T11" fmla="*/ 0 h 21600"/>
              <a:gd name="T12" fmla="*/ 1439862 w 21600"/>
              <a:gd name="T13" fmla="*/ 0 h 21600"/>
              <a:gd name="T14" fmla="*/ 1439862 w 21600"/>
              <a:gd name="T15" fmla="*/ 2087563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gradFill rotWithShape="1">
            <a:gsLst>
              <a:gs pos="0">
                <a:srgbClr val="767647"/>
              </a:gs>
              <a:gs pos="50000">
                <a:srgbClr val="FFFF99"/>
              </a:gs>
              <a:gs pos="100000">
                <a:srgbClr val="767647"/>
              </a:gs>
            </a:gsLst>
            <a:lin ang="189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altLang="ru-RU" b="1" dirty="0" smtClean="0"/>
              <a:t>Умею, хочу и могу </a:t>
            </a:r>
            <a:r>
              <a:rPr lang="ru-RU" altLang="ru-RU" b="1" dirty="0" err="1" smtClean="0"/>
              <a:t>предпри-нимать</a:t>
            </a:r>
            <a:endParaRPr lang="ru-RU" altLang="ru-RU" b="1" dirty="0"/>
          </a:p>
        </p:txBody>
      </p:sp>
      <p:sp>
        <p:nvSpPr>
          <p:cNvPr id="213003" name="Document"/>
          <p:cNvSpPr>
            <a:spLocks noEditPoints="1" noChangeArrowheads="1"/>
          </p:cNvSpPr>
          <p:nvPr/>
        </p:nvSpPr>
        <p:spPr bwMode="auto">
          <a:xfrm>
            <a:off x="3563938" y="4076700"/>
            <a:ext cx="2089150" cy="2376488"/>
          </a:xfrm>
          <a:custGeom>
            <a:avLst/>
            <a:gdLst>
              <a:gd name="T0" fmla="*/ 1040416 w 21600"/>
              <a:gd name="T1" fmla="*/ 2380009 h 21600"/>
              <a:gd name="T2" fmla="*/ 8221 w 21600"/>
              <a:gd name="T3" fmla="*/ 1193635 h 21600"/>
              <a:gd name="T4" fmla="*/ 1040416 w 21600"/>
              <a:gd name="T5" fmla="*/ 8912 h 21600"/>
              <a:gd name="T6" fmla="*/ 2099402 w 21600"/>
              <a:gd name="T7" fmla="*/ 1171961 h 21600"/>
              <a:gd name="T8" fmla="*/ 1040416 w 21600"/>
              <a:gd name="T9" fmla="*/ 2380009 h 21600"/>
              <a:gd name="T10" fmla="*/ 0 w 21600"/>
              <a:gd name="T11" fmla="*/ 0 h 21600"/>
              <a:gd name="T12" fmla="*/ 2089150 w 21600"/>
              <a:gd name="T13" fmla="*/ 0 h 21600"/>
              <a:gd name="T14" fmla="*/ 2089150 w 21600"/>
              <a:gd name="T15" fmla="*/ 2376488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gradFill rotWithShape="1">
            <a:gsLst>
              <a:gs pos="0">
                <a:srgbClr val="475E76"/>
              </a:gs>
              <a:gs pos="50000">
                <a:srgbClr val="99CCFF"/>
              </a:gs>
              <a:gs pos="100000">
                <a:srgbClr val="475E76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altLang="ru-RU" b="1" dirty="0" smtClean="0"/>
              <a:t>Развитие лидерских качеств и умение управлять командой</a:t>
            </a:r>
            <a:endParaRPr lang="ru-RU" altLang="ru-RU" b="1" dirty="0"/>
          </a:p>
        </p:txBody>
      </p:sp>
      <p:sp>
        <p:nvSpPr>
          <p:cNvPr id="213004" name="Document"/>
          <p:cNvSpPr>
            <a:spLocks noEditPoints="1" noChangeArrowheads="1"/>
          </p:cNvSpPr>
          <p:nvPr/>
        </p:nvSpPr>
        <p:spPr bwMode="auto">
          <a:xfrm>
            <a:off x="5867400" y="4292600"/>
            <a:ext cx="1511300" cy="2160588"/>
          </a:xfrm>
          <a:custGeom>
            <a:avLst/>
            <a:gdLst>
              <a:gd name="T0" fmla="*/ 752641 w 21600"/>
              <a:gd name="T1" fmla="*/ 2163789 h 21600"/>
              <a:gd name="T2" fmla="*/ 5947 w 21600"/>
              <a:gd name="T3" fmla="*/ 1085195 h 21600"/>
              <a:gd name="T4" fmla="*/ 752641 w 21600"/>
              <a:gd name="T5" fmla="*/ 8102 h 21600"/>
              <a:gd name="T6" fmla="*/ 1518717 w 21600"/>
              <a:gd name="T7" fmla="*/ 1065490 h 21600"/>
              <a:gd name="T8" fmla="*/ 752641 w 21600"/>
              <a:gd name="T9" fmla="*/ 2163789 h 21600"/>
              <a:gd name="T10" fmla="*/ 0 w 21600"/>
              <a:gd name="T11" fmla="*/ 0 h 21600"/>
              <a:gd name="T12" fmla="*/ 1511300 w 21600"/>
              <a:gd name="T13" fmla="*/ 0 h 21600"/>
              <a:gd name="T14" fmla="*/ 1511300 w 21600"/>
              <a:gd name="T15" fmla="*/ 2160588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gradFill rotWithShape="1">
            <a:gsLst>
              <a:gs pos="0">
                <a:srgbClr val="5E7676"/>
              </a:gs>
              <a:gs pos="50000">
                <a:srgbClr val="CCFFFF"/>
              </a:gs>
              <a:gs pos="100000">
                <a:srgbClr val="5E7676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altLang="ru-RU" b="1" dirty="0" err="1" smtClean="0"/>
              <a:t>Предпри-нимательству</a:t>
            </a:r>
            <a:r>
              <a:rPr lang="ru-RU" altLang="ru-RU" b="1" dirty="0" smtClean="0"/>
              <a:t> нельзя научиться в теории</a:t>
            </a:r>
            <a:endParaRPr lang="ru-RU" altLang="ru-RU" b="1" dirty="0"/>
          </a:p>
        </p:txBody>
      </p:sp>
      <p:sp>
        <p:nvSpPr>
          <p:cNvPr id="213005" name="Document"/>
          <p:cNvSpPr>
            <a:spLocks noEditPoints="1" noChangeArrowheads="1"/>
          </p:cNvSpPr>
          <p:nvPr/>
        </p:nvSpPr>
        <p:spPr bwMode="auto">
          <a:xfrm>
            <a:off x="7451725" y="4076700"/>
            <a:ext cx="1512888" cy="2016125"/>
          </a:xfrm>
          <a:custGeom>
            <a:avLst/>
            <a:gdLst>
              <a:gd name="T0" fmla="*/ 753432 w 21600"/>
              <a:gd name="T1" fmla="*/ 2019112 h 21600"/>
              <a:gd name="T2" fmla="*/ 5953 w 21600"/>
              <a:gd name="T3" fmla="*/ 1012636 h 21600"/>
              <a:gd name="T4" fmla="*/ 753432 w 21600"/>
              <a:gd name="T5" fmla="*/ 7560 h 21600"/>
              <a:gd name="T6" fmla="*/ 1520312 w 21600"/>
              <a:gd name="T7" fmla="*/ 994248 h 21600"/>
              <a:gd name="T8" fmla="*/ 753432 w 21600"/>
              <a:gd name="T9" fmla="*/ 2019112 h 21600"/>
              <a:gd name="T10" fmla="*/ 0 w 21600"/>
              <a:gd name="T11" fmla="*/ 0 h 21600"/>
              <a:gd name="T12" fmla="*/ 1512888 w 21600"/>
              <a:gd name="T13" fmla="*/ 0 h 21600"/>
              <a:gd name="T14" fmla="*/ 1512888 w 21600"/>
              <a:gd name="T15" fmla="*/ 2016125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gradFill rotWithShape="1">
            <a:gsLst>
              <a:gs pos="0">
                <a:srgbClr val="5E4776"/>
              </a:gs>
              <a:gs pos="50000">
                <a:srgbClr val="CC99FF"/>
              </a:gs>
              <a:gs pos="100000">
                <a:srgbClr val="5E4776"/>
              </a:gs>
            </a:gsLst>
            <a:lin ang="189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ru-RU" altLang="ru-RU" b="1" dirty="0" smtClean="0"/>
              <a:t>Способ-</a:t>
            </a:r>
            <a:r>
              <a:rPr lang="ru-RU" altLang="ru-RU" b="1" dirty="0" err="1" smtClean="0"/>
              <a:t>ность</a:t>
            </a:r>
            <a:r>
              <a:rPr lang="ru-RU" altLang="ru-RU" b="1" dirty="0" smtClean="0"/>
              <a:t> вести за собой и общаться с людьми</a:t>
            </a:r>
            <a:endParaRPr lang="ru-RU" altLang="ru-RU" b="1" dirty="0"/>
          </a:p>
        </p:txBody>
      </p:sp>
      <p:sp>
        <p:nvSpPr>
          <p:cNvPr id="213008" name="Line 16"/>
          <p:cNvSpPr>
            <a:spLocks noChangeShapeType="1"/>
          </p:cNvSpPr>
          <p:nvPr/>
        </p:nvSpPr>
        <p:spPr bwMode="auto">
          <a:xfrm>
            <a:off x="1619250" y="692150"/>
            <a:ext cx="0" cy="1223963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3010" name="Line 18"/>
          <p:cNvSpPr>
            <a:spLocks noChangeShapeType="1"/>
          </p:cNvSpPr>
          <p:nvPr/>
        </p:nvSpPr>
        <p:spPr bwMode="auto">
          <a:xfrm>
            <a:off x="3779838" y="765175"/>
            <a:ext cx="0" cy="576263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3011" name="Line 19"/>
          <p:cNvSpPr>
            <a:spLocks noChangeShapeType="1"/>
          </p:cNvSpPr>
          <p:nvPr/>
        </p:nvSpPr>
        <p:spPr bwMode="auto">
          <a:xfrm>
            <a:off x="5292725" y="692150"/>
            <a:ext cx="0" cy="792163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3012" name="Line 20"/>
          <p:cNvSpPr>
            <a:spLocks noChangeShapeType="1"/>
          </p:cNvSpPr>
          <p:nvPr/>
        </p:nvSpPr>
        <p:spPr bwMode="auto">
          <a:xfrm>
            <a:off x="7092950" y="765175"/>
            <a:ext cx="0" cy="719138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3014" name="Line 22"/>
          <p:cNvSpPr>
            <a:spLocks noChangeShapeType="1"/>
          </p:cNvSpPr>
          <p:nvPr/>
        </p:nvSpPr>
        <p:spPr bwMode="auto">
          <a:xfrm>
            <a:off x="6659563" y="908050"/>
            <a:ext cx="73025" cy="338455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3015" name="Line 23"/>
          <p:cNvSpPr>
            <a:spLocks noChangeShapeType="1"/>
          </p:cNvSpPr>
          <p:nvPr/>
        </p:nvSpPr>
        <p:spPr bwMode="auto">
          <a:xfrm>
            <a:off x="4716463" y="692150"/>
            <a:ext cx="0" cy="338455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3016" name="Line 24"/>
          <p:cNvSpPr>
            <a:spLocks noChangeShapeType="1"/>
          </p:cNvSpPr>
          <p:nvPr/>
        </p:nvSpPr>
        <p:spPr bwMode="auto">
          <a:xfrm>
            <a:off x="684213" y="692150"/>
            <a:ext cx="0" cy="3960813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3018" name="Line 26"/>
          <p:cNvSpPr>
            <a:spLocks noChangeShapeType="1"/>
          </p:cNvSpPr>
          <p:nvPr/>
        </p:nvSpPr>
        <p:spPr bwMode="auto">
          <a:xfrm>
            <a:off x="8388350" y="908050"/>
            <a:ext cx="73025" cy="3241675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3020" name="AutoShape 28"/>
          <p:cNvSpPr>
            <a:spLocks noChangeArrowheads="1"/>
          </p:cNvSpPr>
          <p:nvPr/>
        </p:nvSpPr>
        <p:spPr bwMode="auto">
          <a:xfrm>
            <a:off x="179388" y="0"/>
            <a:ext cx="8964612" cy="1052513"/>
          </a:xfrm>
          <a:prstGeom prst="ellipseRibbon">
            <a:avLst>
              <a:gd name="adj1" fmla="val 25000"/>
              <a:gd name="adj2" fmla="val 75000"/>
              <a:gd name="adj3" fmla="val 18102"/>
            </a:avLst>
          </a:prstGeom>
          <a:gradFill rotWithShape="1">
            <a:gsLst>
              <a:gs pos="0">
                <a:srgbClr val="99FF99"/>
              </a:gs>
              <a:gs pos="50000">
                <a:srgbClr val="CCFFFF"/>
              </a:gs>
              <a:gs pos="100000">
                <a:srgbClr val="99FF99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 dirty="0"/>
              <a:t>Предпринимательство</a:t>
            </a:r>
            <a:endParaRPr lang="ru-RU" sz="3200" b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3021" name="Document"/>
          <p:cNvSpPr>
            <a:spLocks noEditPoints="1" noChangeArrowheads="1"/>
          </p:cNvSpPr>
          <p:nvPr/>
        </p:nvSpPr>
        <p:spPr bwMode="auto">
          <a:xfrm>
            <a:off x="1979613" y="4365625"/>
            <a:ext cx="1439862" cy="2087563"/>
          </a:xfrm>
          <a:custGeom>
            <a:avLst/>
            <a:gdLst>
              <a:gd name="T0" fmla="*/ 717065 w 21600"/>
              <a:gd name="T1" fmla="*/ 2090656 h 21600"/>
              <a:gd name="T2" fmla="*/ 5666 w 21600"/>
              <a:gd name="T3" fmla="*/ 1048517 h 21600"/>
              <a:gd name="T4" fmla="*/ 717065 w 21600"/>
              <a:gd name="T5" fmla="*/ 7828 h 21600"/>
              <a:gd name="T6" fmla="*/ 1446928 w 21600"/>
              <a:gd name="T7" fmla="*/ 1029478 h 21600"/>
              <a:gd name="T8" fmla="*/ 717065 w 21600"/>
              <a:gd name="T9" fmla="*/ 2090656 h 21600"/>
              <a:gd name="T10" fmla="*/ 0 w 21600"/>
              <a:gd name="T11" fmla="*/ 0 h 21600"/>
              <a:gd name="T12" fmla="*/ 1439862 w 21600"/>
              <a:gd name="T13" fmla="*/ 0 h 21600"/>
              <a:gd name="T14" fmla="*/ 1439862 w 21600"/>
              <a:gd name="T15" fmla="*/ 2087563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gradFill rotWithShape="1">
            <a:gsLst>
              <a:gs pos="0">
                <a:srgbClr val="767647"/>
              </a:gs>
              <a:gs pos="50000">
                <a:srgbClr val="FFFF99"/>
              </a:gs>
              <a:gs pos="100000">
                <a:srgbClr val="767647"/>
              </a:gs>
            </a:gsLst>
            <a:lin ang="189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b="1" dirty="0" smtClean="0"/>
              <a:t>Способ-</a:t>
            </a:r>
            <a:r>
              <a:rPr lang="ru-RU" altLang="ru-RU" b="1" dirty="0" err="1" smtClean="0"/>
              <a:t>ность</a:t>
            </a:r>
            <a:r>
              <a:rPr lang="ru-RU" altLang="ru-RU" b="1" dirty="0" smtClean="0"/>
              <a:t> начинать снова и снова</a:t>
            </a:r>
            <a:endParaRPr lang="ru-RU" altLang="ru-RU" b="1" dirty="0"/>
          </a:p>
        </p:txBody>
      </p:sp>
      <p:sp>
        <p:nvSpPr>
          <p:cNvPr id="213022" name="Line 30"/>
          <p:cNvSpPr>
            <a:spLocks noChangeShapeType="1"/>
          </p:cNvSpPr>
          <p:nvPr/>
        </p:nvSpPr>
        <p:spPr bwMode="auto">
          <a:xfrm>
            <a:off x="2627313" y="1052513"/>
            <a:ext cx="71437" cy="3311525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29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30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30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3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12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with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12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1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withGroup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2000"/>
                                        <p:tgtEl>
                                          <p:spTgt spid="212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withGroup">
                            <p:stCondLst>
                              <p:cond delay="55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withGroup">
                            <p:stCondLst>
                              <p:cond delay="6000"/>
                            </p:stCondLst>
                            <p:childTnLst>
                              <p:par>
                                <p:cTn id="3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13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withGroup">
                            <p:stCondLst>
                              <p:cond delay="80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13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withGroup">
                            <p:stCondLst>
                              <p:cond delay="8500"/>
                            </p:stCondLst>
                            <p:childTnLst>
                              <p:par>
                                <p:cTn id="4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213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withGroup">
                            <p:stCondLst>
                              <p:cond delay="90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13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withGroup">
                            <p:stCondLst>
                              <p:cond delay="9500"/>
                            </p:stCondLst>
                            <p:childTnLst>
                              <p:par>
                                <p:cTn id="5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13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withGroup">
                            <p:stCondLst>
                              <p:cond delay="115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1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withGroup">
                            <p:stCondLst>
                              <p:cond delay="12000"/>
                            </p:stCondLst>
                            <p:childTnLst>
                              <p:par>
                                <p:cTn id="6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5" dur="2000"/>
                                        <p:tgtEl>
                                          <p:spTgt spid="213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withGroup">
                            <p:stCondLst>
                              <p:cond delay="140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1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withGroup">
                            <p:stCondLst>
                              <p:cond delay="14500"/>
                            </p:stCondLst>
                            <p:childTnLst>
                              <p:par>
                                <p:cTn id="7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213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withGroup">
                            <p:stCondLst>
                              <p:cond delay="16500"/>
                            </p:stCondLst>
                            <p:childTnLst>
                              <p:par>
                                <p:cTn id="7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13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withGroup">
                            <p:stCondLst>
                              <p:cond delay="17000"/>
                            </p:stCondLst>
                            <p:childTnLst>
                              <p:par>
                                <p:cTn id="7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213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997" grpId="0" animBg="1"/>
      <p:bldP spid="212998" grpId="0" animBg="1"/>
      <p:bldP spid="212999" grpId="0" animBg="1"/>
      <p:bldP spid="213001" grpId="0" animBg="1"/>
      <p:bldP spid="213002" grpId="0" animBg="1"/>
      <p:bldP spid="213003" grpId="0" animBg="1"/>
      <p:bldP spid="213004" grpId="0" animBg="1"/>
      <p:bldP spid="213005" grpId="0" animBg="1"/>
      <p:bldP spid="213008" grpId="0" animBg="1"/>
      <p:bldP spid="213010" grpId="0" animBg="1"/>
      <p:bldP spid="213011" grpId="0" animBg="1"/>
      <p:bldP spid="213012" grpId="0" animBg="1"/>
      <p:bldP spid="213014" grpId="0" animBg="1"/>
      <p:bldP spid="213015" grpId="0" animBg="1"/>
      <p:bldP spid="213016" grpId="0" animBg="1"/>
      <p:bldP spid="213018" grpId="0" animBg="1"/>
      <p:bldP spid="213020" grpId="0" animBg="1"/>
      <p:bldP spid="213021" grpId="0" animBg="1"/>
      <p:bldP spid="21302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99284"/>
            <a:ext cx="8981506" cy="511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3925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25" y="861220"/>
            <a:ext cx="8978716" cy="5050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8882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dissolve/>
      </p:transition>
    </mc:Choice>
    <mc:Fallback xmlns="">
      <p:transition spd="slow" advClick="0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1869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conveyor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3339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837" b="16837"/>
          <a:stretch/>
        </p:blipFill>
        <p:spPr>
          <a:xfrm>
            <a:off x="532177" y="1988840"/>
            <a:ext cx="8412427" cy="4731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33" r="19209" b="11408"/>
          <a:stretch/>
        </p:blipFill>
        <p:spPr>
          <a:xfrm>
            <a:off x="899592" y="240878"/>
            <a:ext cx="7387506" cy="2528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35961655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6" t="433" r="18317" b="-433"/>
          <a:stretch/>
        </p:blipFill>
        <p:spPr>
          <a:xfrm>
            <a:off x="179512" y="116632"/>
            <a:ext cx="5975287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52"/>
          <a:stretch/>
        </p:blipFill>
        <p:spPr>
          <a:xfrm>
            <a:off x="4680012" y="3071229"/>
            <a:ext cx="4392488" cy="3786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7809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1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4453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496943" cy="5110504"/>
          </a:xfrm>
        </p:spPr>
        <p:txBody>
          <a:bodyPr/>
          <a:lstStyle/>
          <a:p>
            <a:pPr marL="0" indent="0" algn="l">
              <a:buNone/>
            </a:pPr>
            <a:r>
              <a:rPr lang="ru-RU" sz="3600" dirty="0" smtClean="0"/>
              <a:t> </a:t>
            </a:r>
            <a:r>
              <a:rPr lang="ru-RU" sz="4400" dirty="0" smtClean="0">
                <a:solidFill>
                  <a:srgbClr val="C00000"/>
                </a:solidFill>
              </a:rPr>
              <a:t>Участие в федеральных и региональных конкурсах, конференциях и олимпиадах</a:t>
            </a:r>
            <a:r>
              <a:rPr lang="ru-RU" sz="3600" dirty="0" smtClean="0">
                <a:solidFill>
                  <a:srgbClr val="C00000"/>
                </a:solidFill>
              </a:rPr>
              <a:t>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Я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нварь – февраль 2017 г. участие в Межрегиональной научно-практической конференции школьников «Учимся финансовой грамоте на ошибках и успехах литературных героев»;</a:t>
            </a:r>
            <a:b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март 2017 г. – участие в региональной олимпиаде по истории российского предпринимательства;</a:t>
            </a:r>
            <a:b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0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496943" cy="5110504"/>
          </a:xfrm>
        </p:spPr>
        <p:txBody>
          <a:bodyPr/>
          <a:lstStyle/>
          <a:p>
            <a:pPr marL="0" indent="0" algn="l">
              <a:buNone/>
            </a:pPr>
            <a:r>
              <a:rPr lang="ru-RU" sz="3600" dirty="0" smtClean="0"/>
              <a:t> 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288240"/>
            <a:ext cx="741682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ноябрь 2017 г. –участие 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в региональном  </a:t>
            </a:r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конкурсе 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эссе 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“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Почему мне интересно изучать основы финансовой грамотности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”</a:t>
            </a:r>
            <a:endParaRPr lang="ru-RU" sz="32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32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Март 2018 г. -</a:t>
            </a:r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 участие в региональном  конкурсе эссе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“</a:t>
            </a:r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наш выбор-2018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”</a:t>
            </a:r>
            <a:endParaRPr lang="ru-RU" sz="32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Участие во Всероссийском конкурсе 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“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Мой первый бизнес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”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30488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8424935" cy="5832648"/>
          </a:xfrm>
        </p:spPr>
        <p:txBody>
          <a:bodyPr/>
          <a:lstStyle/>
          <a:p>
            <a:pPr marL="0" indent="0" algn="l">
              <a:buNone/>
            </a:pPr>
            <a:r>
              <a:rPr lang="ru-RU" sz="5400" dirty="0" smtClean="0">
                <a:solidFill>
                  <a:schemeClr val="accent6"/>
                </a:solidFill>
              </a:rPr>
              <a:t>			Цель: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помочь старшеклассникам разобраться в том, что такое предпринимательство и кто такой предприниматель, соотнести со своими способностями и желаниями и определить, подходит ли ему предпринимательство как жизненная стратегия. Формирование предпринимательской культуры.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17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1" r="22209"/>
          <a:stretch/>
        </p:blipFill>
        <p:spPr>
          <a:xfrm>
            <a:off x="1331640" y="27936"/>
            <a:ext cx="6422226" cy="6713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629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5299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04864"/>
            <a:ext cx="8208911" cy="5112568"/>
          </a:xfrm>
        </p:spPr>
        <p:txBody>
          <a:bodyPr/>
          <a:lstStyle/>
          <a:p>
            <a:pPr marL="0" indent="0" algn="l">
              <a:buNone/>
            </a:pPr>
            <a:r>
              <a:rPr lang="ru-RU" dirty="0" smtClean="0">
                <a:solidFill>
                  <a:srgbClr val="C00000"/>
                </a:solidFill>
              </a:rPr>
              <a:t>Практическая деятельность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03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55"/>
            <a:ext cx="386602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0" t="6730"/>
          <a:stretch/>
        </p:blipFill>
        <p:spPr>
          <a:xfrm>
            <a:off x="4693613" y="-32397"/>
            <a:ext cx="3600400" cy="6890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345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-49268"/>
            <a:ext cx="3893803" cy="6907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310" y="-49268"/>
            <a:ext cx="3866029" cy="6907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1591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1923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359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496944" cy="4119322"/>
          </a:xfrm>
        </p:spPr>
        <p:txBody>
          <a:bodyPr/>
          <a:lstStyle/>
          <a:p>
            <a:pPr marL="0" indent="0" algn="l">
              <a:buNone/>
            </a:pPr>
            <a:r>
              <a:rPr lang="ru-RU" dirty="0" smtClean="0">
                <a:solidFill>
                  <a:srgbClr val="C00000"/>
                </a:solidFill>
              </a:rPr>
              <a:t>Просмотр и обсуждение фильмов, книг, блогов об известных предпринимателях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29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phMYMZaxkqI_resized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0" b="9268"/>
          <a:stretch/>
        </p:blipFill>
        <p:spPr bwMode="auto">
          <a:xfrm>
            <a:off x="611560" y="24064"/>
            <a:ext cx="7956376" cy="683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568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44824"/>
            <a:ext cx="8208912" cy="3168352"/>
          </a:xfrm>
        </p:spPr>
        <p:txBody>
          <a:bodyPr/>
          <a:lstStyle/>
          <a:p>
            <a:pPr marL="0" indent="0" algn="l">
              <a:buNone/>
            </a:pPr>
            <a:r>
              <a:rPr lang="ru-RU" sz="5400" dirty="0" smtClean="0">
                <a:solidFill>
                  <a:srgbClr val="C00000"/>
                </a:solidFill>
              </a:rPr>
              <a:t>Понимание себя и своих возможностей (психологическое сопровождение)</a:t>
            </a:r>
            <a:endParaRPr lang="ru-RU" sz="5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35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7461448" cy="4785712"/>
          </a:xfrm>
        </p:spPr>
        <p:txBody>
          <a:bodyPr>
            <a:normAutofit fontScale="92500" lnSpcReduction="20000"/>
          </a:bodyPr>
          <a:lstStyle/>
          <a:p>
            <a:pPr marL="45720" indent="0" algn="ctr">
              <a:buNone/>
            </a:pPr>
            <a:r>
              <a:rPr lang="ru-RU" sz="8000" b="1" dirty="0" smtClean="0">
                <a:solidFill>
                  <a:schemeClr val="accent1">
                    <a:lumMod val="75000"/>
                  </a:schemeClr>
                </a:solidFill>
              </a:rPr>
              <a:t>Направления работы</a:t>
            </a:r>
          </a:p>
          <a:p>
            <a:pPr marL="45720" indent="0">
              <a:buNone/>
            </a:pPr>
            <a:endParaRPr lang="ru-RU" sz="4800" dirty="0"/>
          </a:p>
          <a:p>
            <a:pPr marL="45720" indent="0">
              <a:buNone/>
            </a:pPr>
            <a:endParaRPr lang="ru-RU" sz="4800" dirty="0" smtClean="0"/>
          </a:p>
          <a:p>
            <a:pPr marL="45720" indent="0">
              <a:buNone/>
            </a:pPr>
            <a:r>
              <a:rPr lang="ru-RU" sz="4800" b="1" dirty="0" smtClean="0">
                <a:solidFill>
                  <a:srgbClr val="C00000"/>
                </a:solidFill>
              </a:rPr>
              <a:t>Уроки предпринимательства</a:t>
            </a:r>
            <a:endParaRPr lang="ru-RU" sz="4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43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2367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04" y="-459432"/>
            <a:ext cx="8207896" cy="4616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3" t="19224" r="17752"/>
          <a:stretch/>
        </p:blipFill>
        <p:spPr>
          <a:xfrm>
            <a:off x="0" y="3305354"/>
            <a:ext cx="5501820" cy="3552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7022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" t="14606" r="2080" b="17100"/>
          <a:stretch/>
        </p:blipFill>
        <p:spPr>
          <a:xfrm>
            <a:off x="0" y="0"/>
            <a:ext cx="9197482" cy="3698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29"/>
          <a:stretch/>
        </p:blipFill>
        <p:spPr>
          <a:xfrm>
            <a:off x="0" y="3068960"/>
            <a:ext cx="9197482" cy="3922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929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27" y="914"/>
            <a:ext cx="386602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156" y="914"/>
            <a:ext cx="386602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0822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3" t="21177" r="3663" b="4895"/>
          <a:stretch/>
        </p:blipFill>
        <p:spPr>
          <a:xfrm>
            <a:off x="348829" y="-171400"/>
            <a:ext cx="8568952" cy="4066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45" t="7627" r="1877" b="-14381"/>
          <a:stretch/>
        </p:blipFill>
        <p:spPr>
          <a:xfrm>
            <a:off x="-1383618" y="3284984"/>
            <a:ext cx="10322444" cy="4881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6458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3281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10875884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7119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20688"/>
            <a:ext cx="8424935" cy="4894480"/>
          </a:xfrm>
        </p:spPr>
        <p:txBody>
          <a:bodyPr/>
          <a:lstStyle/>
          <a:p>
            <a:pPr marL="0" indent="0" algn="ctr">
              <a:buNone/>
            </a:pPr>
            <a:r>
              <a:rPr lang="ru-RU" sz="6000" dirty="0" smtClean="0">
                <a:solidFill>
                  <a:srgbClr val="C00000"/>
                </a:solidFill>
              </a:rPr>
              <a:t>Сплочение коллектива</a:t>
            </a:r>
            <a:endParaRPr lang="ru-RU" sz="6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27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907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689593"/>
            <a:ext cx="9324528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6" r="23565"/>
          <a:stretch/>
        </p:blipFill>
        <p:spPr>
          <a:xfrm>
            <a:off x="5063466" y="2795077"/>
            <a:ext cx="4080534" cy="4095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145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2984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2599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14:shred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4468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043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9974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849110"/>
            <a:ext cx="6012160" cy="4008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5" r="18596"/>
          <a:stretch/>
        </p:blipFill>
        <p:spPr>
          <a:xfrm>
            <a:off x="0" y="0"/>
            <a:ext cx="4156502" cy="4560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8217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2"/>
            <a:ext cx="9144000" cy="6848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124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1999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404"/>
            <a:ext cx="9144000" cy="6097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3010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404"/>
            <a:ext cx="9144000" cy="6097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0335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68" y="10907"/>
            <a:ext cx="7828788" cy="4403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8580" r="-136" b="19718"/>
          <a:stretch/>
        </p:blipFill>
        <p:spPr>
          <a:xfrm>
            <a:off x="820868" y="3645024"/>
            <a:ext cx="7828788" cy="3078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761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404"/>
            <a:ext cx="9144000" cy="6097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473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62"/>
            <a:ext cx="9144000" cy="6086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358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2"/>
            <a:ext cx="9144000" cy="6848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3138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678" y="0"/>
            <a:ext cx="515064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4084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7" y="0"/>
            <a:ext cx="385762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3287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3350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167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5850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4950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папка\8nWRxkIIqH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4104456" cy="514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папка\O0okMPaxrK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53632"/>
            <a:ext cx="3991490" cy="532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381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5" r="23762"/>
          <a:stretch/>
        </p:blipFill>
        <p:spPr>
          <a:xfrm>
            <a:off x="323528" y="260648"/>
            <a:ext cx="4734962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474471"/>
            <a:ext cx="5544616" cy="3118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48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14:shred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404664"/>
            <a:ext cx="8640960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Опрос участников школьного проекта </a:t>
            </a:r>
            <a:r>
              <a:rPr lang="en-US" sz="2000" b="1" dirty="0">
                <a:solidFill>
                  <a:srgbClr val="C00000"/>
                </a:solidFill>
              </a:rPr>
              <a:t>#</a:t>
            </a:r>
            <a:r>
              <a:rPr lang="ru-RU" sz="2000" b="1" dirty="0" err="1">
                <a:solidFill>
                  <a:srgbClr val="C00000"/>
                </a:solidFill>
              </a:rPr>
              <a:t>бизнесЛикбез</a:t>
            </a:r>
            <a:endParaRPr lang="ru-RU" sz="2000" b="1" dirty="0">
              <a:solidFill>
                <a:srgbClr val="C00000"/>
              </a:solidFill>
            </a:endParaRPr>
          </a:p>
          <a:p>
            <a:pPr lvl="0"/>
            <a:r>
              <a:rPr lang="ru-RU" sz="1600" b="1" u="sng" dirty="0">
                <a:solidFill>
                  <a:srgbClr val="FF0000"/>
                </a:solidFill>
              </a:rPr>
              <a:t>Почему ты решил принять участие в проекте #</a:t>
            </a:r>
            <a:r>
              <a:rPr lang="ru-RU" sz="1600" b="1" u="sng" dirty="0" err="1">
                <a:solidFill>
                  <a:srgbClr val="FF0000"/>
                </a:solidFill>
              </a:rPr>
              <a:t>бизнесЛикбез</a:t>
            </a:r>
            <a:r>
              <a:rPr lang="ru-RU" sz="1600" b="1" u="sng" dirty="0">
                <a:solidFill>
                  <a:srgbClr val="FF0000"/>
                </a:solidFill>
              </a:rPr>
              <a:t>? </a:t>
            </a:r>
          </a:p>
          <a:p>
            <a:pPr lvl="0"/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Мне интересна тема предпринимательства, хочется узнать, есть ли у меня необходимые качества и задатки. Узнать, как быть успешным человеком.</a:t>
            </a:r>
          </a:p>
          <a:p>
            <a:pPr lvl="0"/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Чтобы увеличить объем знаний в сфере предпринимательства.</a:t>
            </a:r>
          </a:p>
          <a:p>
            <a:pPr lvl="0"/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Для улучшения навыков в бизнесе и предпринимательстве.</a:t>
            </a:r>
          </a:p>
          <a:p>
            <a:pPr lvl="0"/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Открыть для себя свои возможности, избежать в дальнейшем каких-либо финансовых ошибок.</a:t>
            </a:r>
          </a:p>
          <a:p>
            <a:pPr lvl="0"/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Я решил принять участие в данном проекте для расширения кругозора, ликвидации бизнес-безграмотности, для того, чтобы разобраться в себе, чтобы пообщаться с интересными людьми.</a:t>
            </a:r>
          </a:p>
          <a:p>
            <a:pPr lvl="0"/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Для собственного развития, расширения кругозора и возможностей.</a:t>
            </a:r>
          </a:p>
          <a:p>
            <a:pPr lvl="0"/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Я хочу стать более грамотным, уметь разбираться в данной сфере. И, возможно, свою будущую жизнь хочу связать с бизнесом.</a:t>
            </a:r>
          </a:p>
          <a:p>
            <a:pPr lvl="0"/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Интерес, поиск себя. Интерес заключается в том, что мы там будем делать, и каким образом это будет происходить. И каждое последующее занятие завлекает больше и больше.</a:t>
            </a:r>
          </a:p>
          <a:p>
            <a:pPr lvl="0"/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Я решила принять участие в данном проекте, потому что, во-первых, мне хочется быть более грамотной в финансовых вопросах, во-вторых, я хочу развивать свои личностные качества, в-третьих, я разносторонний человек и стараюсь принимать участие в различных клубах и проектах.</a:t>
            </a:r>
          </a:p>
          <a:p>
            <a:pPr lvl="0"/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Я решила принять участие в данном проекте, потому что мне стала интересна идея ликвидации финансовой безграмотности, ведь это актуально сейчас и будет актуально в будущем. </a:t>
            </a: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10218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332656"/>
            <a:ext cx="8748464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b="1" u="sng" dirty="0">
                <a:solidFill>
                  <a:srgbClr val="FF0000"/>
                </a:solidFill>
              </a:rPr>
              <a:t>Посещал ли ты все занятия? Какое из них тебе больше всего понравилось? Почему? </a:t>
            </a:r>
          </a:p>
          <a:p>
            <a:pPr lvl="0"/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Да, я посещал все занятия. Пока самым ярким было занятие с психологом. Оно помогло чуть лучше понять себя и разобраться в себе.</a:t>
            </a:r>
          </a:p>
          <a:p>
            <a:pPr lvl="0"/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Я посетил все занятия. Выделить какое-то занятие не могу, потому что с каждым нашим собранием я открываю в себе новые черты, учусь ставить цели.</a:t>
            </a:r>
          </a:p>
          <a:p>
            <a:pPr lvl="0"/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Да. Последнее занятие, потому что на нем присутствовал психолог, который был очень интересным человеком.</a:t>
            </a:r>
          </a:p>
          <a:p>
            <a:pPr lvl="0"/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Все занятия мне понравились, так как они были интересны и информативны для меня.</a:t>
            </a:r>
          </a:p>
          <a:p>
            <a:pPr lvl="0"/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Стараюсь посещать все, абсолютно все были интересны и информативны.</a:t>
            </a:r>
          </a:p>
          <a:p>
            <a:pPr lvl="0"/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Да, я посещал все занятия. Из них мне больше всего понравилось то, на котором присутствовала Евгения Владимировна. Знакомство, фишка с рукой на плечо заставило задуматься над собой.</a:t>
            </a:r>
          </a:p>
          <a:p>
            <a:pPr lvl="0"/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К сожалению, меня не было на одном из занятий. Все они были очень интересны.</a:t>
            </a:r>
          </a:p>
          <a:p>
            <a:pPr lvl="0"/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Я посетил 3 занятия из 4. Больше всего мне понравилось третье, относительно остальных. </a:t>
            </a:r>
          </a:p>
          <a:p>
            <a:pPr lvl="0"/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К сожалению, я пропустил одно занятие. Мне больше всего понравилось то собрание, когда к нам пришел психолог. Он помог разобраться мне, да, думаю, и всем, в важных вопросах.</a:t>
            </a:r>
          </a:p>
          <a:p>
            <a:pPr lvl="0"/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Пропустил одно занятие. Работа с психологом, бизнес-тренером. С помощью небольшой анкеты многое было рассказано обо мне. Это удивительно.</a:t>
            </a:r>
          </a:p>
          <a:p>
            <a:pPr lvl="0"/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Я посещала все занятия, больше всего мне понравилось занятие, на котором к нам приходил психолог. Мы смогли задуматься о себе, о нашем будущем, о своих целях и желаниях.</a:t>
            </a:r>
          </a:p>
          <a:p>
            <a:pPr lvl="0"/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Я посещала все занятия. Больше всего мне понравилось занятие с психологом Е. В. Вялых, потому что было интересно открывать себя, свои новые способности, узнавать свое «Я».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949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332656"/>
            <a:ext cx="871296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u="sng" dirty="0">
                <a:solidFill>
                  <a:srgbClr val="FF0000"/>
                </a:solidFill>
              </a:rPr>
              <a:t>Какие ты видишь изменения, результаты в себе? </a:t>
            </a:r>
          </a:p>
          <a:p>
            <a:pPr lvl="0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Я стал больше задумываться о том, чего хочу для своего будущего. На мой взгляд, изменения будут в дальнейшем.</a:t>
            </a:r>
          </a:p>
          <a:p>
            <a:pPr lvl="0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Стал мыслить по-другому. Научился смотреть на себя и на жизнь под другом углом.</a:t>
            </a:r>
          </a:p>
          <a:p>
            <a:pPr lvl="0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Я начал немного разбираться в предпринимательстве.</a:t>
            </a:r>
          </a:p>
          <a:p>
            <a:pPr lvl="0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Стал более уверенным в себе.</a:t>
            </a:r>
          </a:p>
          <a:p>
            <a:pPr lvl="0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Я вижу, что я начал создавать систему, стал организованнее, более коммуникабельным, поставил цели.</a:t>
            </a:r>
          </a:p>
          <a:p>
            <a:pPr lvl="0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Я стал более продуктивным, стал видеть небольшие задатки предпринимательства.</a:t>
            </a:r>
          </a:p>
          <a:p>
            <a:pPr lvl="0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Я думаю, что я стал более грамотным в этой сфере. Стал понимать некоторые ситуации.</a:t>
            </a:r>
          </a:p>
          <a:p>
            <a:pPr lvl="0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Расширяется кругозор. Появляется свобода мыслей. Становлюсь более позитивным.</a:t>
            </a:r>
          </a:p>
          <a:p>
            <a:pPr lvl="0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Никаких грандиозных изменений я в себе пока что не вижу, но постепенно мне становится проще открываться и разговаривать с незнакомыми людьми.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Я стала чаще задумываться о своей личной эффективности, о себе в целом. Стараюсь прислушиваться к советам психолога.</a:t>
            </a:r>
          </a:p>
        </p:txBody>
      </p:sp>
    </p:spTree>
    <p:extLst>
      <p:ext uri="{BB962C8B-B14F-4D97-AF65-F5344CB8AC3E}">
        <p14:creationId xmlns:p14="http://schemas.microsoft.com/office/powerpoint/2010/main" val="342671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332656"/>
            <a:ext cx="878497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u="sng" dirty="0">
                <a:solidFill>
                  <a:srgbClr val="FF0000"/>
                </a:solidFill>
              </a:rPr>
              <a:t>Какие вопросы/темы ты бы хотел обсудить на наших встречах? </a:t>
            </a:r>
          </a:p>
          <a:p>
            <a:pPr lvl="0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Хотелось бы узнать конкретные примеры того, как люди начинали свое дело, пообщаться с ними. В дальнейшем можно было бы попробовать реализовать какую-нибудь идею нашей командой.</a:t>
            </a:r>
          </a:p>
          <a:p>
            <a:pPr lvl="0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Вопросы о самом предпринимательстве на примерах отдельных бизнесменов.</a:t>
            </a:r>
          </a:p>
          <a:p>
            <a:pPr lvl="0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Идеи для создания проектов.</a:t>
            </a:r>
          </a:p>
          <a:p>
            <a:pPr lvl="0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Обсудить ошибки, допущенные предпринимателями во время создания бизнеса.</a:t>
            </a:r>
          </a:p>
          <a:p>
            <a:pPr lvl="0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Мне понравился тот план, который был озвучен на прошлом занятии. Возможный совместный проект.</a:t>
            </a:r>
          </a:p>
          <a:p>
            <a:pPr lvl="0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Как стать бизнесменом? Выбрать правильную профессию, рассмотреть основные задачи для достижения успеха.</a:t>
            </a:r>
          </a:p>
          <a:p>
            <a:pPr lvl="0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Создание бизнес-плана. Как начинать свою предпринимательскую деятельность? Какой бизнес наиболее востребован?</a:t>
            </a:r>
          </a:p>
          <a:p>
            <a:pPr lvl="0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Людей, которые воплотили свою мечту в работу. Как они к этому пришли? Что было в их сознании перед тем, как осуществить мечту в реальность? С какими психологическими трудностями они сталкивались?</a:t>
            </a:r>
          </a:p>
          <a:p>
            <a:pPr lvl="0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Мне кажется, было бы достаточно познавательно рассмотреть вопросы личностного роста.</a:t>
            </a:r>
          </a:p>
          <a:p>
            <a:pPr lvl="0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Я бы хотела начать создание какого-нибудь проекта совместно с нашей командой. Обсудить факторы эффективности бизнеса.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058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9026" y="764704"/>
            <a:ext cx="849694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hlinkClick r:id="rId2"/>
              </a:rPr>
              <a:t>http://school.darkside.vc</a:t>
            </a:r>
            <a:endParaRPr lang="en-US" sz="3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hlinkClick r:id="rId3"/>
              </a:rPr>
              <a:t>www.profkontur.com</a:t>
            </a:r>
            <a:endParaRPr lang="en-US" sz="3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hlinkClick r:id="rId4"/>
              </a:rPr>
              <a:t>https://www.facebook.com/amoreynis</a:t>
            </a:r>
            <a:endParaRPr lang="en-US" sz="3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hlinkClick r:id="rId5"/>
              </a:rPr>
              <a:t>https://vk.com/amoreynis</a:t>
            </a:r>
            <a:endParaRPr lang="en-US" sz="3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hlinkClick r:id="rId6"/>
              </a:rPr>
              <a:t>https://telegram.me/temno</a:t>
            </a:r>
            <a:endParaRPr lang="en-US" sz="3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95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3" y="260648"/>
            <a:ext cx="8126288" cy="5254520"/>
          </a:xfrm>
        </p:spPr>
        <p:txBody>
          <a:bodyPr/>
          <a:lstStyle/>
          <a:p>
            <a:pPr marL="0" indent="0">
              <a:buNone/>
            </a:pPr>
            <a:r>
              <a:rPr lang="ru-RU" sz="5400" dirty="0" smtClean="0">
                <a:solidFill>
                  <a:srgbClr val="FF0000"/>
                </a:solidFill>
              </a:rPr>
              <a:t>Спасибо за внимание!</a:t>
            </a:r>
            <a:endParaRPr lang="ru-RU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13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" r="6459"/>
          <a:stretch/>
        </p:blipFill>
        <p:spPr>
          <a:xfrm>
            <a:off x="1231271" y="0"/>
            <a:ext cx="6627138" cy="4227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89" y="3166869"/>
            <a:ext cx="6600301" cy="3712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5111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440</TotalTime>
  <Words>1066</Words>
  <Application>Microsoft Office PowerPoint</Application>
  <PresentationFormat>Экран (4:3)</PresentationFormat>
  <Paragraphs>96</Paragraphs>
  <Slides>85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85</vt:i4>
      </vt:variant>
    </vt:vector>
  </HeadingPairs>
  <TitlesOfParts>
    <vt:vector size="86" baseType="lpstr">
      <vt:lpstr>Воздушный поток</vt:lpstr>
      <vt:lpstr>«Формирование предпринимательской культуры как средство развития коммуникативных способностей обучающихся»   Грищенко С.Н. учитель истории и обществознания </vt:lpstr>
      <vt:lpstr>Презентация PowerPoint</vt:lpstr>
      <vt:lpstr>Презентация PowerPoint</vt:lpstr>
      <vt:lpstr>   Цель: помочь старшеклассникам разобраться в том, что такое предпринимательство и кто такой предприниматель, соотнести со своими способностями и желаниями и определить, подходит ли ему предпринимательство как жизненная стратегия. Формирование предпринимательской культуры.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Экскурсии:  Областная Дума ГТРК «Вести Курск» Центральный офис GOOGLE (Москва) Бизнес-центр Сколково (Москва) Ресторан «Скёль» Медоварня «Традиции предков» Курский безалкогольный комбинат «Санта+»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Участие в федеральных и региональных конкурсах, конференциях и олимпиадах  Январь – февраль 2017 г. участие в Межрегиональной научно-практической конференции школьников «Учимся финансовой грамоте на ошибках и успехах литературных героев»; март 2017 г. – участие в региональной олимпиаде по истории российского предпринимательства; </vt:lpstr>
      <vt:lpstr> </vt:lpstr>
      <vt:lpstr>Презентация PowerPoint</vt:lpstr>
      <vt:lpstr>Презентация PowerPoint</vt:lpstr>
      <vt:lpstr>Практическая деятельность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Просмотр и обсуждение фильмов, книг, блогов об известных предпринимателях</vt:lpstr>
      <vt:lpstr>Презентация PowerPoint</vt:lpstr>
      <vt:lpstr>Понимание себя и своих возможностей (психологическое сопровождение)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Сплочение коллектива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Светлана</cp:lastModifiedBy>
  <cp:revision>51</cp:revision>
  <dcterms:created xsi:type="dcterms:W3CDTF">2016-12-20T16:57:36Z</dcterms:created>
  <dcterms:modified xsi:type="dcterms:W3CDTF">2018-04-27T04:57:30Z</dcterms:modified>
</cp:coreProperties>
</file>