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71" r:id="rId5"/>
    <p:sldId id="262" r:id="rId6"/>
    <p:sldId id="263" r:id="rId7"/>
    <p:sldId id="265" r:id="rId8"/>
    <p:sldId id="266" r:id="rId9"/>
    <p:sldId id="267" r:id="rId10"/>
    <p:sldId id="269" r:id="rId11"/>
    <p:sldId id="259" r:id="rId12"/>
    <p:sldId id="264" r:id="rId13"/>
    <p:sldId id="256" r:id="rId1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5" autoAdjust="0"/>
  </p:normalViewPr>
  <p:slideViewPr>
    <p:cSldViewPr>
      <p:cViewPr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9000787352129955"/>
          <c:y val="7.0456535559633909E-2"/>
        </c:manualLayout>
      </c:layout>
      <c:overlay val="0"/>
      <c:txPr>
        <a:bodyPr/>
        <a:lstStyle/>
        <a:p>
          <a:pPr>
            <a:defRPr sz="40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Лист1!$A$1</c:f>
              <c:strCache>
                <c:ptCount val="1"/>
                <c:pt idx="0">
                  <c:v>Тест "Умеешь ли ты слушать?"</c:v>
                </c:pt>
              </c:strCache>
            </c:strRef>
          </c:tx>
          <c:dLbls>
            <c:txPr>
              <a:bodyPr/>
              <a:lstStyle/>
              <a:p>
                <a:pPr>
                  <a:defRPr sz="40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выше среднего</c:v>
                </c:pt>
                <c:pt idx="1">
                  <c:v>средний </c:v>
                </c:pt>
                <c:pt idx="2">
                  <c:v>ниже среднего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1"/>
      <c:txPr>
        <a:bodyPr/>
        <a:lstStyle/>
        <a:p>
          <a:pPr>
            <a:defRPr sz="4000" baseline="0">
              <a:solidFill>
                <a:srgbClr val="FF0000"/>
              </a:solidFill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Лист1!$A$1</c:f>
              <c:strCache>
                <c:ptCount val="1"/>
                <c:pt idx="0">
                  <c:v>Тест на эмпатию В.В.Бойко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9609443196787659E-2"/>
                  <c:y val="-1.592292958078285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971854813750853E-2"/>
                  <c:y val="-3.70768709768526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8793551708540321E-2"/>
                  <c:y val="7.460533166997508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1335121990413765E-2"/>
                  <c:y val="-1.592292958078285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очень высокий уровень</c:v>
                </c:pt>
                <c:pt idx="1">
                  <c:v>средний уровень</c:v>
                </c:pt>
                <c:pt idx="2">
                  <c:v>заниженный уровень</c:v>
                </c:pt>
                <c:pt idx="3">
                  <c:v>очень низкий уровень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552697517736122"/>
          <c:y val="0.66219750683658973"/>
          <c:w val="0.34612795998857271"/>
          <c:h val="0.28971011253100387"/>
        </c:manualLayout>
      </c:layout>
      <c:overlay val="0"/>
      <c:txPr>
        <a:bodyPr/>
        <a:lstStyle/>
        <a:p>
          <a:pPr rtl="0"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1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57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1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1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45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08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21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8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3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6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CD9C0-1085-445D-995B-3B16748B0FC4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1817-795F-4D78-9493-6CC187DA1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9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i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42639"/>
            <a:ext cx="936104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50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05570"/>
            <a:ext cx="14401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0" i="1" dirty="0" smtClean="0">
                <a:latin typeface="Book Antiqua" pitchFamily="18" charset="0"/>
                <a:cs typeface="Browallia New" pitchFamily="34" charset="-34"/>
              </a:rPr>
              <a:t>Я</a:t>
            </a:r>
            <a:endParaRPr lang="ru-RU" sz="40000" i="1" dirty="0">
              <a:latin typeface="Book Antiqua" pitchFamily="18" charset="0"/>
              <a:cs typeface="Browallia New" pitchFamily="34" charset="-34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179928" y="836712"/>
            <a:ext cx="2616208" cy="16146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203848" y="3320988"/>
            <a:ext cx="2592288" cy="10801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03848" y="4437112"/>
            <a:ext cx="2376264" cy="129614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73645" y="328880"/>
            <a:ext cx="3346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Каким являюсь в действительности</a:t>
            </a:r>
            <a:endParaRPr lang="ru-RU" sz="3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65357" y="2782379"/>
            <a:ext cx="30524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Каким вижу самого себя</a:t>
            </a:r>
            <a:endParaRPr lang="ru-RU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580112" y="4948426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Каким меня видит партнёр  по общению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96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86984"/>
            <a:ext cx="8229600" cy="59375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      </a:t>
            </a:r>
            <a:r>
              <a:rPr lang="ru-RU" sz="5400" b="1" dirty="0" err="1" smtClean="0"/>
              <a:t>Эмпатия</a:t>
            </a:r>
            <a:r>
              <a:rPr lang="ru-RU" sz="5400" dirty="0" smtClean="0"/>
              <a:t> </a:t>
            </a:r>
            <a:r>
              <a:rPr lang="ru-RU" sz="4800" dirty="0" smtClean="0"/>
              <a:t>–</a:t>
            </a:r>
          </a:p>
          <a:p>
            <a:pPr marL="0" indent="0" algn="ctr">
              <a:buNone/>
            </a:pPr>
            <a:r>
              <a:rPr lang="ru-RU" sz="4400" b="1" i="1" dirty="0" smtClean="0"/>
              <a:t> это способность к сочувствию, сопереживанию проблемам другого человека.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35471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endParaRPr lang="ru-RU" alt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3747" name="AutoShape 19"/>
          <p:cNvSpPr>
            <a:spLocks noChangeArrowheads="1"/>
          </p:cNvSpPr>
          <p:nvPr/>
        </p:nvSpPr>
        <p:spPr bwMode="auto">
          <a:xfrm>
            <a:off x="407546" y="229791"/>
            <a:ext cx="3732406" cy="958056"/>
          </a:xfrm>
          <a:prstGeom prst="wedgeRoundRectCallout">
            <a:avLst>
              <a:gd name="adj1" fmla="val -14364"/>
              <a:gd name="adj2" fmla="val 501315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FFCCFF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4800" b="1" dirty="0" smtClean="0"/>
              <a:t>повторение</a:t>
            </a:r>
            <a:endParaRPr lang="ru-RU" altLang="ru-RU" sz="4800" b="1" dirty="0"/>
          </a:p>
        </p:txBody>
      </p:sp>
      <p:sp>
        <p:nvSpPr>
          <p:cNvPr id="73748" name="AutoShape 20"/>
          <p:cNvSpPr>
            <a:spLocks noChangeArrowheads="1"/>
          </p:cNvSpPr>
          <p:nvPr/>
        </p:nvSpPr>
        <p:spPr bwMode="auto">
          <a:xfrm>
            <a:off x="2051770" y="1860550"/>
            <a:ext cx="3815630" cy="2016125"/>
          </a:xfrm>
          <a:prstGeom prst="wedgeRoundRectCallout">
            <a:avLst>
              <a:gd name="adj1" fmla="val -7384"/>
              <a:gd name="adj2" fmla="val 120394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FFCCFF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600" b="1" dirty="0"/>
              <a:t>п</a:t>
            </a:r>
            <a:r>
              <a:rPr lang="ru-RU" altLang="ru-RU" sz="3600" b="1" dirty="0" smtClean="0"/>
              <a:t>ереживания, основанные на ситуации</a:t>
            </a:r>
            <a:endParaRPr lang="ru-RU" altLang="ru-RU" sz="3600" b="1" dirty="0"/>
          </a:p>
        </p:txBody>
      </p:sp>
      <p:sp>
        <p:nvSpPr>
          <p:cNvPr id="73749" name="AutoShape 21"/>
          <p:cNvSpPr>
            <a:spLocks noChangeArrowheads="1"/>
          </p:cNvSpPr>
          <p:nvPr/>
        </p:nvSpPr>
        <p:spPr bwMode="auto">
          <a:xfrm>
            <a:off x="5292080" y="3573016"/>
            <a:ext cx="3851920" cy="1583184"/>
          </a:xfrm>
          <a:prstGeom prst="wedgeRoundRectCallout">
            <a:avLst>
              <a:gd name="adj1" fmla="val -73500"/>
              <a:gd name="adj2" fmla="val 62977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FFCCFF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600" b="1" dirty="0" smtClean="0"/>
              <a:t>сочувствие, сопереживание</a:t>
            </a:r>
            <a:endParaRPr lang="ru-RU" altLang="ru-RU" sz="3600" b="1" dirty="0"/>
          </a:p>
        </p:txBody>
      </p:sp>
      <p:sp>
        <p:nvSpPr>
          <p:cNvPr id="73750" name="AutoShape 22"/>
          <p:cNvSpPr>
            <a:spLocks noChangeArrowheads="1"/>
          </p:cNvSpPr>
          <p:nvPr/>
        </p:nvSpPr>
        <p:spPr bwMode="auto">
          <a:xfrm>
            <a:off x="954383" y="5307250"/>
            <a:ext cx="7345363" cy="13414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rgbClr val="FFCCF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6000" b="1" dirty="0" smtClean="0"/>
              <a:t>ФОРМЫ ЭМПАТИИ</a:t>
            </a:r>
            <a:endParaRPr lang="ru-RU" alt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2135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  <p:bldP spid="73747" grpId="0" animBg="1"/>
      <p:bldP spid="73748" grpId="0" animBg="1"/>
      <p:bldP spid="73749" grpId="0" animBg="1"/>
      <p:bldP spid="737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978626"/>
              </p:ext>
            </p:extLst>
          </p:nvPr>
        </p:nvGraphicFramePr>
        <p:xfrm>
          <a:off x="755576" y="332656"/>
          <a:ext cx="80648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99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7149582"/>
              </p:ext>
            </p:extLst>
          </p:nvPr>
        </p:nvGraphicFramePr>
        <p:xfrm>
          <a:off x="467544" y="0"/>
          <a:ext cx="828092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90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Социальная перцепция –</a:t>
            </a:r>
          </a:p>
          <a:p>
            <a:pPr marL="0" indent="0" algn="ctr">
              <a:buNone/>
            </a:pPr>
            <a:r>
              <a:rPr lang="ru-RU" sz="4800" b="1" dirty="0" smtClean="0"/>
              <a:t> </a:t>
            </a:r>
            <a:r>
              <a:rPr lang="ru-RU" sz="4700" b="1" i="1" dirty="0" smtClean="0"/>
              <a:t>это восприятие человека человеком, в результате которого возникает взаимодействие и взаимопонимание.</a:t>
            </a:r>
            <a:endParaRPr lang="ru-RU" sz="4700" i="1" dirty="0" smtClean="0"/>
          </a:p>
        </p:txBody>
      </p:sp>
    </p:spTree>
    <p:extLst>
      <p:ext uri="{BB962C8B-B14F-4D97-AF65-F5344CB8AC3E}">
        <p14:creationId xmlns:p14="http://schemas.microsoft.com/office/powerpoint/2010/main" val="39458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000" b="1" i="1" dirty="0"/>
              <a:t>Механизмы социальной </a:t>
            </a:r>
            <a:r>
              <a:rPr lang="ru-RU" sz="5000" b="1" i="1" dirty="0" smtClean="0"/>
              <a:t>перцепции </a:t>
            </a:r>
            <a:r>
              <a:rPr lang="ru-RU" sz="4700" b="1" i="1" dirty="0" smtClean="0"/>
              <a:t>–</a:t>
            </a:r>
          </a:p>
          <a:p>
            <a:pPr marL="0" indent="0" algn="ctr">
              <a:buNone/>
            </a:pPr>
            <a:r>
              <a:rPr lang="ru-RU" sz="4700" b="1" i="1" dirty="0" smtClean="0"/>
              <a:t> </a:t>
            </a:r>
            <a:r>
              <a:rPr lang="ru-RU" sz="4400" b="1" i="1" dirty="0" smtClean="0"/>
              <a:t>это способы, посредством которых люди воспринимают, понимают и оценивают друг друга.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22931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52" name="Rectangle 64" descr="Пергамент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7944" name="AutoShape 56"/>
          <p:cNvSpPr>
            <a:spLocks noChangeArrowheads="1"/>
          </p:cNvSpPr>
          <p:nvPr/>
        </p:nvSpPr>
        <p:spPr bwMode="auto">
          <a:xfrm>
            <a:off x="468313" y="260350"/>
            <a:ext cx="3816350" cy="1223963"/>
          </a:xfrm>
          <a:prstGeom prst="wedgeRoundRectCallout">
            <a:avLst>
              <a:gd name="adj1" fmla="val 85315"/>
              <a:gd name="adj2" fmla="val 93708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chemeClr val="accent1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4400" dirty="0" err="1"/>
              <a:t>Эмпатия</a:t>
            </a:r>
            <a:endParaRPr lang="ru-RU" sz="4400" dirty="0"/>
          </a:p>
          <a:p>
            <a:pPr algn="ctr"/>
            <a:endParaRPr lang="ru-RU" altLang="ru-RU" sz="2000" b="1" dirty="0"/>
          </a:p>
        </p:txBody>
      </p:sp>
      <p:sp>
        <p:nvSpPr>
          <p:cNvPr id="37946" name="AutoShape 58"/>
          <p:cNvSpPr>
            <a:spLocks noChangeArrowheads="1"/>
          </p:cNvSpPr>
          <p:nvPr/>
        </p:nvSpPr>
        <p:spPr bwMode="auto">
          <a:xfrm>
            <a:off x="755650" y="1864393"/>
            <a:ext cx="3816350" cy="1276575"/>
          </a:xfrm>
          <a:prstGeom prst="wedgeRoundRectCallout">
            <a:avLst>
              <a:gd name="adj1" fmla="val 76935"/>
              <a:gd name="adj2" fmla="val 6014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chemeClr val="accent1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4400" dirty="0"/>
              <a:t>Аттракция</a:t>
            </a:r>
            <a:endParaRPr lang="ru-RU" altLang="ru-RU" sz="4400" b="1" dirty="0"/>
          </a:p>
        </p:txBody>
      </p:sp>
      <p:sp>
        <p:nvSpPr>
          <p:cNvPr id="37947" name="AutoShape 59"/>
          <p:cNvSpPr>
            <a:spLocks noChangeArrowheads="1"/>
          </p:cNvSpPr>
          <p:nvPr/>
        </p:nvSpPr>
        <p:spPr bwMode="auto">
          <a:xfrm>
            <a:off x="6228184" y="4941168"/>
            <a:ext cx="2915816" cy="1583457"/>
          </a:xfrm>
          <a:prstGeom prst="wedgeRoundRectCallout">
            <a:avLst>
              <a:gd name="adj1" fmla="val -20238"/>
              <a:gd name="adj2" fmla="val -130959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chemeClr val="accent1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3600" dirty="0"/>
              <a:t>Социальная рефлексия</a:t>
            </a:r>
          </a:p>
        </p:txBody>
      </p:sp>
      <p:sp>
        <p:nvSpPr>
          <p:cNvPr id="37948" name="AutoShape 60"/>
          <p:cNvSpPr>
            <a:spLocks noChangeArrowheads="1"/>
          </p:cNvSpPr>
          <p:nvPr/>
        </p:nvSpPr>
        <p:spPr bwMode="auto">
          <a:xfrm>
            <a:off x="323850" y="3429000"/>
            <a:ext cx="3960813" cy="1512168"/>
          </a:xfrm>
          <a:prstGeom prst="wedgeRoundRectCallout">
            <a:avLst>
              <a:gd name="adj1" fmla="val 100630"/>
              <a:gd name="adj2" fmla="val -55023"/>
              <a:gd name="adj3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4400" dirty="0"/>
              <a:t>Казуальная атрибуция</a:t>
            </a:r>
          </a:p>
        </p:txBody>
      </p:sp>
      <p:sp>
        <p:nvSpPr>
          <p:cNvPr id="37949" name="AutoShape 61"/>
          <p:cNvSpPr>
            <a:spLocks noChangeArrowheads="1"/>
          </p:cNvSpPr>
          <p:nvPr/>
        </p:nvSpPr>
        <p:spPr bwMode="auto">
          <a:xfrm>
            <a:off x="1943199" y="5227638"/>
            <a:ext cx="4067175" cy="1296987"/>
          </a:xfrm>
          <a:prstGeom prst="wedgeRoundRectCallout">
            <a:avLst>
              <a:gd name="adj1" fmla="val 63753"/>
              <a:gd name="adj2" fmla="val -176801"/>
              <a:gd name="adj3" fmla="val 16667"/>
            </a:avLst>
          </a:prstGeom>
          <a:gradFill rotWithShape="1">
            <a:gsLst>
              <a:gs pos="0">
                <a:srgbClr val="66CCFF"/>
              </a:gs>
              <a:gs pos="50000">
                <a:schemeClr val="accent1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4000" dirty="0"/>
              <a:t>Идентификация</a:t>
            </a:r>
          </a:p>
        </p:txBody>
      </p:sp>
      <p:sp>
        <p:nvSpPr>
          <p:cNvPr id="37950" name="Oval 62" descr="традиции13"/>
          <p:cNvSpPr>
            <a:spLocks noChangeArrowheads="1"/>
          </p:cNvSpPr>
          <p:nvPr/>
        </p:nvSpPr>
        <p:spPr bwMode="auto">
          <a:xfrm>
            <a:off x="5580112" y="928587"/>
            <a:ext cx="3563888" cy="2664594"/>
          </a:xfrm>
          <a:prstGeom prst="ellipse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 dirty="0" smtClean="0"/>
              <a:t>Механизмы</a:t>
            </a:r>
          </a:p>
          <a:p>
            <a:r>
              <a:rPr lang="ru-RU" sz="3200" b="1" dirty="0" smtClean="0"/>
              <a:t> социальной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перцепции: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4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4" grpId="0" animBg="1"/>
      <p:bldP spid="37946" grpId="0" animBg="1"/>
      <p:bldP spid="37947" grpId="0" animBg="1"/>
      <p:bldP spid="37948" grpId="0" animBg="1"/>
      <p:bldP spid="37949" grpId="0" animBg="1"/>
      <p:bldP spid="379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Аттракция</a:t>
            </a:r>
            <a:r>
              <a:rPr lang="ru-RU" sz="4800" dirty="0" smtClean="0"/>
              <a:t> –</a:t>
            </a:r>
            <a:r>
              <a:rPr lang="ru-RU" sz="4500" dirty="0" smtClean="0"/>
              <a:t> </a:t>
            </a:r>
          </a:p>
          <a:p>
            <a:pPr marL="0" indent="0" algn="ctr">
              <a:buNone/>
            </a:pPr>
            <a:r>
              <a:rPr lang="ru-RU" sz="4400" b="1" i="1" dirty="0" smtClean="0"/>
              <a:t>это механизм восприятия и понимания другого человека, основанный на формировании по отношению к нему устойчивого положительного чувства (привязанности, дружбы, симпатии или любви).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20222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Казуальная </a:t>
            </a:r>
            <a:r>
              <a:rPr lang="ru-RU" sz="4800" b="1" dirty="0" err="1" smtClean="0"/>
              <a:t>аттрибуция</a:t>
            </a:r>
            <a:r>
              <a:rPr lang="ru-RU" sz="4800" b="1" dirty="0" smtClean="0"/>
              <a:t> </a:t>
            </a:r>
            <a:r>
              <a:rPr lang="ru-RU" sz="4800" dirty="0" smtClean="0"/>
              <a:t>–</a:t>
            </a:r>
          </a:p>
          <a:p>
            <a:pPr marL="0" indent="0" algn="ctr">
              <a:buNone/>
            </a:pPr>
            <a:r>
              <a:rPr lang="ru-RU" sz="4400" b="1" i="1" dirty="0" smtClean="0"/>
              <a:t> это интерпретация  поведения партнёра по общению путём выдвижения предположений о его причинах поведения, качествах личности с последующим их предписыванием партнёру.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410057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/>
              <a:t>Идентификация</a:t>
            </a:r>
            <a:r>
              <a:rPr lang="ru-RU" sz="5400" dirty="0" smtClean="0"/>
              <a:t> –</a:t>
            </a:r>
            <a:r>
              <a:rPr lang="ru-RU" sz="5400" b="1" i="1" dirty="0" smtClean="0"/>
              <a:t> </a:t>
            </a:r>
          </a:p>
          <a:p>
            <a:pPr marL="0" indent="0" algn="ctr">
              <a:buNone/>
            </a:pPr>
            <a:r>
              <a:rPr lang="ru-RU" sz="4800" b="1" i="1" dirty="0" smtClean="0"/>
              <a:t>это уподобление человека другому индивиду, группе или выдуманному персонажу.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31207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/>
              <a:t>Социальная рефлексия </a:t>
            </a:r>
            <a:r>
              <a:rPr lang="ru-RU" sz="4800" b="1" i="1" dirty="0" smtClean="0"/>
              <a:t>– </a:t>
            </a:r>
            <a:r>
              <a:rPr lang="ru-RU" sz="4400" b="1" i="1" dirty="0" smtClean="0"/>
              <a:t>это способность личности взглянуть на себя со стороны, проанализировать свои действия и, при необходимости, измениться.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39816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198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Гость</dc:creator>
  <cp:lastModifiedBy>Светлана</cp:lastModifiedBy>
  <cp:revision>23</cp:revision>
  <cp:lastPrinted>2017-03-15T12:42:10Z</cp:lastPrinted>
  <dcterms:created xsi:type="dcterms:W3CDTF">2017-03-14T07:22:10Z</dcterms:created>
  <dcterms:modified xsi:type="dcterms:W3CDTF">2017-04-03T11:44:54Z</dcterms:modified>
</cp:coreProperties>
</file>