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97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B4BEC-0174-43A0-A340-E18B26BED272}" type="datetimeFigureOut">
              <a:rPr lang="ru-RU" smtClean="0"/>
              <a:t>29.06.2015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6831105-EB6E-4D63-AFC4-3BAE6ED6651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B4BEC-0174-43A0-A340-E18B26BED272}" type="datetimeFigureOut">
              <a:rPr lang="ru-RU" smtClean="0"/>
              <a:t>29.06.2015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31105-EB6E-4D63-AFC4-3BAE6ED6651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B4BEC-0174-43A0-A340-E18B26BED272}" type="datetimeFigureOut">
              <a:rPr lang="ru-RU" smtClean="0"/>
              <a:t>29.06.2015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31105-EB6E-4D63-AFC4-3BAE6ED6651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B4BEC-0174-43A0-A340-E18B26BED272}" type="datetimeFigureOut">
              <a:rPr lang="ru-RU" smtClean="0"/>
              <a:t>29.06.2015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6831105-EB6E-4D63-AFC4-3BAE6ED6651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B4BEC-0174-43A0-A340-E18B26BED272}" type="datetimeFigureOut">
              <a:rPr lang="ru-RU" smtClean="0"/>
              <a:t>29.06.2015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31105-EB6E-4D63-AFC4-3BAE6ED6651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B4BEC-0174-43A0-A340-E18B26BED272}" type="datetimeFigureOut">
              <a:rPr lang="ru-RU" smtClean="0"/>
              <a:t>29.06.2015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31105-EB6E-4D63-AFC4-3BAE6ED6651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B4BEC-0174-43A0-A340-E18B26BED272}" type="datetimeFigureOut">
              <a:rPr lang="ru-RU" smtClean="0"/>
              <a:t>29.06.2015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66831105-EB6E-4D63-AFC4-3BAE6ED66517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B4BEC-0174-43A0-A340-E18B26BED272}" type="datetimeFigureOut">
              <a:rPr lang="ru-RU" smtClean="0"/>
              <a:t>29.06.2015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31105-EB6E-4D63-AFC4-3BAE6ED6651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B4BEC-0174-43A0-A340-E18B26BED272}" type="datetimeFigureOut">
              <a:rPr lang="ru-RU" smtClean="0"/>
              <a:t>29.06.2015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31105-EB6E-4D63-AFC4-3BAE6ED6651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B4BEC-0174-43A0-A340-E18B26BED272}" type="datetimeFigureOut">
              <a:rPr lang="ru-RU" smtClean="0"/>
              <a:t>29.06.2015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31105-EB6E-4D63-AFC4-3BAE6ED6651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B4BEC-0174-43A0-A340-E18B26BED272}" type="datetimeFigureOut">
              <a:rPr lang="ru-RU" smtClean="0"/>
              <a:t>29.06.2015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31105-EB6E-4D63-AFC4-3BAE6ED66517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C4B4BEC-0174-43A0-A340-E18B26BED272}" type="datetimeFigureOut">
              <a:rPr lang="ru-RU" smtClean="0"/>
              <a:t>29.06.2015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6831105-EB6E-4D63-AFC4-3BAE6ED66517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Грамматические ошибки. 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Их  классификация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Разработка </a:t>
            </a:r>
            <a:r>
              <a:rPr lang="ru-RU" b="1" dirty="0" err="1" smtClean="0">
                <a:solidFill>
                  <a:schemeClr val="tx1"/>
                </a:solidFill>
              </a:rPr>
              <a:t>Просвирниной</a:t>
            </a:r>
            <a:r>
              <a:rPr lang="ru-RU" b="1" dirty="0" smtClean="0">
                <a:solidFill>
                  <a:schemeClr val="tx1"/>
                </a:solidFill>
              </a:rPr>
              <a:t>  А.А., МБОУ «Мурманский международный  лицей» г. Мурманска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Выполните задания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i="1" dirty="0" smtClean="0">
                <a:solidFill>
                  <a:schemeClr val="tx1"/>
                </a:solidFill>
              </a:rPr>
              <a:t>1.В </a:t>
            </a:r>
            <a:r>
              <a:rPr lang="ru-RU" sz="2800" i="1" dirty="0" smtClean="0">
                <a:solidFill>
                  <a:schemeClr val="tx1"/>
                </a:solidFill>
              </a:rPr>
              <a:t>одном из выделенных слов допущена ошибка в образовании формы слова. Исправьте ошибку и запишите слово правильно.</a:t>
            </a:r>
            <a:endParaRPr lang="ru-RU" sz="2800" dirty="0" smtClean="0">
              <a:solidFill>
                <a:schemeClr val="tx1"/>
              </a:solidFill>
            </a:endParaRPr>
          </a:p>
          <a:p>
            <a:r>
              <a:rPr lang="ru-RU" sz="2800" i="1" dirty="0" smtClean="0">
                <a:solidFill>
                  <a:schemeClr val="tx1"/>
                </a:solidFill>
              </a:rPr>
              <a:t> 1</a:t>
            </a:r>
            <a:r>
              <a:rPr lang="ru-RU" sz="2800" dirty="0" smtClean="0">
                <a:solidFill>
                  <a:schemeClr val="tx1"/>
                </a:solidFill>
              </a:rPr>
              <a:t>) бдительные </a:t>
            </a:r>
            <a:r>
              <a:rPr lang="ru-RU" sz="2800" b="1" dirty="0" smtClean="0">
                <a:solidFill>
                  <a:schemeClr val="tx1"/>
                </a:solidFill>
              </a:rPr>
              <a:t>сторожа</a:t>
            </a:r>
            <a:r>
              <a:rPr lang="ru-RU" sz="2800" dirty="0" smtClean="0">
                <a:solidFill>
                  <a:schemeClr val="tx1"/>
                </a:solidFill>
              </a:rPr>
              <a:t>     2) </a:t>
            </a:r>
            <a:r>
              <a:rPr lang="ru-RU" sz="2800" b="1" dirty="0" smtClean="0">
                <a:solidFill>
                  <a:schemeClr val="tx1"/>
                </a:solidFill>
              </a:rPr>
              <a:t>прилягте</a:t>
            </a:r>
            <a:r>
              <a:rPr lang="ru-RU" sz="2800" dirty="0" smtClean="0">
                <a:solidFill>
                  <a:schemeClr val="tx1"/>
                </a:solidFill>
              </a:rPr>
              <a:t> на диван     3) более </a:t>
            </a:r>
            <a:r>
              <a:rPr lang="ru-RU" sz="2800" b="1" dirty="0" smtClean="0">
                <a:solidFill>
                  <a:schemeClr val="tx1"/>
                </a:solidFill>
              </a:rPr>
              <a:t>пятисот</a:t>
            </a:r>
            <a:r>
              <a:rPr lang="ru-RU" sz="2800" dirty="0" smtClean="0">
                <a:solidFill>
                  <a:schemeClr val="tx1"/>
                </a:solidFill>
              </a:rPr>
              <a:t> рублей   4) на ширине </a:t>
            </a:r>
            <a:r>
              <a:rPr lang="ru-RU" sz="2800" b="1" dirty="0" err="1" smtClean="0">
                <a:solidFill>
                  <a:schemeClr val="tx1"/>
                </a:solidFill>
              </a:rPr>
              <a:t>плечей</a:t>
            </a:r>
            <a:endParaRPr lang="ru-RU" sz="2800" b="1" dirty="0" smtClean="0">
              <a:solidFill>
                <a:schemeClr val="tx1"/>
              </a:solidFill>
            </a:endParaRPr>
          </a:p>
          <a:p>
            <a:r>
              <a:rPr lang="ru-RU" b="1" dirty="0" smtClean="0">
                <a:solidFill>
                  <a:schemeClr val="tx1"/>
                </a:solidFill>
              </a:rPr>
              <a:t>Ответ</a:t>
            </a:r>
            <a:r>
              <a:rPr lang="ru-RU" b="1" dirty="0" smtClean="0">
                <a:solidFill>
                  <a:schemeClr val="tx1"/>
                </a:solidFill>
              </a:rPr>
              <a:t>: </a:t>
            </a:r>
            <a:r>
              <a:rPr lang="ru-RU" b="1" dirty="0" smtClean="0">
                <a:solidFill>
                  <a:srgbClr val="C00000"/>
                </a:solidFill>
              </a:rPr>
              <a:t>плеч</a:t>
            </a:r>
            <a:endParaRPr lang="ru-RU" dirty="0" smtClean="0">
              <a:solidFill>
                <a:srgbClr val="C0000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i="1" dirty="0" smtClean="0">
                <a:solidFill>
                  <a:schemeClr val="tx1"/>
                </a:solidFill>
              </a:rPr>
              <a:t>2. В </a:t>
            </a:r>
            <a:r>
              <a:rPr lang="ru-RU" sz="2800" i="1" dirty="0" smtClean="0">
                <a:solidFill>
                  <a:schemeClr val="tx1"/>
                </a:solidFill>
              </a:rPr>
              <a:t>каком предложении допущено неправильное употребление падежной формы существительного с предлогом.</a:t>
            </a:r>
            <a:endParaRPr lang="ru-RU" sz="2800" dirty="0" smtClean="0">
              <a:solidFill>
                <a:schemeClr val="tx1"/>
              </a:solidFill>
            </a:endParaRPr>
          </a:p>
          <a:p>
            <a:r>
              <a:rPr lang="ru-RU" sz="2800" dirty="0" smtClean="0">
                <a:solidFill>
                  <a:schemeClr val="tx1"/>
                </a:solidFill>
              </a:rPr>
              <a:t>1) Согласно приказа директора на экскурсию поедут только лучшие ученики школы.</a:t>
            </a:r>
          </a:p>
          <a:p>
            <a:r>
              <a:rPr lang="ru-RU" sz="2800" dirty="0" smtClean="0">
                <a:solidFill>
                  <a:schemeClr val="tx1"/>
                </a:solidFill>
              </a:rPr>
              <a:t>2) Я люблю и серьёзно занимаюсь математикой.</a:t>
            </a:r>
          </a:p>
          <a:p>
            <a:r>
              <a:rPr lang="ru-RU" sz="2800" dirty="0" smtClean="0">
                <a:solidFill>
                  <a:schemeClr val="tx1"/>
                </a:solidFill>
              </a:rPr>
              <a:t>3) Миллион писем пришли на адрес редакции.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Ответ: </a:t>
            </a:r>
            <a:r>
              <a:rPr lang="ru-RU" b="1" dirty="0" err="1" smtClean="0">
                <a:solidFill>
                  <a:schemeClr val="tx1"/>
                </a:solidFill>
              </a:rPr>
              <a:t>предл.№</a:t>
            </a:r>
            <a:r>
              <a:rPr lang="ru-RU" b="1" dirty="0" smtClean="0">
                <a:solidFill>
                  <a:schemeClr val="tx1"/>
                </a:solidFill>
              </a:rPr>
              <a:t> 1( </a:t>
            </a:r>
            <a:r>
              <a:rPr lang="ru-RU" b="1" dirty="0" smtClean="0">
                <a:solidFill>
                  <a:srgbClr val="C00000"/>
                </a:solidFill>
              </a:rPr>
              <a:t>согласно приказу</a:t>
            </a:r>
            <a:r>
              <a:rPr lang="ru-RU" b="1" dirty="0" smtClean="0">
                <a:solidFill>
                  <a:schemeClr val="tx1"/>
                </a:solidFill>
              </a:rPr>
              <a:t>…)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i="1" dirty="0" smtClean="0">
                <a:solidFill>
                  <a:schemeClr val="tx1"/>
                </a:solidFill>
              </a:rPr>
              <a:t>3.В </a:t>
            </a:r>
            <a:r>
              <a:rPr lang="ru-RU" sz="2800" i="1" dirty="0" smtClean="0">
                <a:solidFill>
                  <a:schemeClr val="tx1"/>
                </a:solidFill>
              </a:rPr>
              <a:t>каком предложении допущено нарушение связи между подлежащим и сказуемым?</a:t>
            </a:r>
            <a:endParaRPr lang="ru-RU" sz="2800" dirty="0" smtClean="0">
              <a:solidFill>
                <a:schemeClr val="tx1"/>
              </a:solidFill>
            </a:endParaRPr>
          </a:p>
          <a:p>
            <a:r>
              <a:rPr lang="ru-RU" sz="2800" dirty="0" smtClean="0">
                <a:solidFill>
                  <a:schemeClr val="tx1"/>
                </a:solidFill>
              </a:rPr>
              <a:t>1) Согласно приказа директора на экскурсию поедут только лучшие ученики школы.</a:t>
            </a:r>
          </a:p>
          <a:p>
            <a:r>
              <a:rPr lang="ru-RU" sz="2800" dirty="0" smtClean="0">
                <a:solidFill>
                  <a:schemeClr val="tx1"/>
                </a:solidFill>
              </a:rPr>
              <a:t>2) Я люблю и серьёзно занимаюсь математикой.</a:t>
            </a:r>
          </a:p>
          <a:p>
            <a:r>
              <a:rPr lang="ru-RU" sz="2800" dirty="0" smtClean="0">
                <a:solidFill>
                  <a:schemeClr val="tx1"/>
                </a:solidFill>
              </a:rPr>
              <a:t>3) Миллион писем пришли на адрес редакции.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Ответ: </a:t>
            </a:r>
            <a:r>
              <a:rPr lang="ru-RU" b="1" dirty="0" err="1" smtClean="0">
                <a:solidFill>
                  <a:schemeClr val="tx1"/>
                </a:solidFill>
              </a:rPr>
              <a:t>предл.№</a:t>
            </a:r>
            <a:r>
              <a:rPr lang="ru-RU" b="1" dirty="0" smtClean="0">
                <a:solidFill>
                  <a:schemeClr val="tx1"/>
                </a:solidFill>
              </a:rPr>
              <a:t> 3( </a:t>
            </a:r>
            <a:r>
              <a:rPr lang="ru-RU" b="1" dirty="0" smtClean="0">
                <a:solidFill>
                  <a:srgbClr val="C00000"/>
                </a:solidFill>
              </a:rPr>
              <a:t>миллион писем при-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ш</a:t>
            </a:r>
            <a:r>
              <a:rPr lang="ru-RU" b="1" dirty="0" smtClean="0">
                <a:solidFill>
                  <a:srgbClr val="C00000"/>
                </a:solidFill>
              </a:rPr>
              <a:t>ё</a:t>
            </a:r>
            <a:r>
              <a:rPr lang="ru-RU" b="1" dirty="0" smtClean="0">
                <a:solidFill>
                  <a:srgbClr val="C00000"/>
                </a:solidFill>
              </a:rPr>
              <a:t>л</a:t>
            </a:r>
            <a:r>
              <a:rPr lang="ru-RU" b="1" dirty="0" smtClean="0">
                <a:solidFill>
                  <a:schemeClr val="tx1"/>
                </a:solidFill>
              </a:rPr>
              <a:t>…)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sz="2800" i="1" dirty="0" smtClean="0">
                <a:solidFill>
                  <a:schemeClr val="tx1"/>
                </a:solidFill>
              </a:rPr>
              <a:t>4.В </a:t>
            </a:r>
            <a:r>
              <a:rPr lang="ru-RU" sz="2800" i="1" dirty="0" smtClean="0">
                <a:solidFill>
                  <a:schemeClr val="tx1"/>
                </a:solidFill>
              </a:rPr>
              <a:t>каком примере допущена ошибка в построении предложения с деепричастным оборотом</a:t>
            </a:r>
            <a:r>
              <a:rPr lang="ru-RU" sz="2800" i="1" dirty="0" smtClean="0">
                <a:solidFill>
                  <a:schemeClr val="tx1"/>
                </a:solidFill>
              </a:rPr>
              <a:t>?</a:t>
            </a:r>
          </a:p>
          <a:p>
            <a:r>
              <a:rPr lang="ru-RU" sz="3000" dirty="0" smtClean="0">
                <a:solidFill>
                  <a:schemeClr val="tx1"/>
                </a:solidFill>
              </a:rPr>
              <a:t>1) </a:t>
            </a:r>
            <a:r>
              <a:rPr lang="ru-RU" sz="3000" dirty="0" smtClean="0">
                <a:solidFill>
                  <a:schemeClr val="tx1"/>
                </a:solidFill>
              </a:rPr>
              <a:t>Работая на кораблестроительных верфях Голландии, Петру легко далось чертежное искусство.</a:t>
            </a:r>
          </a:p>
          <a:p>
            <a:r>
              <a:rPr lang="ru-RU" sz="3000" dirty="0" smtClean="0">
                <a:solidFill>
                  <a:schemeClr val="tx1"/>
                </a:solidFill>
              </a:rPr>
              <a:t>2) </a:t>
            </a:r>
            <a:r>
              <a:rPr lang="ru-RU" sz="3000" dirty="0" smtClean="0">
                <a:solidFill>
                  <a:schemeClr val="tx1"/>
                </a:solidFill>
              </a:rPr>
              <a:t>Бабушка посоветовала мне, чтобы ты сходил к доктору.</a:t>
            </a:r>
          </a:p>
          <a:p>
            <a:r>
              <a:rPr lang="ru-RU" sz="3000" dirty="0" smtClean="0">
                <a:solidFill>
                  <a:schemeClr val="tx1"/>
                </a:solidFill>
              </a:rPr>
              <a:t>3)На </a:t>
            </a:r>
            <a:r>
              <a:rPr lang="ru-RU" sz="3000" dirty="0" smtClean="0">
                <a:solidFill>
                  <a:schemeClr val="tx1"/>
                </a:solidFill>
              </a:rPr>
              <a:t>фабрике «Трехгорной мануфактуре» устроили праздник бывшим работникам этого предприятия</a:t>
            </a:r>
            <a:r>
              <a:rPr lang="ru-RU" sz="3000" dirty="0" smtClean="0">
                <a:solidFill>
                  <a:schemeClr val="tx1"/>
                </a:solidFill>
              </a:rPr>
              <a:t>.</a:t>
            </a:r>
          </a:p>
          <a:p>
            <a:r>
              <a:rPr lang="ru-RU" sz="3000" b="1" dirty="0" smtClean="0">
                <a:solidFill>
                  <a:schemeClr val="tx1"/>
                </a:solidFill>
              </a:rPr>
              <a:t>Ответ: </a:t>
            </a:r>
            <a:r>
              <a:rPr lang="ru-RU" sz="3000" b="1" dirty="0" err="1" smtClean="0">
                <a:solidFill>
                  <a:schemeClr val="tx1"/>
                </a:solidFill>
              </a:rPr>
              <a:t>предл</a:t>
            </a:r>
            <a:r>
              <a:rPr lang="ru-RU" sz="3000" b="1" dirty="0" smtClean="0">
                <a:solidFill>
                  <a:schemeClr val="tx1"/>
                </a:solidFill>
              </a:rPr>
              <a:t>. </a:t>
            </a:r>
            <a:r>
              <a:rPr lang="ru-RU" sz="3000" b="1" dirty="0" smtClean="0">
                <a:solidFill>
                  <a:srgbClr val="C00000"/>
                </a:solidFill>
              </a:rPr>
              <a:t>№ 1</a:t>
            </a:r>
            <a:endParaRPr lang="ru-RU" sz="3000" b="1" dirty="0" smtClean="0">
              <a:solidFill>
                <a:srgbClr val="C00000"/>
              </a:solidFill>
            </a:endParaRPr>
          </a:p>
          <a:p>
            <a:endParaRPr lang="ru-RU" sz="2800" dirty="0" smtClean="0">
              <a:solidFill>
                <a:schemeClr val="tx1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2800" i="1" dirty="0" smtClean="0">
                <a:solidFill>
                  <a:schemeClr val="tx1"/>
                </a:solidFill>
              </a:rPr>
              <a:t>5.В </a:t>
            </a:r>
            <a:r>
              <a:rPr lang="ru-RU" sz="2800" i="1" dirty="0" smtClean="0">
                <a:solidFill>
                  <a:schemeClr val="tx1"/>
                </a:solidFill>
              </a:rPr>
              <a:t>каком примере допущено нарушение в построении предложения с несогласованным приложением</a:t>
            </a:r>
            <a:r>
              <a:rPr lang="ru-RU" sz="2800" i="1" dirty="0" smtClean="0">
                <a:solidFill>
                  <a:schemeClr val="tx1"/>
                </a:solidFill>
              </a:rPr>
              <a:t>?</a:t>
            </a:r>
          </a:p>
          <a:p>
            <a:r>
              <a:rPr lang="ru-RU" sz="2800" dirty="0" smtClean="0">
                <a:solidFill>
                  <a:schemeClr val="tx1"/>
                </a:solidFill>
              </a:rPr>
              <a:t>1) </a:t>
            </a:r>
            <a:r>
              <a:rPr lang="ru-RU" sz="2800" dirty="0" smtClean="0">
                <a:solidFill>
                  <a:schemeClr val="tx1"/>
                </a:solidFill>
              </a:rPr>
              <a:t>Миллион писем пришли на адрес редакции.</a:t>
            </a:r>
          </a:p>
          <a:p>
            <a:r>
              <a:rPr lang="ru-RU" sz="2800" dirty="0" smtClean="0">
                <a:solidFill>
                  <a:schemeClr val="tx1"/>
                </a:solidFill>
              </a:rPr>
              <a:t>2) </a:t>
            </a:r>
            <a:r>
              <a:rPr lang="ru-RU" sz="2800" dirty="0" smtClean="0">
                <a:solidFill>
                  <a:schemeClr val="tx1"/>
                </a:solidFill>
              </a:rPr>
              <a:t>Бабушка посоветовала мне, чтобы ты сходил к доктору.</a:t>
            </a:r>
          </a:p>
          <a:p>
            <a:r>
              <a:rPr lang="ru-RU" sz="2800" dirty="0" smtClean="0">
                <a:solidFill>
                  <a:schemeClr val="tx1"/>
                </a:solidFill>
              </a:rPr>
              <a:t>3)На </a:t>
            </a:r>
            <a:r>
              <a:rPr lang="ru-RU" sz="2800" dirty="0" smtClean="0">
                <a:solidFill>
                  <a:schemeClr val="tx1"/>
                </a:solidFill>
              </a:rPr>
              <a:t>фабрике «Трехгорной мануфактуре» устроили праздник бывшим работникам этого предприятия</a:t>
            </a:r>
            <a:r>
              <a:rPr lang="ru-RU" sz="2800" dirty="0" smtClean="0">
                <a:solidFill>
                  <a:schemeClr val="tx1"/>
                </a:solidFill>
              </a:rPr>
              <a:t>.</a:t>
            </a:r>
          </a:p>
          <a:p>
            <a:r>
              <a:rPr lang="ru-RU" sz="2800" b="1" dirty="0" smtClean="0">
                <a:solidFill>
                  <a:schemeClr val="tx1"/>
                </a:solidFill>
              </a:rPr>
              <a:t>Ответ: </a:t>
            </a:r>
            <a:r>
              <a:rPr lang="ru-RU" sz="2800" b="1" dirty="0" err="1" smtClean="0">
                <a:solidFill>
                  <a:srgbClr val="C00000"/>
                </a:solidFill>
              </a:rPr>
              <a:t>предл</a:t>
            </a:r>
            <a:r>
              <a:rPr lang="ru-RU" sz="2800" b="1" dirty="0" smtClean="0">
                <a:solidFill>
                  <a:srgbClr val="C00000"/>
                </a:solidFill>
              </a:rPr>
              <a:t>. № 3</a:t>
            </a:r>
            <a:endParaRPr lang="ru-RU" sz="2800" b="1" dirty="0" smtClean="0">
              <a:solidFill>
                <a:srgbClr val="C00000"/>
              </a:solidFill>
            </a:endParaRPr>
          </a:p>
          <a:p>
            <a:endParaRPr lang="ru-RU" sz="2800" dirty="0" smtClean="0">
              <a:solidFill>
                <a:schemeClr val="tx1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Используемая литература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tx1"/>
                </a:solidFill>
              </a:rPr>
              <a:t>1.Г.Т.Егораева. Тематический сборник за-</a:t>
            </a:r>
          </a:p>
          <a:p>
            <a:r>
              <a:rPr lang="ru-RU" sz="2800" dirty="0" err="1" smtClean="0">
                <a:solidFill>
                  <a:schemeClr val="tx1"/>
                </a:solidFill>
              </a:rPr>
              <a:t>д</a:t>
            </a:r>
            <a:r>
              <a:rPr lang="ru-RU" sz="2800" dirty="0" err="1" smtClean="0">
                <a:solidFill>
                  <a:schemeClr val="tx1"/>
                </a:solidFill>
              </a:rPr>
              <a:t>аний</a:t>
            </a:r>
            <a:r>
              <a:rPr lang="ru-RU" sz="2800" dirty="0" smtClean="0">
                <a:solidFill>
                  <a:schemeClr val="tx1"/>
                </a:solidFill>
              </a:rPr>
              <a:t> и методических  рекомендаций. «Экзамен».М., 2014.</a:t>
            </a:r>
          </a:p>
          <a:p>
            <a:r>
              <a:rPr lang="ru-RU" sz="2800" dirty="0" smtClean="0">
                <a:solidFill>
                  <a:schemeClr val="tx1"/>
                </a:solidFill>
              </a:rPr>
              <a:t>2.В.В.Петрова.Русский язык. ЕГЭ. Теоретический курс. Задания для </a:t>
            </a:r>
            <a:r>
              <a:rPr lang="ru-RU" sz="2800" dirty="0" err="1" smtClean="0">
                <a:solidFill>
                  <a:schemeClr val="tx1"/>
                </a:solidFill>
              </a:rPr>
              <a:t>самосто</a:t>
            </a:r>
            <a:r>
              <a:rPr lang="ru-RU" sz="2800" dirty="0" smtClean="0">
                <a:solidFill>
                  <a:schemeClr val="tx1"/>
                </a:solidFill>
              </a:rPr>
              <a:t>- </a:t>
            </a:r>
            <a:r>
              <a:rPr lang="ru-RU" sz="2800" dirty="0" err="1" smtClean="0">
                <a:solidFill>
                  <a:schemeClr val="tx1"/>
                </a:solidFill>
              </a:rPr>
              <a:t>ятельной</a:t>
            </a:r>
            <a:r>
              <a:rPr lang="ru-RU" sz="2800" dirty="0" smtClean="0">
                <a:solidFill>
                  <a:schemeClr val="tx1"/>
                </a:solidFill>
              </a:rPr>
              <a:t>  подготовки. «Экзамен». М.,2007.</a:t>
            </a:r>
          </a:p>
          <a:p>
            <a:r>
              <a:rPr lang="ru-RU" sz="2800" dirty="0" smtClean="0">
                <a:solidFill>
                  <a:schemeClr val="tx1"/>
                </a:solidFill>
              </a:rPr>
              <a:t>3.В.В.Львов. Русский язык. ЕГЭ. Типовые</a:t>
            </a:r>
          </a:p>
          <a:p>
            <a:r>
              <a:rPr lang="ru-RU" sz="2800" dirty="0" smtClean="0">
                <a:solidFill>
                  <a:schemeClr val="tx1"/>
                </a:solidFill>
              </a:rPr>
              <a:t>т</a:t>
            </a:r>
            <a:r>
              <a:rPr lang="ru-RU" sz="2800" dirty="0" smtClean="0">
                <a:solidFill>
                  <a:schemeClr val="tx1"/>
                </a:solidFill>
              </a:rPr>
              <a:t>естовые задания. «Экзамен».М., 2014.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Грамматические ошибки </a:t>
            </a:r>
            <a:r>
              <a:rPr lang="ru-RU" b="1" dirty="0" smtClean="0">
                <a:solidFill>
                  <a:schemeClr val="tx1"/>
                </a:solidFill>
              </a:rPr>
              <a:t>бывают трех видов: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-словообразовательные (нарушена структура слова);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-морфологические, или формообразовательные ( ошибки в образовании формы слова);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-синтаксические (нарушена структура словосочетания или предложения).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23528" y="1052736"/>
          <a:ext cx="8496945" cy="55041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32316"/>
                <a:gridCol w="2083273"/>
                <a:gridCol w="3581356"/>
              </a:tblGrid>
              <a:tr h="1023394">
                <a:tc gridSpan="2">
                  <a:txBody>
                    <a:bodyPr/>
                    <a:lstStyle/>
                    <a:p>
                      <a:r>
                        <a:rPr lang="ru-RU" sz="2800" b="0" dirty="0" smtClean="0">
                          <a:solidFill>
                            <a:schemeClr val="tx1"/>
                          </a:solidFill>
                        </a:rPr>
                        <a:t>Разновидности грамматических  ошибок</a:t>
                      </a:r>
                      <a:endParaRPr lang="ru-RU" sz="28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         </a:t>
                      </a:r>
                      <a:r>
                        <a:rPr lang="ru-RU" sz="2800" b="0" dirty="0" smtClean="0">
                          <a:solidFill>
                            <a:schemeClr val="tx1"/>
                          </a:solidFill>
                        </a:rPr>
                        <a:t>Примеры</a:t>
                      </a:r>
                      <a:endParaRPr lang="ru-RU" sz="28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2670017">
                <a:tc>
                  <a:txBody>
                    <a:bodyPr/>
                    <a:lstStyle/>
                    <a:p>
                      <a:r>
                        <a:rPr lang="ru-RU" sz="2800" b="0" dirty="0" err="1" smtClean="0">
                          <a:solidFill>
                            <a:srgbClr val="002060"/>
                          </a:solidFill>
                        </a:rPr>
                        <a:t>Словообразова-тельные</a:t>
                      </a:r>
                      <a:endParaRPr lang="ru-RU" sz="2800" b="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err="1" smtClean="0"/>
                        <a:t>Ошибоч</a:t>
                      </a:r>
                      <a:r>
                        <a:rPr lang="ru-RU" sz="2800" dirty="0" smtClean="0"/>
                        <a:t> -</a:t>
                      </a:r>
                    </a:p>
                    <a:p>
                      <a:r>
                        <a:rPr lang="ru-RU" sz="2800" dirty="0" err="1" smtClean="0"/>
                        <a:t>ное</a:t>
                      </a:r>
                      <a:r>
                        <a:rPr lang="ru-RU" sz="2800" dirty="0" smtClean="0"/>
                        <a:t> слово-</a:t>
                      </a:r>
                    </a:p>
                    <a:p>
                      <a:r>
                        <a:rPr lang="ru-RU" sz="2800" dirty="0" err="1" smtClean="0"/>
                        <a:t>образова-ние</a:t>
                      </a:r>
                      <a:r>
                        <a:rPr lang="ru-RU" sz="2800" dirty="0" smtClean="0"/>
                        <a:t> 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800" b="0" i="1" kern="1200" dirty="0" err="1" smtClean="0">
                          <a:solidFill>
                            <a:srgbClr val="C00000"/>
                          </a:solidFill>
                          <a:latin typeface="+mj-lt"/>
                          <a:ea typeface="+mn-ea"/>
                          <a:cs typeface="+mn-cs"/>
                        </a:rPr>
                        <a:t>Под</a:t>
                      </a:r>
                      <a:r>
                        <a:rPr kumimoji="0" lang="ru-RU" sz="2800" b="0" i="1" kern="1200" dirty="0" err="1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скользнуться</a:t>
                      </a:r>
                      <a:r>
                        <a:rPr kumimoji="0" lang="ru-RU" sz="2800" b="0" i="1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ru-RU" sz="2800" b="0" i="1" kern="1200" dirty="0" err="1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за</a:t>
                      </a:r>
                      <a:r>
                        <a:rPr kumimoji="0" lang="ru-RU" sz="2800" b="0" i="1" kern="1200" dirty="0" err="1" smtClean="0">
                          <a:solidFill>
                            <a:srgbClr val="C00000"/>
                          </a:solidFill>
                          <a:latin typeface="+mj-lt"/>
                          <a:ea typeface="+mn-ea"/>
                          <a:cs typeface="+mn-cs"/>
                        </a:rPr>
                        <a:t>в</a:t>
                      </a:r>
                      <a:r>
                        <a:rPr kumimoji="0" lang="ru-RU" sz="2800" b="0" i="1" kern="1200" dirty="0" err="1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печатлеть</a:t>
                      </a:r>
                      <a:r>
                        <a:rPr kumimoji="0" lang="ru-RU" sz="2800" b="0" i="1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ru-RU" sz="2800" b="0" i="1" kern="1200" dirty="0" err="1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трудолюб</a:t>
                      </a:r>
                      <a:r>
                        <a:rPr kumimoji="0" lang="ru-RU" sz="2800" b="0" i="1" kern="1200" dirty="0" err="1" smtClean="0">
                          <a:solidFill>
                            <a:srgbClr val="C00000"/>
                          </a:solidFill>
                          <a:latin typeface="+mj-lt"/>
                          <a:ea typeface="+mn-ea"/>
                          <a:cs typeface="+mn-cs"/>
                        </a:rPr>
                        <a:t>им</a:t>
                      </a:r>
                      <a:r>
                        <a:rPr kumimoji="0" lang="ru-RU" sz="2800" b="0" i="1" kern="1200" dirty="0" err="1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ый</a:t>
                      </a:r>
                      <a:r>
                        <a:rPr kumimoji="0" lang="ru-RU" sz="2800" b="0" i="1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ru-RU" sz="2800" b="0" i="1" kern="1200" dirty="0" smtClean="0">
                          <a:solidFill>
                            <a:srgbClr val="C00000"/>
                          </a:solidFill>
                          <a:latin typeface="+mj-lt"/>
                          <a:ea typeface="+mn-ea"/>
                          <a:cs typeface="+mn-cs"/>
                        </a:rPr>
                        <a:t>над</a:t>
                      </a:r>
                      <a:r>
                        <a:rPr kumimoji="0" lang="ru-RU" sz="2800" b="0" i="1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смехаться, нача</a:t>
                      </a:r>
                      <a:r>
                        <a:rPr kumimoji="0" lang="ru-RU" sz="2800" b="0" i="1" kern="1200" dirty="0" smtClean="0">
                          <a:solidFill>
                            <a:srgbClr val="C00000"/>
                          </a:solidFill>
                          <a:latin typeface="+mj-lt"/>
                          <a:ea typeface="+mn-ea"/>
                          <a:cs typeface="+mn-cs"/>
                        </a:rPr>
                        <a:t>т</a:t>
                      </a:r>
                      <a:r>
                        <a:rPr kumimoji="0" lang="ru-RU" sz="2800" b="0" i="1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ие, </a:t>
                      </a:r>
                      <a:r>
                        <a:rPr kumimoji="0" lang="ru-RU" sz="2800" b="0" i="1" kern="1200" dirty="0" err="1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власт</a:t>
                      </a:r>
                      <a:r>
                        <a:rPr kumimoji="0" lang="ru-RU" sz="2800" b="0" i="1" kern="1200" dirty="0" err="1" smtClean="0">
                          <a:solidFill>
                            <a:srgbClr val="C00000"/>
                          </a:solidFill>
                          <a:latin typeface="+mj-lt"/>
                          <a:ea typeface="+mn-ea"/>
                          <a:cs typeface="+mn-cs"/>
                        </a:rPr>
                        <a:t>ве</a:t>
                      </a:r>
                      <a:r>
                        <a:rPr kumimoji="0" lang="ru-RU" sz="2800" b="0" i="1" kern="1200" dirty="0" err="1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нный</a:t>
                      </a:r>
                      <a:endParaRPr lang="ru-RU" sz="2800" b="0" i="1" dirty="0">
                        <a:latin typeface="+mj-lt"/>
                      </a:endParaRPr>
                    </a:p>
                  </a:txBody>
                  <a:tcPr/>
                </a:tc>
              </a:tr>
              <a:tr h="1810701">
                <a:tc>
                  <a:txBody>
                    <a:bodyPr/>
                    <a:lstStyle/>
                    <a:p>
                      <a:r>
                        <a:rPr kumimoji="0" lang="ru-RU" sz="2800" kern="1200" dirty="0" err="1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Морфологиче-ские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Ошибка в </a:t>
                      </a:r>
                      <a:r>
                        <a:rPr kumimoji="0" lang="ru-RU" sz="2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образова-нии</a:t>
                      </a:r>
                      <a:r>
                        <a:rPr kumimoji="0" lang="ru-RU" sz="2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форм </a:t>
                      </a:r>
                    </a:p>
                    <a:p>
                      <a:r>
                        <a:rPr kumimoji="0" lang="ru-RU" sz="2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сущест-го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i="1" dirty="0" smtClean="0">
                          <a:latin typeface="+mj-lt"/>
                        </a:rPr>
                        <a:t>Пять килограмм(</a:t>
                      </a:r>
                      <a:r>
                        <a:rPr lang="ru-RU" sz="2800" i="1" dirty="0" err="1" smtClean="0">
                          <a:solidFill>
                            <a:srgbClr val="C00000"/>
                          </a:solidFill>
                          <a:latin typeface="+mj-lt"/>
                        </a:rPr>
                        <a:t>ов</a:t>
                      </a:r>
                      <a:r>
                        <a:rPr lang="ru-RU" sz="2800" i="1" dirty="0" smtClean="0">
                          <a:latin typeface="+mj-lt"/>
                        </a:rPr>
                        <a:t>)</a:t>
                      </a:r>
                    </a:p>
                    <a:p>
                      <a:r>
                        <a:rPr lang="ru-RU" sz="2800" i="1" dirty="0" smtClean="0">
                          <a:latin typeface="+mj-lt"/>
                        </a:rPr>
                        <a:t>апельсин(</a:t>
                      </a:r>
                      <a:r>
                        <a:rPr lang="ru-RU" sz="2800" i="1" dirty="0" err="1" smtClean="0">
                          <a:solidFill>
                            <a:srgbClr val="C00000"/>
                          </a:solidFill>
                          <a:latin typeface="+mj-lt"/>
                        </a:rPr>
                        <a:t>ов</a:t>
                      </a:r>
                      <a:r>
                        <a:rPr lang="ru-RU" sz="2800" i="1" dirty="0" smtClean="0">
                          <a:latin typeface="+mj-lt"/>
                        </a:rPr>
                        <a:t>), </a:t>
                      </a:r>
                      <a:r>
                        <a:rPr lang="ru-RU" sz="2800" i="1" dirty="0" smtClean="0">
                          <a:solidFill>
                            <a:srgbClr val="C00000"/>
                          </a:solidFill>
                          <a:latin typeface="+mj-lt"/>
                        </a:rPr>
                        <a:t>моё </a:t>
                      </a:r>
                      <a:r>
                        <a:rPr lang="ru-RU" sz="2800" i="1" dirty="0" smtClean="0">
                          <a:latin typeface="+mj-lt"/>
                        </a:rPr>
                        <a:t>день рождень</a:t>
                      </a:r>
                      <a:r>
                        <a:rPr lang="ru-RU" sz="2800" i="1" dirty="0" smtClean="0">
                          <a:solidFill>
                            <a:srgbClr val="C00000"/>
                          </a:solidFill>
                          <a:latin typeface="+mj-lt"/>
                        </a:rPr>
                        <a:t>е, </a:t>
                      </a:r>
                      <a:r>
                        <a:rPr lang="ru-RU" sz="2800" i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в</a:t>
                      </a:r>
                    </a:p>
                    <a:p>
                      <a:r>
                        <a:rPr lang="ru-RU" sz="2800" i="1" dirty="0" err="1" smtClean="0">
                          <a:solidFill>
                            <a:schemeClr val="tx1"/>
                          </a:solidFill>
                          <a:latin typeface="+mj-lt"/>
                        </a:rPr>
                        <a:t>пальт</a:t>
                      </a:r>
                      <a:r>
                        <a:rPr lang="ru-RU" sz="2800" i="1" dirty="0" err="1" smtClean="0">
                          <a:solidFill>
                            <a:srgbClr val="C00000"/>
                          </a:solidFill>
                          <a:latin typeface="+mj-lt"/>
                        </a:rPr>
                        <a:t>е</a:t>
                      </a:r>
                      <a:endParaRPr lang="ru-RU" sz="2800" i="1" dirty="0" smtClean="0">
                        <a:solidFill>
                          <a:srgbClr val="C00000"/>
                        </a:solidFill>
                        <a:latin typeface="+mj-lt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79512" y="1052737"/>
          <a:ext cx="8712968" cy="56201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13717"/>
                <a:gridCol w="2913717"/>
                <a:gridCol w="2885534"/>
              </a:tblGrid>
              <a:tr h="2369056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Ошибки в образовании форм </a:t>
                      </a:r>
                      <a:r>
                        <a:rPr kumimoji="0" lang="ru-RU" sz="28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прилагательно</a:t>
                      </a:r>
                      <a:r>
                        <a:rPr kumimoji="0" lang="ru-RU" sz="2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-</a:t>
                      </a:r>
                    </a:p>
                    <a:p>
                      <a:r>
                        <a:rPr kumimoji="0" lang="ru-RU" sz="2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го</a:t>
                      </a:r>
                      <a:endParaRPr lang="ru-RU" sz="28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800" b="0" i="1" kern="1200" dirty="0" smtClean="0">
                          <a:solidFill>
                            <a:srgbClr val="C00000"/>
                          </a:solidFill>
                          <a:latin typeface="+mj-lt"/>
                          <a:ea typeface="+mn-ea"/>
                          <a:cs typeface="+mn-cs"/>
                        </a:rPr>
                        <a:t>Более</a:t>
                      </a:r>
                      <a:r>
                        <a:rPr kumimoji="0" lang="ru-RU" sz="2800" b="0" i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грамотн</a:t>
                      </a:r>
                      <a:r>
                        <a:rPr kumimoji="0" lang="ru-RU" sz="2800" b="0" i="1" kern="1200" dirty="0" smtClean="0">
                          <a:solidFill>
                            <a:srgbClr val="C00000"/>
                          </a:solidFill>
                          <a:latin typeface="+mj-lt"/>
                          <a:ea typeface="+mn-ea"/>
                          <a:cs typeface="+mn-cs"/>
                        </a:rPr>
                        <a:t>ее</a:t>
                      </a:r>
                      <a:r>
                        <a:rPr kumimoji="0" lang="ru-RU" sz="2800" b="0" i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ru-RU" sz="2800" b="0" i="1" kern="1200" dirty="0" smtClean="0">
                          <a:solidFill>
                            <a:srgbClr val="C00000"/>
                          </a:solidFill>
                          <a:latin typeface="+mj-lt"/>
                          <a:ea typeface="+mn-ea"/>
                          <a:cs typeface="+mn-cs"/>
                        </a:rPr>
                        <a:t>самый </a:t>
                      </a:r>
                      <a:r>
                        <a:rPr kumimoji="0" lang="ru-RU" sz="2800" b="0" i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интересн</a:t>
                      </a:r>
                      <a:r>
                        <a:rPr kumimoji="0" lang="ru-RU" sz="2800" b="0" i="1" kern="1200" dirty="0" smtClean="0">
                          <a:solidFill>
                            <a:srgbClr val="C00000"/>
                          </a:solidFill>
                          <a:latin typeface="+mj-lt"/>
                          <a:ea typeface="+mn-ea"/>
                          <a:cs typeface="+mn-cs"/>
                        </a:rPr>
                        <a:t>ейш</a:t>
                      </a:r>
                      <a:r>
                        <a:rPr kumimoji="0" lang="ru-RU" sz="2800" b="0" i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ий</a:t>
                      </a:r>
                      <a:endParaRPr lang="ru-RU" sz="2800" b="0" i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187949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Ошибки в образовании форм местоимений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800" i="1" kern="1200" dirty="0" err="1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Их</a:t>
                      </a:r>
                      <a:r>
                        <a:rPr kumimoji="0" lang="ru-RU" sz="2800" i="1" kern="1200" dirty="0" err="1" smtClean="0">
                          <a:solidFill>
                            <a:srgbClr val="C00000"/>
                          </a:solidFill>
                          <a:latin typeface="+mj-lt"/>
                          <a:ea typeface="+mn-ea"/>
                          <a:cs typeface="+mn-cs"/>
                        </a:rPr>
                        <a:t>ний</a:t>
                      </a:r>
                      <a:r>
                        <a:rPr kumimoji="0" lang="ru-RU" sz="2800" i="1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ru-RU" sz="2800" i="1" kern="1200" dirty="0" err="1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е</a:t>
                      </a:r>
                      <a:r>
                        <a:rPr kumimoji="0" lang="ru-RU" sz="2800" i="1" kern="1200" dirty="0" err="1" smtClean="0">
                          <a:solidFill>
                            <a:srgbClr val="C00000"/>
                          </a:solidFill>
                          <a:latin typeface="+mj-lt"/>
                          <a:ea typeface="+mn-ea"/>
                          <a:cs typeface="+mn-cs"/>
                        </a:rPr>
                        <a:t>вонный</a:t>
                      </a:r>
                      <a:r>
                        <a:rPr kumimoji="0" lang="ru-RU" sz="2800" i="1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ru-RU" sz="2800" i="1" kern="1200" dirty="0" err="1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е</a:t>
                      </a:r>
                      <a:r>
                        <a:rPr kumimoji="0" lang="ru-RU" sz="2800" i="1" kern="1200" dirty="0" err="1" smtClean="0">
                          <a:solidFill>
                            <a:srgbClr val="C00000"/>
                          </a:solidFill>
                          <a:latin typeface="+mj-lt"/>
                          <a:ea typeface="+mn-ea"/>
                          <a:cs typeface="+mn-cs"/>
                        </a:rPr>
                        <a:t>йный</a:t>
                      </a:r>
                      <a:endParaRPr kumimoji="0" lang="ru-RU" sz="2800" i="1" kern="1200" dirty="0" smtClean="0">
                        <a:solidFill>
                          <a:srgbClr val="C0000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endParaRPr kumimoji="0"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Ошибки в образовании форм глагола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800" i="1" kern="1200" dirty="0" err="1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Побе</a:t>
                      </a:r>
                      <a:r>
                        <a:rPr kumimoji="0" lang="ru-RU" sz="2800" i="1" kern="1200" dirty="0" err="1" smtClean="0">
                          <a:solidFill>
                            <a:srgbClr val="C00000"/>
                          </a:solidFill>
                          <a:latin typeface="+mj-lt"/>
                          <a:ea typeface="+mn-ea"/>
                          <a:cs typeface="+mn-cs"/>
                        </a:rPr>
                        <a:t>дю</a:t>
                      </a:r>
                      <a:r>
                        <a:rPr kumimoji="0" lang="ru-RU" sz="2800" i="1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, мах</a:t>
                      </a:r>
                      <a:r>
                        <a:rPr kumimoji="0" lang="ru-RU" sz="2800" i="1" kern="1200" dirty="0" smtClean="0">
                          <a:solidFill>
                            <a:srgbClr val="C00000"/>
                          </a:solidFill>
                          <a:latin typeface="+mj-lt"/>
                          <a:ea typeface="+mn-ea"/>
                          <a:cs typeface="+mn-cs"/>
                        </a:rPr>
                        <a:t>аю</a:t>
                      </a:r>
                      <a:r>
                        <a:rPr kumimoji="0" lang="ru-RU" sz="2800" i="1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ru-RU" sz="2800" i="1" kern="1200" dirty="0" err="1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наги</a:t>
                      </a:r>
                      <a:r>
                        <a:rPr kumimoji="0" lang="ru-RU" sz="2800" i="1" kern="1200" dirty="0" err="1" smtClean="0">
                          <a:solidFill>
                            <a:srgbClr val="C00000"/>
                          </a:solidFill>
                          <a:latin typeface="+mj-lt"/>
                          <a:ea typeface="+mn-ea"/>
                          <a:cs typeface="+mn-cs"/>
                        </a:rPr>
                        <a:t>на</a:t>
                      </a:r>
                      <a:r>
                        <a:rPr kumimoji="0" lang="ru-RU" sz="2800" i="1" kern="1200" dirty="0" err="1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юсь</a:t>
                      </a:r>
                      <a:r>
                        <a:rPr kumimoji="0" lang="ru-RU" sz="2800" i="1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ru-RU" sz="2800" i="1" kern="1200" dirty="0" err="1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приказ</a:t>
                      </a:r>
                      <a:r>
                        <a:rPr kumimoji="0" lang="ru-RU" sz="2800" i="1" kern="1200" dirty="0" err="1" smtClean="0">
                          <a:solidFill>
                            <a:srgbClr val="C00000"/>
                          </a:solidFill>
                          <a:latin typeface="+mj-lt"/>
                          <a:ea typeface="+mn-ea"/>
                          <a:cs typeface="+mn-cs"/>
                        </a:rPr>
                        <a:t>ова</a:t>
                      </a:r>
                      <a:r>
                        <a:rPr kumimoji="0" lang="ru-RU" sz="2800" i="1" kern="1200" dirty="0" err="1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ть</a:t>
                      </a:r>
                      <a:endParaRPr lang="ru-RU" sz="2800" i="1" dirty="0">
                        <a:latin typeface="+mj-lt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23527" y="980728"/>
          <a:ext cx="8496946" cy="57828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0888"/>
                <a:gridCol w="2938029"/>
                <a:gridCol w="2938029"/>
              </a:tblGrid>
              <a:tr h="5782817">
                <a:tc>
                  <a:txBody>
                    <a:bodyPr/>
                    <a:lstStyle/>
                    <a:p>
                      <a:r>
                        <a:rPr kumimoji="0" lang="ru-RU" sz="2800" b="0" kern="1200" dirty="0" err="1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Синтаксиче-ские</a:t>
                      </a:r>
                      <a:endParaRPr lang="ru-RU" sz="2800" b="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Нарушение согласования</a:t>
                      </a:r>
                      <a:endParaRPr lang="ru-RU" sz="28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800" b="0" i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По словам историка Ключевского, называвшем Петра 1 «работником на троне», царь был необыкновенно трудолюбивым </a:t>
                      </a:r>
                      <a:r>
                        <a:rPr kumimoji="0" lang="ru-RU" sz="2800" b="0" i="1" kern="1200" dirty="0" smtClean="0">
                          <a:solidFill>
                            <a:srgbClr val="C00000"/>
                          </a:solidFill>
                          <a:latin typeface="+mj-lt"/>
                          <a:ea typeface="+mn-ea"/>
                          <a:cs typeface="+mn-cs"/>
                        </a:rPr>
                        <a:t>человеком</a:t>
                      </a:r>
                      <a:r>
                        <a:rPr kumimoji="0" lang="ru-RU" sz="2800" b="0" i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, в совершенстве </a:t>
                      </a:r>
                      <a:r>
                        <a:rPr kumimoji="0" lang="ru-RU" sz="2800" b="0" i="1" kern="1200" dirty="0" smtClean="0">
                          <a:solidFill>
                            <a:srgbClr val="C00000"/>
                          </a:solidFill>
                          <a:latin typeface="+mj-lt"/>
                          <a:ea typeface="+mn-ea"/>
                          <a:cs typeface="+mn-cs"/>
                        </a:rPr>
                        <a:t>освоивший </a:t>
                      </a:r>
                      <a:r>
                        <a:rPr kumimoji="0" lang="ru-RU" sz="2800" b="0" i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14 ремёсел.</a:t>
                      </a:r>
                      <a:endParaRPr lang="ru-RU" sz="2800" b="0" i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51520" y="1052736"/>
          <a:ext cx="8686800" cy="4876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95600"/>
                <a:gridCol w="2895600"/>
                <a:gridCol w="289560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Нарушение управления</a:t>
                      </a:r>
                      <a:endParaRPr lang="ru-RU" sz="28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800" b="0" i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Желание узнавать новое заложено </a:t>
                      </a:r>
                      <a:r>
                        <a:rPr kumimoji="0" lang="ru-RU" sz="2800" b="0" i="1" kern="1200" dirty="0" smtClean="0">
                          <a:solidFill>
                            <a:srgbClr val="C00000"/>
                          </a:solidFill>
                          <a:latin typeface="+mj-lt"/>
                          <a:ea typeface="+mn-ea"/>
                          <a:cs typeface="+mn-cs"/>
                        </a:rPr>
                        <a:t>у</a:t>
                      </a:r>
                      <a:r>
                        <a:rPr kumimoji="0" lang="ru-RU" sz="2800" b="0" i="1" kern="1200" dirty="0" smtClean="0">
                          <a:solidFill>
                            <a:schemeClr val="lt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2800" b="0" i="1" kern="1200" dirty="0" smtClean="0">
                          <a:solidFill>
                            <a:srgbClr val="C00000"/>
                          </a:solidFill>
                          <a:latin typeface="+mj-lt"/>
                          <a:ea typeface="+mn-ea"/>
                          <a:cs typeface="+mn-cs"/>
                        </a:rPr>
                        <a:t>человека</a:t>
                      </a:r>
                      <a:r>
                        <a:rPr kumimoji="0" lang="ru-RU" sz="2800" b="0" i="1" kern="1200" dirty="0" smtClean="0">
                          <a:solidFill>
                            <a:schemeClr val="lt1"/>
                          </a:solidFill>
                          <a:latin typeface="+mj-lt"/>
                          <a:ea typeface="+mn-ea"/>
                          <a:cs typeface="+mn-cs"/>
                        </a:rPr>
                        <a:t>  </a:t>
                      </a:r>
                      <a:r>
                        <a:rPr kumimoji="0" lang="ru-RU" sz="2800" b="0" i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с детства</a:t>
                      </a:r>
                      <a:endParaRPr lang="ru-RU" sz="2800" b="0" i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Нарушение связи между подлежащим и сказуемым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800" i="1" kern="1200" dirty="0" smtClean="0">
                          <a:solidFill>
                            <a:srgbClr val="C00000"/>
                          </a:solidFill>
                          <a:latin typeface="+mj-lt"/>
                          <a:ea typeface="+mn-ea"/>
                          <a:cs typeface="+mn-cs"/>
                        </a:rPr>
                        <a:t>Заметка </a:t>
                      </a:r>
                      <a:r>
                        <a:rPr kumimoji="0" lang="ru-RU" sz="2800" i="1" kern="1200" dirty="0" err="1" smtClean="0">
                          <a:solidFill>
                            <a:srgbClr val="C00000"/>
                          </a:solidFill>
                          <a:latin typeface="+mj-lt"/>
                          <a:ea typeface="+mn-ea"/>
                          <a:cs typeface="+mn-cs"/>
                        </a:rPr>
                        <a:t>написа</a:t>
                      </a:r>
                      <a:r>
                        <a:rPr kumimoji="0" lang="ru-RU" sz="2800" i="1" kern="1200" dirty="0" smtClean="0">
                          <a:solidFill>
                            <a:srgbClr val="C00000"/>
                          </a:solidFill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</a:p>
                    <a:p>
                      <a:r>
                        <a:rPr kumimoji="0" lang="ru-RU" sz="2800" i="1" kern="1200" dirty="0" smtClean="0">
                          <a:solidFill>
                            <a:srgbClr val="C00000"/>
                          </a:solidFill>
                          <a:latin typeface="+mj-lt"/>
                          <a:ea typeface="+mn-ea"/>
                          <a:cs typeface="+mn-cs"/>
                        </a:rPr>
                        <a:t>на</a:t>
                      </a:r>
                      <a:r>
                        <a:rPr kumimoji="0" lang="ru-RU" sz="2800" i="1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простым  языком и </a:t>
                      </a:r>
                      <a:r>
                        <a:rPr kumimoji="0" lang="ru-RU" sz="2800" i="1" kern="1200" dirty="0" smtClean="0">
                          <a:solidFill>
                            <a:srgbClr val="C00000"/>
                          </a:solidFill>
                          <a:latin typeface="+mj-lt"/>
                          <a:ea typeface="+mn-ea"/>
                          <a:cs typeface="+mn-cs"/>
                        </a:rPr>
                        <a:t>посвящено </a:t>
                      </a:r>
                      <a:r>
                        <a:rPr kumimoji="0" lang="ru-RU" sz="2800" i="1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актуальным проблемам.</a:t>
                      </a:r>
                      <a:endParaRPr lang="ru-RU" sz="2800" i="1" dirty="0">
                        <a:latin typeface="+mj-lt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1052735"/>
          <a:ext cx="8587680" cy="5730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62560"/>
                <a:gridCol w="2862560"/>
                <a:gridCol w="2862560"/>
              </a:tblGrid>
              <a:tr h="339165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Ошибки в построении предложения с обособленным </a:t>
                      </a:r>
                      <a:r>
                        <a:rPr kumimoji="0" lang="ru-RU" sz="28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обстоятель-ством</a:t>
                      </a:r>
                      <a:r>
                        <a:rPr kumimoji="0" lang="ru-RU" sz="2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(</a:t>
                      </a:r>
                      <a:r>
                        <a:rPr kumimoji="0" lang="ru-RU" sz="28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деепричаст-ным</a:t>
                      </a:r>
                      <a:r>
                        <a:rPr kumimoji="0" lang="ru-RU" sz="2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оборотом)</a:t>
                      </a:r>
                      <a:endParaRPr lang="ru-RU" sz="28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800" b="0" i="1" kern="1200" dirty="0" smtClean="0">
                          <a:solidFill>
                            <a:srgbClr val="C00000"/>
                          </a:solidFill>
                          <a:latin typeface="+mj-lt"/>
                          <a:ea typeface="+mn-ea"/>
                          <a:cs typeface="+mn-cs"/>
                        </a:rPr>
                        <a:t>Прочитав это  текст</a:t>
                      </a:r>
                      <a:r>
                        <a:rPr kumimoji="0" lang="ru-RU" sz="2800" b="0" i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, разные </a:t>
                      </a:r>
                      <a:r>
                        <a:rPr kumimoji="0" lang="ru-RU" sz="2800" b="0" i="1" kern="1200" dirty="0" smtClean="0">
                          <a:solidFill>
                            <a:srgbClr val="C00000"/>
                          </a:solidFill>
                          <a:latin typeface="+mj-lt"/>
                          <a:ea typeface="+mn-ea"/>
                          <a:cs typeface="+mn-cs"/>
                        </a:rPr>
                        <a:t>мысли посетили </a:t>
                      </a:r>
                      <a:r>
                        <a:rPr kumimoji="0" lang="ru-RU" sz="2800" b="0" i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меня.</a:t>
                      </a:r>
                      <a:endParaRPr lang="ru-RU" sz="2800" b="0" i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2152963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Ошибки в построении </a:t>
                      </a:r>
                      <a:r>
                        <a:rPr kumimoji="0" lang="ru-RU" sz="2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предл-я</a:t>
                      </a:r>
                      <a:r>
                        <a:rPr kumimoji="0" lang="ru-RU" sz="2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с </a:t>
                      </a:r>
                      <a:r>
                        <a:rPr kumimoji="0" lang="ru-RU" sz="2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обос</a:t>
                      </a:r>
                      <a:r>
                        <a:rPr kumimoji="0" lang="ru-RU" sz="2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 </a:t>
                      </a:r>
                      <a:r>
                        <a:rPr kumimoji="0" lang="ru-RU" sz="2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ным</a:t>
                      </a:r>
                      <a:r>
                        <a:rPr kumimoji="0" lang="ru-RU" sz="2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2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опред-м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800" i="1" kern="1200" dirty="0" smtClean="0">
                          <a:solidFill>
                            <a:srgbClr val="C00000"/>
                          </a:solidFill>
                          <a:latin typeface="+mj-lt"/>
                          <a:ea typeface="+mn-ea"/>
                          <a:cs typeface="+mn-cs"/>
                        </a:rPr>
                        <a:t>Ключевский</a:t>
                      </a:r>
                      <a:r>
                        <a:rPr kumimoji="0" lang="ru-RU" sz="2800" i="1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восхищается  Петром, </a:t>
                      </a:r>
                      <a:r>
                        <a:rPr kumimoji="0" lang="ru-RU" sz="2800" i="1" kern="1200" dirty="0" smtClean="0">
                          <a:solidFill>
                            <a:srgbClr val="C00000"/>
                          </a:solidFill>
                          <a:latin typeface="+mj-lt"/>
                          <a:ea typeface="+mn-ea"/>
                          <a:cs typeface="+mn-cs"/>
                        </a:rPr>
                        <a:t>изучив- </a:t>
                      </a:r>
                      <a:r>
                        <a:rPr kumimoji="0" lang="ru-RU" sz="2800" i="1" kern="1200" dirty="0" err="1" smtClean="0">
                          <a:solidFill>
                            <a:srgbClr val="C00000"/>
                          </a:solidFill>
                          <a:latin typeface="+mj-lt"/>
                          <a:ea typeface="+mn-ea"/>
                          <a:cs typeface="+mn-cs"/>
                        </a:rPr>
                        <a:t>вший</a:t>
                      </a:r>
                      <a:r>
                        <a:rPr kumimoji="0" lang="ru-RU" sz="2800" i="1" kern="1200" dirty="0" smtClean="0">
                          <a:solidFill>
                            <a:srgbClr val="C00000"/>
                          </a:solidFill>
                          <a:latin typeface="+mj-lt"/>
                          <a:ea typeface="+mn-ea"/>
                          <a:cs typeface="+mn-cs"/>
                        </a:rPr>
                        <a:t> его </a:t>
                      </a:r>
                      <a:r>
                        <a:rPr kumimoji="0" lang="ru-RU" sz="2800" i="1" kern="1200" dirty="0" err="1" smtClean="0">
                          <a:solidFill>
                            <a:srgbClr val="C00000"/>
                          </a:solidFill>
                          <a:latin typeface="+mj-lt"/>
                          <a:ea typeface="+mn-ea"/>
                          <a:cs typeface="+mn-cs"/>
                        </a:rPr>
                        <a:t>био</a:t>
                      </a:r>
                      <a:r>
                        <a:rPr kumimoji="0" lang="ru-RU" sz="2800" i="1" kern="1200" dirty="0" smtClean="0">
                          <a:solidFill>
                            <a:srgbClr val="C00000"/>
                          </a:solidFill>
                          <a:latin typeface="+mj-lt"/>
                          <a:ea typeface="+mn-ea"/>
                          <a:cs typeface="+mn-cs"/>
                        </a:rPr>
                        <a:t>- графию.</a:t>
                      </a:r>
                      <a:endParaRPr lang="ru-RU" sz="2800" i="1" dirty="0">
                        <a:solidFill>
                          <a:srgbClr val="C00000"/>
                        </a:solidFill>
                        <a:latin typeface="+mj-lt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980728"/>
          <a:ext cx="8219256" cy="5151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9752"/>
                <a:gridCol w="2739752"/>
                <a:gridCol w="2739752"/>
              </a:tblGrid>
              <a:tr h="370840">
                <a:tc>
                  <a:txBody>
                    <a:bodyPr/>
                    <a:lstStyle/>
                    <a:p>
                      <a:endParaRPr lang="ru-RU" sz="2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Ошибки в построении предложения с однородными членами</a:t>
                      </a:r>
                      <a:endParaRPr lang="ru-RU" sz="2800" b="0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800" b="0" i="1" kern="1200" dirty="0" smtClean="0">
                          <a:solidFill>
                            <a:srgbClr val="C00000"/>
                          </a:solidFill>
                          <a:latin typeface="+mj-lt"/>
                          <a:ea typeface="+mn-ea"/>
                          <a:cs typeface="+mn-cs"/>
                        </a:rPr>
                        <a:t>Автор рассуждает </a:t>
                      </a:r>
                      <a:r>
                        <a:rPr kumimoji="0" lang="ru-RU" sz="2800" b="0" i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об учениках и </a:t>
                      </a:r>
                      <a:r>
                        <a:rPr kumimoji="0" lang="ru-RU" sz="2800" b="0" i="1" kern="1200" dirty="0" smtClean="0">
                          <a:solidFill>
                            <a:srgbClr val="C00000"/>
                          </a:solidFill>
                          <a:latin typeface="+mj-lt"/>
                          <a:ea typeface="+mn-ea"/>
                          <a:cs typeface="+mn-cs"/>
                        </a:rPr>
                        <a:t>почему они не хотят учиться</a:t>
                      </a:r>
                      <a:r>
                        <a:rPr kumimoji="0" lang="ru-RU" sz="2800" b="0" i="1" kern="1200" baseline="0" dirty="0" smtClean="0">
                          <a:solidFill>
                            <a:srgbClr val="C00000"/>
                          </a:solidFill>
                          <a:latin typeface="+mj-lt"/>
                          <a:ea typeface="+mn-ea"/>
                          <a:cs typeface="+mn-cs"/>
                        </a:rPr>
                        <a:t>.</a:t>
                      </a:r>
                      <a:endParaRPr lang="ru-RU" sz="2800" b="0" i="1" dirty="0">
                        <a:solidFill>
                          <a:srgbClr val="C00000"/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Ошибки в построении сложного предложения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800" i="1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Он пишет, что маленький </a:t>
                      </a:r>
                      <a:r>
                        <a:rPr kumimoji="0" lang="ru-RU" sz="2800" i="1" kern="1200" dirty="0" smtClean="0">
                          <a:solidFill>
                            <a:srgbClr val="C00000"/>
                          </a:solidFill>
                          <a:latin typeface="+mj-lt"/>
                          <a:ea typeface="+mn-ea"/>
                          <a:cs typeface="+mn-cs"/>
                        </a:rPr>
                        <a:t>дом</a:t>
                      </a:r>
                      <a:r>
                        <a:rPr kumimoji="0" lang="ru-RU" sz="2800" i="1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заслуживает описания, </a:t>
                      </a:r>
                      <a:r>
                        <a:rPr kumimoji="0" lang="ru-RU" sz="2800" i="1" kern="1200" dirty="0" smtClean="0">
                          <a:solidFill>
                            <a:srgbClr val="C00000"/>
                          </a:solidFill>
                          <a:latin typeface="+mj-lt"/>
                          <a:ea typeface="+mn-ea"/>
                          <a:cs typeface="+mn-cs"/>
                        </a:rPr>
                        <a:t>в котором он живет.</a:t>
                      </a:r>
                      <a:endParaRPr lang="ru-RU" sz="2800" i="1" dirty="0">
                        <a:solidFill>
                          <a:srgbClr val="C00000"/>
                        </a:solidFill>
                        <a:latin typeface="+mj-lt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23528" y="1036320"/>
          <a:ext cx="8640960" cy="54455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14678"/>
                <a:gridCol w="3014678"/>
                <a:gridCol w="2611604"/>
              </a:tblGrid>
              <a:tr h="116654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Смешение прямой и косвенной речи</a:t>
                      </a:r>
                      <a:endParaRPr lang="ru-RU" sz="28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800" b="0" i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М.Салтыков-Щедрин писал, </a:t>
                      </a:r>
                      <a:r>
                        <a:rPr kumimoji="0" lang="ru-RU" sz="2800" b="0" i="1" kern="1200" dirty="0" smtClean="0">
                          <a:solidFill>
                            <a:srgbClr val="C00000"/>
                          </a:solidFill>
                          <a:latin typeface="+mj-lt"/>
                          <a:ea typeface="+mn-ea"/>
                          <a:cs typeface="+mn-cs"/>
                        </a:rPr>
                        <a:t>что «я люблю Россию до боли сердечной».</a:t>
                      </a:r>
                      <a:endParaRPr lang="ru-RU" sz="2800" b="0" i="1" dirty="0">
                        <a:solidFill>
                          <a:srgbClr val="C00000"/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1422235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Пропуски необходимых слов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800" i="1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Можно ещё много о </a:t>
                      </a:r>
                      <a:r>
                        <a:rPr kumimoji="0" lang="ru-RU" sz="2800" i="1" kern="1200" dirty="0" err="1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Ме</a:t>
                      </a:r>
                      <a:r>
                        <a:rPr kumimoji="0" lang="ru-RU" sz="2800" i="1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</a:p>
                    <a:p>
                      <a:r>
                        <a:rPr kumimoji="0" lang="ru-RU" sz="2800" i="1" kern="1200" dirty="0" err="1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щёрском</a:t>
                      </a:r>
                      <a:r>
                        <a:rPr kumimoji="0" lang="ru-RU" sz="2800" i="1" kern="1200" baseline="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крае.</a:t>
                      </a:r>
                      <a:endParaRPr lang="ru-RU" sz="2800" i="1" dirty="0">
                        <a:latin typeface="+mj-lt"/>
                      </a:endParaRPr>
                    </a:p>
                  </a:txBody>
                  <a:tcPr/>
                </a:tc>
              </a:tr>
              <a:tr h="111095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Нарушение границ </a:t>
                      </a:r>
                      <a:r>
                        <a:rPr kumimoji="0" lang="ru-RU" sz="2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предло</a:t>
                      </a:r>
                      <a:r>
                        <a:rPr kumimoji="0" lang="ru-RU" sz="2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  <a:p>
                      <a:r>
                        <a:rPr kumimoji="0" lang="ru-RU" sz="2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жений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i="1" baseline="0" dirty="0" smtClean="0">
                          <a:latin typeface="+mj-lt"/>
                        </a:rPr>
                        <a:t> Люблю тебя.</a:t>
                      </a:r>
                    </a:p>
                    <a:p>
                      <a:r>
                        <a:rPr lang="ru-RU" sz="2800" i="1" baseline="0" dirty="0" smtClean="0">
                          <a:solidFill>
                            <a:srgbClr val="C00000"/>
                          </a:solidFill>
                          <a:latin typeface="+mj-lt"/>
                        </a:rPr>
                        <a:t>Так как </a:t>
                      </a:r>
                      <a:r>
                        <a:rPr lang="ru-RU" sz="2800" i="1" baseline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ты мой</a:t>
                      </a:r>
                    </a:p>
                    <a:p>
                      <a:r>
                        <a:rPr lang="ru-RU" sz="2800" i="1" baseline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друг.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132</TotalTime>
  <Words>614</Words>
  <Application>Microsoft Office PowerPoint</Application>
  <PresentationFormat>Экран (4:3)</PresentationFormat>
  <Paragraphs>84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Трек</vt:lpstr>
      <vt:lpstr>Грамматические ошибки.  Их  классификация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Выполните задания</vt:lpstr>
      <vt:lpstr>Слайд 11</vt:lpstr>
      <vt:lpstr>Слайд 12</vt:lpstr>
      <vt:lpstr>Слайд 13</vt:lpstr>
      <vt:lpstr>Слайд 14</vt:lpstr>
      <vt:lpstr>Используемая литература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Грамматические ошибки.  Их  классификация</dc:title>
  <dc:creator>User</dc:creator>
  <cp:lastModifiedBy>User</cp:lastModifiedBy>
  <cp:revision>14</cp:revision>
  <dcterms:created xsi:type="dcterms:W3CDTF">2015-06-29T13:04:52Z</dcterms:created>
  <dcterms:modified xsi:type="dcterms:W3CDTF">2015-06-29T15:17:41Z</dcterms:modified>
</cp:coreProperties>
</file>