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275" r:id="rId2"/>
    <p:sldId id="256" r:id="rId3"/>
    <p:sldId id="257" r:id="rId4"/>
    <p:sldId id="263" r:id="rId5"/>
    <p:sldId id="274" r:id="rId6"/>
    <p:sldId id="262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92120-0F66-4E0D-B855-90CD98F46E4C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D51EE-FA0D-4B56-B310-AFBF7086C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1E35-45E8-4BBC-B021-A8517A26570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1E35-45E8-4BBC-B021-A8517A26570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1E35-45E8-4BBC-B021-A8517A26570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1E35-45E8-4BBC-B021-A8517A26570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1E35-45E8-4BBC-B021-A8517A26570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1E35-45E8-4BBC-B021-A8517A26570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1E35-45E8-4BBC-B021-A8517A26570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1E35-45E8-4BBC-B021-A8517A26570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01432-F68A-414C-8250-858B4F76AFA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F1E7B19-892B-49DB-9B7A-440C484E8B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к уроку истории в 5 классе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«</a:t>
            </a:r>
            <a:r>
              <a:rPr lang="ru-RU" sz="4400" dirty="0" smtClean="0">
                <a:solidFill>
                  <a:schemeClr val="bg1"/>
                </a:solidFill>
              </a:rPr>
              <a:t>Зарождение демократии в Афинах»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 algn="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ОГКОУ «</a:t>
            </a:r>
            <a:r>
              <a:rPr lang="ru-RU" b="1" dirty="0" err="1" smtClean="0">
                <a:solidFill>
                  <a:schemeClr val="bg1"/>
                </a:solidFill>
              </a:rPr>
              <a:t>Вичугская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pPr algn="r">
              <a:buNone/>
            </a:pPr>
            <a:r>
              <a:rPr lang="ru-RU" b="1" dirty="0" err="1" smtClean="0">
                <a:solidFill>
                  <a:schemeClr val="bg1"/>
                </a:solidFill>
              </a:rPr>
              <a:t>коррекционая</a:t>
            </a:r>
            <a:r>
              <a:rPr lang="ru-RU" b="1" dirty="0" smtClean="0">
                <a:solidFill>
                  <a:schemeClr val="bg1"/>
                </a:solidFill>
              </a:rPr>
              <a:t> школа-интернат №1»</a:t>
            </a:r>
          </a:p>
          <a:p>
            <a:pPr algn="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Учитель </a:t>
            </a:r>
            <a:r>
              <a:rPr lang="ru-RU" b="1" dirty="0" smtClean="0">
                <a:solidFill>
                  <a:schemeClr val="bg1"/>
                </a:solidFill>
              </a:rPr>
              <a:t>Зимина Т.А.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3500438"/>
            <a:ext cx="4817817" cy="313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2428868"/>
            <a:ext cx="41433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Arial Unicode MS" pitchFamily="34" charset="-128"/>
              </a:rPr>
              <a:t>Для решения важнейших государственных дел стали созывать Народное собрание, в котором участвовали </a:t>
            </a:r>
            <a:r>
              <a:rPr lang="ru-RU" sz="20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Arial Unicode MS" pitchFamily="34" charset="-128"/>
              </a:rPr>
              <a:t>все свободные афиняне (они назывались граждане).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40719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Arial Unicode MS" pitchFamily="34" charset="-128"/>
              </a:rPr>
              <a:t>Солон многое; сделал, чтобы лишить знать преимуществ по управлению государством.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4282" y="1000108"/>
            <a:ext cx="35719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0" y="1071546"/>
            <a:ext cx="40719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Arial Unicode MS" pitchFamily="34" charset="-128"/>
              </a:rPr>
              <a:t>Отныне архонтом мог стать не только знатный человек — достаточно было обладать богатством.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14282" y="2357430"/>
            <a:ext cx="35719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4282" y="4429132"/>
            <a:ext cx="35719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01069"/>
            <a:ext cx="4767266" cy="312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4643446"/>
            <a:ext cx="41433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Arial Unicode MS" pitchFamily="34" charset="-128"/>
              </a:rPr>
              <a:t>Впервые в истории Солон установил, что судьи должны выбираться из числа всех граждан независимо от их знатности и богатства. Теперь даже бедняк мог стать судьей.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532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Arial Unicode MS" pitchFamily="34" charset="-128"/>
              </a:rPr>
              <a:t>Все желающие афиняне могли присутствовать на судебном заседании.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0001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Arial Unicode MS" pitchFamily="34" charset="-128"/>
              </a:rPr>
              <a:t>Судьи сидели на деревянных скамьях. Председателем обычно был архонт.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92880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Arial Unicode MS" pitchFamily="34" charset="-128"/>
              </a:rPr>
              <a:t>Выступали друг за другом обвинитель, обвиняемый и свидетели. Выслушав их, судьи приступали к тайному голосованию.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35756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Arial Unicode MS" pitchFamily="34" charset="-128"/>
              </a:rPr>
              <a:t>Каждый должен был бросить в бронзовый сосуд один из двух камешков: черный означал обвинение, белый — оправдание.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8577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Arial Unicode MS" pitchFamily="34" charset="-128"/>
              </a:rPr>
              <a:t>Затем служители на глазах у всех производили подсчет камешков.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78078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203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Arial Unicode MS" pitchFamily="34" charset="-128"/>
              </a:rPr>
              <a:t>Решение суда определялось по большинству поданных голосов. Однако обвиняемый считался оправданным и в том случае, если голоса разделились поровну.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14282" y="857232"/>
            <a:ext cx="392909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4282" y="1785926"/>
            <a:ext cx="392909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14282" y="3214686"/>
            <a:ext cx="392909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14282" y="4714884"/>
            <a:ext cx="392909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85720" y="5643578"/>
            <a:ext cx="392909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0"/>
            <a:ext cx="3429024" cy="340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3500414"/>
            <a:ext cx="335758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428596" y="0"/>
            <a:ext cx="83058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spc="50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ru-RU" sz="2800" b="1" spc="5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.Перемены </a:t>
            </a:r>
            <a:r>
              <a:rPr lang="ru-RU" sz="2800" b="1" spc="50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в управлении Афинами</a:t>
            </a:r>
            <a:r>
              <a:rPr lang="ru-RU" sz="2800" b="1" spc="5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800" b="1" spc="50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857232"/>
            <a:ext cx="2857520" cy="642942"/>
          </a:xfrm>
          <a:prstGeom prst="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FFFF00"/>
                </a:solidFill>
              </a:rPr>
              <a:t>Знать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000496" y="857232"/>
            <a:ext cx="4940391" cy="642942"/>
          </a:xfrm>
          <a:prstGeom prst="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3200" b="1" dirty="0">
                <a:solidFill>
                  <a:srgbClr val="FFFF00"/>
                </a:solidFill>
              </a:rPr>
              <a:t>Обладала всей властью</a:t>
            </a:r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3143240" y="1142984"/>
            <a:ext cx="857256" cy="142876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  <a:ln w="127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342900" indent="-342900" algn="ctr">
              <a:spcBef>
                <a:spcPct val="20000"/>
              </a:spcBef>
              <a:buFontTx/>
              <a:buChar char=" "/>
            </a:pPr>
            <a:endParaRPr lang="ru-RU" sz="3200" b="1" dirty="0" smtClean="0">
              <a:solidFill>
                <a:srgbClr val="FFFF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85720" y="2143116"/>
            <a:ext cx="285752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3200" b="1" dirty="0">
                <a:solidFill>
                  <a:srgbClr val="FFFF00"/>
                </a:solidFill>
              </a:rPr>
              <a:t>Совет знати</a:t>
            </a:r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3143240" y="2357430"/>
            <a:ext cx="857256" cy="142876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  <a:ln w="127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342900" indent="-342900" algn="ctr">
              <a:spcBef>
                <a:spcPct val="20000"/>
              </a:spcBef>
              <a:buFontTx/>
              <a:buChar char=" "/>
            </a:pPr>
            <a:endParaRPr lang="ru-RU" sz="3200" b="1" dirty="0" smtClean="0">
              <a:solidFill>
                <a:srgbClr val="FFFF00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000496" y="2143116"/>
            <a:ext cx="4940391" cy="642942"/>
          </a:xfrm>
          <a:prstGeom prst="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FFFF00"/>
                </a:solidFill>
              </a:rPr>
              <a:t>Ареопаг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571604" y="1571612"/>
            <a:ext cx="214314" cy="50006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 w="127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Tx/>
              <a:buChar char=" "/>
            </a:pPr>
            <a:endParaRPr lang="ru-RU" sz="800" b="1" dirty="0" smtClean="0">
              <a:solidFill>
                <a:srgbClr val="FFFF0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643042" y="2786058"/>
            <a:ext cx="214314" cy="50006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 w="127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Tx/>
              <a:buChar char=" "/>
            </a:pPr>
            <a:endParaRPr lang="ru-RU" sz="800" b="1" dirty="0" smtClean="0">
              <a:solidFill>
                <a:srgbClr val="FFFF00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57158" y="3286124"/>
            <a:ext cx="285752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FFFF00"/>
                </a:solidFill>
              </a:rPr>
              <a:t>9 архонтов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5" name="Штриховая стрелка вправо 14"/>
          <p:cNvSpPr/>
          <p:nvPr/>
        </p:nvSpPr>
        <p:spPr>
          <a:xfrm>
            <a:off x="3214678" y="3500438"/>
            <a:ext cx="785818" cy="142876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  <a:ln w="127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342900" indent="-342900" algn="ctr">
              <a:spcBef>
                <a:spcPct val="20000"/>
              </a:spcBef>
              <a:buFontTx/>
              <a:buChar char=" "/>
            </a:pPr>
            <a:endParaRPr lang="ru-RU" sz="3200" b="1" dirty="0" smtClean="0">
              <a:solidFill>
                <a:srgbClr val="FFFF00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000496" y="3214686"/>
            <a:ext cx="4940391" cy="642942"/>
          </a:xfrm>
          <a:prstGeom prst="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FFFF00"/>
                </a:solidFill>
              </a:rPr>
              <a:t>Правители города и судьи</a:t>
            </a:r>
            <a:endParaRPr lang="ru-RU" sz="3200" b="1" dirty="0">
              <a:solidFill>
                <a:srgbClr val="FFFF0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42844" y="4143380"/>
            <a:ext cx="900115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57158" y="4857760"/>
            <a:ext cx="8501122" cy="12144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Демос в управлении не участвовал.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428596" y="0"/>
            <a:ext cx="83058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spc="50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ru-RU" sz="2800" b="1" spc="5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.Перемены </a:t>
            </a:r>
            <a:r>
              <a:rPr lang="ru-RU" sz="2800" b="1" spc="50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в управлении Афинами</a:t>
            </a:r>
            <a:r>
              <a:rPr lang="ru-RU" sz="2800" b="1" spc="5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800" b="1" spc="50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857232"/>
            <a:ext cx="2857520" cy="642942"/>
          </a:xfrm>
          <a:prstGeom prst="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FFFF00"/>
                </a:solidFill>
              </a:rPr>
              <a:t>Знать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000496" y="857232"/>
            <a:ext cx="4940391" cy="642942"/>
          </a:xfrm>
          <a:prstGeom prst="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3200" b="1" dirty="0" smtClean="0">
                <a:solidFill>
                  <a:srgbClr val="FFFF00"/>
                </a:solidFill>
              </a:rPr>
              <a:t>Делит власть с демосом</a:t>
            </a:r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3143240" y="1142984"/>
            <a:ext cx="857256" cy="142876"/>
          </a:xfrm>
          <a:prstGeom prst="stripedRightArrow">
            <a:avLst/>
          </a:prstGeom>
          <a:solidFill>
            <a:srgbClr val="00206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342900" indent="-342900" algn="ctr">
              <a:spcBef>
                <a:spcPct val="20000"/>
              </a:spcBef>
            </a:pPr>
            <a:endParaRPr lang="ru-RU" sz="3200" b="1" dirty="0" smtClean="0">
              <a:solidFill>
                <a:srgbClr val="FFFF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85720" y="2143116"/>
            <a:ext cx="2857520" cy="584775"/>
          </a:xfrm>
          <a:prstGeom prst="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FFFF00"/>
                </a:solidFill>
              </a:rPr>
              <a:t>Народное Собрание</a:t>
            </a:r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3143240" y="2357430"/>
            <a:ext cx="857256" cy="142876"/>
          </a:xfrm>
          <a:prstGeom prst="stripedRightArrow">
            <a:avLst/>
          </a:prstGeom>
          <a:solidFill>
            <a:srgbClr val="00206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342900" indent="-342900" algn="ctr">
              <a:spcBef>
                <a:spcPct val="20000"/>
              </a:spcBef>
              <a:buFontTx/>
              <a:buChar char=" "/>
            </a:pPr>
            <a:endParaRPr lang="ru-RU" sz="800" b="1" dirty="0" smtClean="0">
              <a:solidFill>
                <a:srgbClr val="FFFF00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000496" y="2143116"/>
            <a:ext cx="4940391" cy="642942"/>
          </a:xfrm>
          <a:prstGeom prst="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3200" b="1" dirty="0" smtClean="0">
                <a:solidFill>
                  <a:srgbClr val="FFFF00"/>
                </a:solidFill>
              </a:rPr>
              <a:t>Состоит из демоса и власти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571604" y="1571612"/>
            <a:ext cx="214314" cy="500066"/>
          </a:xfrm>
          <a:prstGeom prst="downArrow">
            <a:avLst/>
          </a:prstGeom>
          <a:solidFill>
            <a:srgbClr val="00206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Tx/>
              <a:buChar char=" "/>
            </a:pPr>
            <a:endParaRPr lang="ru-RU" sz="800" b="1" dirty="0" smtClean="0">
              <a:solidFill>
                <a:srgbClr val="FFFF0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643042" y="2786058"/>
            <a:ext cx="214314" cy="500066"/>
          </a:xfrm>
          <a:prstGeom prst="downArrow">
            <a:avLst/>
          </a:prstGeom>
          <a:solidFill>
            <a:srgbClr val="00206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Tx/>
              <a:buChar char=" "/>
            </a:pPr>
            <a:endParaRPr lang="ru-RU" sz="200" b="1" dirty="0" smtClean="0">
              <a:solidFill>
                <a:srgbClr val="FFFF00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57158" y="3286124"/>
            <a:ext cx="2857520" cy="584775"/>
          </a:xfrm>
          <a:prstGeom prst="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200" b="1" dirty="0" smtClean="0">
                <a:solidFill>
                  <a:srgbClr val="FFFF00"/>
                </a:solidFill>
              </a:rPr>
              <a:t>9 архонтов</a:t>
            </a:r>
          </a:p>
        </p:txBody>
      </p:sp>
      <p:sp>
        <p:nvSpPr>
          <p:cNvPr id="15" name="Штриховая стрелка вправо 14"/>
          <p:cNvSpPr/>
          <p:nvPr/>
        </p:nvSpPr>
        <p:spPr>
          <a:xfrm>
            <a:off x="3214678" y="3500438"/>
            <a:ext cx="785818" cy="142876"/>
          </a:xfrm>
          <a:prstGeom prst="stripedRightArrow">
            <a:avLst/>
          </a:prstGeom>
          <a:solidFill>
            <a:srgbClr val="002060"/>
          </a:solidFill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342900" indent="-342900" algn="ctr">
              <a:spcBef>
                <a:spcPct val="20000"/>
              </a:spcBef>
              <a:buFontTx/>
              <a:buChar char=" "/>
            </a:pPr>
            <a:endParaRPr lang="ru-RU" sz="200" b="1" dirty="0" smtClean="0">
              <a:solidFill>
                <a:srgbClr val="FFFF00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000496" y="3214686"/>
            <a:ext cx="4940391" cy="642942"/>
          </a:xfrm>
          <a:prstGeom prst="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3000" b="1" dirty="0" smtClean="0">
                <a:solidFill>
                  <a:srgbClr val="FFFF00"/>
                </a:solidFill>
              </a:rPr>
              <a:t>Избираются из демоса и власти</a:t>
            </a:r>
            <a:endParaRPr lang="ru-RU" sz="3000" b="1" dirty="0">
              <a:solidFill>
                <a:srgbClr val="FFFF0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42844" y="4357694"/>
            <a:ext cx="900115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57158" y="5072074"/>
            <a:ext cx="8501122" cy="1214446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Демос участвует в управлении.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8" name="Object 0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561975" y="500063"/>
          <a:ext cx="2667000" cy="5257800"/>
        </p:xfrm>
        <a:graphic>
          <a:graphicData uri="http://schemas.openxmlformats.org/presentationml/2006/ole">
            <p:oleObj spid="_x0000_s1026" name="Лист" r:id="rId4" imgW="1425960" imgH="2809800" progId="Excel.Sheet.8">
              <p:embed/>
            </p:oleObj>
          </a:graphicData>
        </a:graphic>
      </p:graphicFrame>
      <p:sp>
        <p:nvSpPr>
          <p:cNvPr id="9220" name="Rectangle 4" descr="Зеленый мрамор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2" y="500042"/>
            <a:ext cx="4419600" cy="5440362"/>
          </a:xfr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FontTx/>
              <a:buChar char=" "/>
            </a:pPr>
            <a:r>
              <a:rPr lang="ru-RU" b="1" dirty="0">
                <a:solidFill>
                  <a:srgbClr val="FFFF00"/>
                </a:solidFill>
              </a:rPr>
              <a:t>Избираются из знати и из демоса</a:t>
            </a:r>
          </a:p>
          <a:p>
            <a:pPr>
              <a:buFontTx/>
              <a:buChar char=" "/>
            </a:pPr>
            <a:endParaRPr lang="ru-RU" b="1" dirty="0">
              <a:solidFill>
                <a:schemeClr val="tx2"/>
              </a:solidFill>
            </a:endParaRPr>
          </a:p>
          <a:p>
            <a:pPr algn="ctr">
              <a:buFontTx/>
              <a:buChar char=" "/>
            </a:pPr>
            <a:r>
              <a:rPr lang="ru-RU" b="1" dirty="0">
                <a:solidFill>
                  <a:srgbClr val="FFFF00"/>
                </a:solidFill>
              </a:rPr>
              <a:t>Состоит из знати и      демоса</a:t>
            </a:r>
          </a:p>
          <a:p>
            <a:pPr>
              <a:buFontTx/>
              <a:buChar char=" "/>
            </a:pPr>
            <a:endParaRPr lang="ru-RU" b="1" dirty="0">
              <a:solidFill>
                <a:schemeClr val="tx2"/>
              </a:solidFill>
            </a:endParaRPr>
          </a:p>
          <a:p>
            <a:pPr algn="ctr">
              <a:buFontTx/>
              <a:buChar char=" "/>
            </a:pPr>
            <a:r>
              <a:rPr lang="ru-RU" b="1" dirty="0">
                <a:solidFill>
                  <a:srgbClr val="FFFF00"/>
                </a:solidFill>
              </a:rPr>
              <a:t>Делит власть с демосом</a:t>
            </a:r>
          </a:p>
          <a:p>
            <a:pPr algn="ctr">
              <a:buFontTx/>
              <a:buChar char=" "/>
            </a:pPr>
            <a:r>
              <a:rPr lang="ru-RU" b="1" dirty="0" smtClean="0">
                <a:solidFill>
                  <a:srgbClr val="FFFF00"/>
                </a:solidFill>
              </a:rPr>
              <a:t>Народ - участвует </a:t>
            </a:r>
            <a:r>
              <a:rPr lang="ru-RU" b="1" dirty="0">
                <a:solidFill>
                  <a:srgbClr val="FFFF00"/>
                </a:solidFill>
              </a:rPr>
              <a:t>в управлении</a:t>
            </a:r>
          </a:p>
          <a:p>
            <a:pPr>
              <a:buFontTx/>
              <a:buChar char=" "/>
            </a:pP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3786182" y="714356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3786182" y="2285992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3786182" y="3857628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714744" y="5072074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98" t="19956" r="26886" b="62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В городе богини Афины</a:t>
            </a:r>
          </a:p>
        </p:txBody>
      </p:sp>
      <p:pic>
        <p:nvPicPr>
          <p:cNvPr id="5122" name="Picture 2">
            <a:hlinkClick r:id="" action="ppaction://noaction">
              <a:snd r:embed="rId2" name="wind.wav" builtIn="1"/>
            </a:hlinkClick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40000" contrast="8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891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428604"/>
            <a:ext cx="6715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                </a:t>
            </a:r>
            <a:r>
              <a:rPr lang="ru-RU" sz="3200" b="1" dirty="0" smtClean="0">
                <a:solidFill>
                  <a:schemeClr val="bg1"/>
                </a:solidFill>
              </a:rPr>
              <a:t>В городе богини Афины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5929330"/>
            <a:ext cx="36433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Arial Unicode MS" pitchFamily="34" charset="-128"/>
              </a:rPr>
              <a:t>Государство оказалось на краю гибели.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800" b="1" spc="5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Демос восстает против знати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71546"/>
            <a:ext cx="357190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ru-RU" b="1" i="0" u="none" strike="noStrike" normalizeH="0" baseline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Arial Unicode MS" pitchFamily="34" charset="-128"/>
              </a:rPr>
              <a:t>Большинство простого народа в Аттике находилось в порабощении у немногих. </a:t>
            </a:r>
            <a:endParaRPr lang="ru-RU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571744"/>
            <a:ext cx="385762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Arial Unicode MS" pitchFamily="34" charset="-128"/>
              </a:rPr>
              <a:t>Всевластие знати, неравенство между бедными и богатыми привело к восстанию демоса.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143380"/>
            <a:ext cx="385762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Arial Unicode MS" pitchFamily="34" charset="-128"/>
              </a:rPr>
              <a:t>Смута продолжалась долго, и ни одна сторона не могла одержать верх.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2844" y="2214554"/>
            <a:ext cx="3714776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0951" y="642918"/>
            <a:ext cx="4733019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14282" y="3786190"/>
            <a:ext cx="3571868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14282" y="5715016"/>
            <a:ext cx="3571868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071670" y="0"/>
            <a:ext cx="4857784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</a:rPr>
              <a:t>У нас физкультминутка,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</a:rPr>
              <a:t>Наклонились, ну-ка, ну-ка!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</a:rPr>
              <a:t>Распрямились, потянулись,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</a:rPr>
              <a:t>А теперь назад прогнулись.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</a:rPr>
              <a:t>(Наклоны вперёд и назад.)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</a:rPr>
              <a:t>Разминаем руки, плечи,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</a:rPr>
              <a:t>Чтоб сидеть нам было легче,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</a:rPr>
              <a:t>Чтобы думать, и  писать,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</a:rPr>
              <a:t>И совсем не уставать.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</a:rPr>
              <a:t>( Рывки руками перед грудью.)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</a:rPr>
              <a:t>Голова устала тоже.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</a:rPr>
              <a:t>Так давайте ей поможем!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</a:rPr>
              <a:t>Вправо-влево, раз и два.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</a:rPr>
              <a:t>Думай, думай, голова.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</a:rPr>
              <a:t> (Вращение головой.)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</a:rPr>
              <a:t>Хоть зарядка коротка,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</a:rPr>
              <a:t>Отдохнули мы слегка.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</a:rPr>
              <a:t>( дети садятся за парты.)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Проект примирения демоса и знати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90700" y="2980531"/>
            <a:ext cx="4572000" cy="2105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285728"/>
            <a:ext cx="42862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Arial Unicode MS" pitchFamily="34" charset="-128"/>
              </a:rPr>
              <a:t>О </a:t>
            </a:r>
            <a:r>
              <a:rPr lang="ru-RU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Arial Unicode MS" pitchFamily="34" charset="-128"/>
              </a:rPr>
              <a:t>новом правителе говорили немало хорошего: был он исключительно честен, одарен умом, писал стихи.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714488"/>
            <a:ext cx="4357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Arial Unicode MS" pitchFamily="34" charset="-128"/>
              </a:rPr>
              <a:t>Всю жизнь Солон учился, пополняя свои обширные знания. «Стар становлюсь, но всегда многому всюду учусь»,— писал он о себе.</a:t>
            </a:r>
            <a:endParaRPr lang="ru-RU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14282" y="1428736"/>
            <a:ext cx="4071966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14282" y="3071810"/>
            <a:ext cx="4071966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0" y="3429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Arial Unicode MS" pitchFamily="34" charset="-128"/>
              </a:rPr>
              <a:t>Солон приступил к управлению Афинами и установил новые законы.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214950"/>
            <a:ext cx="45005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Arial Unicode MS" pitchFamily="34" charset="-128"/>
              </a:rPr>
              <a:t>Они были записаны на деревянных выбеленных досках в рост человека и выставлены для всеобщего ознакомления на городской площади.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14282" y="4929198"/>
            <a:ext cx="4071966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86190"/>
            <a:ext cx="4353858" cy="287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14290"/>
            <a:ext cx="4369837" cy="352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3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71480"/>
            <a:ext cx="426856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728664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Arial Unicode MS" pitchFamily="34" charset="-128"/>
              </a:rPr>
              <a:t>Отмена долгового рабства</a:t>
            </a:r>
          </a:p>
          <a:p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Arial Unicode MS" pitchFamily="34" charset="-128"/>
              </a:rPr>
              <a:t>Прежде всего Солон отменил </a:t>
            </a:r>
          </a:p>
          <a:p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Arial Unicode MS" pitchFamily="34" charset="-128"/>
              </a:rPr>
              <a:t>жестокие законы Дракона.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429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Arial Unicode MS" pitchFamily="34" charset="-128"/>
              </a:rPr>
              <a:t>Затем он повелел выкинуть с полей долговые камни. Земледельцы ликовали: все долги прощены, неволя не угрожает никому!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7860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Arial Unicode MS" pitchFamily="34" charset="-128"/>
              </a:rPr>
              <a:t>Землю Аттики Солон образно назвал в стихах рабыней, получившей свободу.</a:t>
            </a:r>
            <a:endParaRPr lang="ru-RU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85720" y="1428736"/>
            <a:ext cx="4071966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14282" y="2714620"/>
            <a:ext cx="4071966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14282" y="3643314"/>
            <a:ext cx="4071966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38576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Arial Unicode MS" pitchFamily="34" charset="-128"/>
              </a:rPr>
              <a:t>Отныне сделавший новый долг бедняк отвечал за его выплату только своим имуществом; 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14282" y="5072074"/>
            <a:ext cx="4071966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5429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Arial Unicode MS" pitchFamily="34" charset="-128"/>
              </a:rPr>
              <a:t>если этого имущества не хватало, то самого неоплатного должника запрещалось обращать в рабство. </a:t>
            </a:r>
            <a:endParaRPr lang="ru-RU" dirty="0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696028"/>
            <a:ext cx="4271993" cy="303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3575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Arial Unicode MS" pitchFamily="34" charset="-128"/>
              </a:rPr>
              <a:t>Вот почему даже обнищавший земледелец или ремесленник, носивший лохмотья и недоедавший, твердо знал: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285860"/>
            <a:ext cx="34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Arial Unicode MS" pitchFamily="34" charset="-128"/>
              </a:rPr>
              <a:t>его, свободного афинянина, рабом за долги не сделают.</a:t>
            </a:r>
            <a:endParaRPr lang="ru-RU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5720" y="1214422"/>
            <a:ext cx="3143272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85720" y="2071678"/>
            <a:ext cx="3071834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2214554"/>
            <a:ext cx="3500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Arial Unicode MS" pitchFamily="34" charset="-128"/>
              </a:rPr>
              <a:t>Солон распорядился отпустить на волю всех рабов должников. </a:t>
            </a:r>
            <a:endParaRPr lang="ru-RU" sz="2000" dirty="0">
              <a:solidFill>
                <a:srgbClr val="FF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14282" y="3286124"/>
            <a:ext cx="3143272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3357562"/>
            <a:ext cx="34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Arial Unicode MS" pitchFamily="34" charset="-128"/>
              </a:rPr>
              <a:t>Тех, кто был продан за море, он велел разыскать и выкупить за деньги государства. 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14282" y="4643446"/>
            <a:ext cx="3143272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4786322"/>
            <a:ext cx="35004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Arial Unicode MS" pitchFamily="34" charset="-128"/>
              </a:rPr>
              <a:t>Среди вернувшихся были и такие, кто позабыл родную речь. 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85720" y="5786454"/>
            <a:ext cx="3000396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0" y="5842337"/>
            <a:ext cx="34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rial Unicode MS" pitchFamily="34" charset="-128"/>
                <a:cs typeface="Arial Unicode MS" pitchFamily="34" charset="-128"/>
              </a:rPr>
              <a:t>С этого времени рабами в Афинском государстве были только чужеземцы.</a:t>
            </a:r>
            <a:endParaRPr lang="ru-RU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2915" y="0"/>
            <a:ext cx="56610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1" grpId="0"/>
      <p:bldP spid="13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297</TotalTime>
  <Words>647</Words>
  <PresentationFormat>Экран (4:3)</PresentationFormat>
  <Paragraphs>92</Paragraphs>
  <Slides>14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Изящная</vt:lpstr>
      <vt:lpstr>Лист</vt:lpstr>
      <vt:lpstr>Презентация к уроку истории в 5 классе</vt:lpstr>
      <vt:lpstr>Слайд 2</vt:lpstr>
      <vt:lpstr>В городе богини Афины</vt:lpstr>
      <vt:lpstr>Слайд 4</vt:lpstr>
      <vt:lpstr>Слайд 5</vt:lpstr>
      <vt:lpstr>Проект примирения демоса и знати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32</cp:revision>
  <dcterms:created xsi:type="dcterms:W3CDTF">2015-03-02T13:51:50Z</dcterms:created>
  <dcterms:modified xsi:type="dcterms:W3CDTF">2016-03-30T13:02:50Z</dcterms:modified>
</cp:coreProperties>
</file>