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79" r:id="rId6"/>
    <p:sldId id="276" r:id="rId7"/>
    <p:sldId id="277" r:id="rId8"/>
    <p:sldId id="278" r:id="rId9"/>
    <p:sldId id="280" r:id="rId10"/>
    <p:sldId id="282" r:id="rId11"/>
    <p:sldId id="281" r:id="rId12"/>
    <p:sldId id="268" r:id="rId13"/>
    <p:sldId id="269" r:id="rId14"/>
    <p:sldId id="270" r:id="rId15"/>
    <p:sldId id="283" r:id="rId16"/>
    <p:sldId id="273" r:id="rId17"/>
    <p:sldId id="274" r:id="rId18"/>
    <p:sldId id="28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0E073BF5-3E69-48CD-8CE5-0B22BAB3C91C}" type="datetimeFigureOut">
              <a:rPr lang="ru-RU" smtClean="0"/>
              <a:t>16.02.2018</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2237FEAC-6557-4579-B613-57128DDEF175}"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E073BF5-3E69-48CD-8CE5-0B22BAB3C91C}"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E073BF5-3E69-48CD-8CE5-0B22BAB3C91C}"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E073BF5-3E69-48CD-8CE5-0B22BAB3C91C}"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E073BF5-3E69-48CD-8CE5-0B22BAB3C91C}" type="datetimeFigureOut">
              <a:rPr lang="ru-RU" smtClean="0"/>
              <a:t>16.02.2018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0E073BF5-3E69-48CD-8CE5-0B22BAB3C91C}" type="datetimeFigureOut">
              <a:rPr lang="ru-RU" smtClean="0"/>
              <a:t>16.02.2018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237FEAC-6557-4579-B613-57128DDEF175}"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E073BF5-3E69-48CD-8CE5-0B22BAB3C91C}" type="datetimeFigureOut">
              <a:rPr lang="ru-RU" smtClean="0"/>
              <a:t>16.02.2018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E073BF5-3E69-48CD-8CE5-0B22BAB3C91C}" type="datetimeFigureOut">
              <a:rPr lang="ru-RU" smtClean="0"/>
              <a:t>16.02.2018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073BF5-3E69-48CD-8CE5-0B22BAB3C91C}" type="datetimeFigureOut">
              <a:rPr lang="ru-RU" smtClean="0"/>
              <a:t>16.02.2018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0E073BF5-3E69-48CD-8CE5-0B22BAB3C91C}" type="datetimeFigureOut">
              <a:rPr lang="ru-RU" smtClean="0"/>
              <a:t>16.02.2018</a:t>
            </a:fld>
            <a:endParaRPr lang="ru-RU"/>
          </a:p>
        </p:txBody>
      </p:sp>
      <p:sp>
        <p:nvSpPr>
          <p:cNvPr id="7" name="Slide Number Placeholder 6"/>
          <p:cNvSpPr>
            <a:spLocks noGrp="1"/>
          </p:cNvSpPr>
          <p:nvPr>
            <p:ph type="sldNum" sz="quarter" idx="12"/>
          </p:nvPr>
        </p:nvSpPr>
        <p:spPr/>
        <p:txBody>
          <a:bodyPr/>
          <a:lstStyle/>
          <a:p>
            <a:fld id="{2237FEAC-6557-4579-B613-57128DDEF175}"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E073BF5-3E69-48CD-8CE5-0B22BAB3C91C}" type="datetimeFigureOut">
              <a:rPr lang="ru-RU" smtClean="0"/>
              <a:t>16.02.2018</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2237FEAC-6557-4579-B613-57128DDEF17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0E073BF5-3E69-48CD-8CE5-0B22BAB3C91C}" type="datetimeFigureOut">
              <a:rPr lang="ru-RU" smtClean="0"/>
              <a:t>16.02.2018</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2237FEAC-6557-4579-B613-57128DDEF17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t>Бывает ли пластилин домашним?</a:t>
            </a:r>
            <a:endParaRPr lang="ru-RU" b="1" dirty="0"/>
          </a:p>
        </p:txBody>
      </p:sp>
      <p:sp>
        <p:nvSpPr>
          <p:cNvPr id="3" name="Подзаголовок 2"/>
          <p:cNvSpPr>
            <a:spLocks noGrp="1"/>
          </p:cNvSpPr>
          <p:nvPr>
            <p:ph type="subTitle" idx="1"/>
          </p:nvPr>
        </p:nvSpPr>
        <p:spPr/>
        <p:txBody>
          <a:bodyPr>
            <a:normAutofit lnSpcReduction="10000"/>
          </a:bodyPr>
          <a:lstStyle/>
          <a:p>
            <a:r>
              <a:rPr lang="ru-RU" b="1" dirty="0" smtClean="0">
                <a:solidFill>
                  <a:schemeClr val="tx1"/>
                </a:solidFill>
              </a:rPr>
              <a:t>Выполнил работу</a:t>
            </a:r>
          </a:p>
          <a:p>
            <a:r>
              <a:rPr lang="ru-RU" b="1" dirty="0" smtClean="0">
                <a:solidFill>
                  <a:schemeClr val="tx1"/>
                </a:solidFill>
              </a:rPr>
              <a:t> ученик 4 класса В</a:t>
            </a:r>
          </a:p>
          <a:p>
            <a:r>
              <a:rPr lang="ru-RU" b="1" dirty="0" smtClean="0">
                <a:solidFill>
                  <a:schemeClr val="tx1"/>
                </a:solidFill>
              </a:rPr>
              <a:t> МБОУ «СОШ №64»</a:t>
            </a:r>
          </a:p>
          <a:p>
            <a:r>
              <a:rPr lang="ru-RU" b="1" dirty="0" smtClean="0">
                <a:solidFill>
                  <a:schemeClr val="tx1"/>
                </a:solidFill>
              </a:rPr>
              <a:t>Буряк Никита</a:t>
            </a:r>
            <a:endParaRPr lang="ru-RU" b="1" dirty="0">
              <a:solidFill>
                <a:schemeClr val="tx1"/>
              </a:solidFill>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88641"/>
            <a:ext cx="2519287" cy="24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https://www.igrushki-shop.ru/image/data/products_1/plav_plast_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4" y="49622"/>
            <a:ext cx="1454250" cy="212468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марина\Desktop\Новая папка\IMG_53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939018" y="3317566"/>
            <a:ext cx="3717033" cy="2787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9035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76672"/>
            <a:ext cx="2541587" cy="338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descr="C:\Users\марина\Desktop\20180205_14561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92769" y="1988840"/>
            <a:ext cx="5856651" cy="439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5702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марина\Desktop\20180130_1333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764704"/>
            <a:ext cx="4032448" cy="5376597"/>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228732"/>
            <a:ext cx="3184897" cy="424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95535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марина\Desktop\20180205_1456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32656"/>
            <a:ext cx="8064896"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88955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марина\Desktop\20180205_1529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04664"/>
            <a:ext cx="4536504" cy="6048672"/>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марина\Desktop\20180205_15041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196752"/>
            <a:ext cx="4083918" cy="5445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48038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марина\Desktop\20180205_1503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476672"/>
            <a:ext cx="4320480" cy="576064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марина\Desktop\20180205_1518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844824"/>
            <a:ext cx="3579862" cy="4773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030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623659"/>
            <a:ext cx="7302638" cy="5469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0190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827456245"/>
              </p:ext>
            </p:extLst>
          </p:nvPr>
        </p:nvGraphicFramePr>
        <p:xfrm>
          <a:off x="611560" y="836712"/>
          <a:ext cx="7992888" cy="5544616"/>
        </p:xfrm>
        <a:graphic>
          <a:graphicData uri="http://schemas.openxmlformats.org/drawingml/2006/table">
            <a:tbl>
              <a:tblPr firstRow="1" firstCol="1" bandRow="1">
                <a:tableStyleId>{5C22544A-7EE6-4342-B048-85BDC9FD1C3A}</a:tableStyleId>
              </a:tblPr>
              <a:tblGrid>
                <a:gridCol w="2263423"/>
                <a:gridCol w="5729465"/>
              </a:tblGrid>
              <a:tr h="1293595">
                <a:tc>
                  <a:txBody>
                    <a:bodyPr/>
                    <a:lstStyle/>
                    <a:p>
                      <a:pPr>
                        <a:lnSpc>
                          <a:spcPct val="115000"/>
                        </a:lnSpc>
                        <a:spcAft>
                          <a:spcPts val="1000"/>
                        </a:spcAft>
                      </a:pPr>
                      <a:r>
                        <a:rPr lang="ru-RU" sz="1200" b="1" dirty="0">
                          <a:solidFill>
                            <a:schemeClr val="tx1"/>
                          </a:solidFill>
                          <a:effectLst/>
                        </a:rPr>
                        <a:t>Скатывание </a:t>
                      </a:r>
                      <a:endParaRPr lang="ru-RU" sz="1200" b="1" dirty="0">
                        <a:solidFill>
                          <a:schemeClr val="tx1"/>
                        </a:solidFill>
                        <a:effectLst/>
                        <a:latin typeface="Calibri"/>
                        <a:ea typeface="Times New Roman"/>
                        <a:cs typeface="Times New Roman"/>
                      </a:endParaRPr>
                    </a:p>
                  </a:txBody>
                  <a:tcPr marL="36881" marR="36881" marT="0" marB="0"/>
                </a:tc>
                <a:tc>
                  <a:txBody>
                    <a:bodyPr/>
                    <a:lstStyle/>
                    <a:p>
                      <a:pPr marL="819150">
                        <a:lnSpc>
                          <a:spcPct val="115000"/>
                        </a:lnSpc>
                        <a:spcAft>
                          <a:spcPts val="1000"/>
                        </a:spcAft>
                      </a:pPr>
                      <a:r>
                        <a:rPr lang="ru-RU" sz="1200" b="1" dirty="0" smtClean="0">
                          <a:solidFill>
                            <a:schemeClr val="tx1"/>
                          </a:solidFill>
                          <a:effectLst/>
                        </a:rPr>
                        <a:t>формирование </a:t>
                      </a:r>
                      <a:r>
                        <a:rPr lang="ru-RU" sz="1200" b="1" dirty="0">
                          <a:solidFill>
                            <a:schemeClr val="tx1"/>
                          </a:solidFill>
                          <a:effectLst/>
                        </a:rPr>
                        <a:t>шариков из небольших кусочков пластилина путем их катания круговыми движениями между большим и указательным (или средним) пальцами руки, либо между ладонью и доской для лепки.</a:t>
                      </a:r>
                    </a:p>
                    <a:p>
                      <a:pPr>
                        <a:lnSpc>
                          <a:spcPct val="115000"/>
                        </a:lnSpc>
                        <a:spcAft>
                          <a:spcPts val="1000"/>
                        </a:spcAft>
                      </a:pPr>
                      <a:r>
                        <a:rPr lang="ru-RU" sz="1200" b="1" dirty="0">
                          <a:solidFill>
                            <a:schemeClr val="tx1"/>
                          </a:solidFill>
                          <a:effectLst/>
                        </a:rPr>
                        <a:t> </a:t>
                      </a:r>
                      <a:endParaRPr lang="ru-RU" sz="1200" b="1" dirty="0">
                        <a:solidFill>
                          <a:schemeClr val="tx1"/>
                        </a:solidFill>
                        <a:effectLst/>
                        <a:latin typeface="Calibri"/>
                        <a:ea typeface="Times New Roman"/>
                        <a:cs typeface="Times New Roman"/>
                      </a:endParaRPr>
                    </a:p>
                  </a:txBody>
                  <a:tcPr marL="36881" marR="36881" marT="0" marB="0"/>
                </a:tc>
              </a:tr>
              <a:tr h="1062755">
                <a:tc>
                  <a:txBody>
                    <a:bodyPr/>
                    <a:lstStyle/>
                    <a:p>
                      <a:pPr>
                        <a:lnSpc>
                          <a:spcPct val="115000"/>
                        </a:lnSpc>
                        <a:spcAft>
                          <a:spcPts val="1000"/>
                        </a:spcAft>
                      </a:pPr>
                      <a:r>
                        <a:rPr lang="ru-RU" sz="1200" b="1">
                          <a:solidFill>
                            <a:schemeClr val="tx1"/>
                          </a:solidFill>
                          <a:effectLst/>
                        </a:rPr>
                        <a:t>Надавливание </a:t>
                      </a:r>
                      <a:endParaRPr lang="ru-RU" sz="1200" b="1">
                        <a:solidFill>
                          <a:schemeClr val="tx1"/>
                        </a:solidFill>
                        <a:effectLst/>
                        <a:latin typeface="Calibri"/>
                        <a:ea typeface="Times New Roman"/>
                        <a:cs typeface="Times New Roman"/>
                      </a:endParaRPr>
                    </a:p>
                  </a:txBody>
                  <a:tcPr marL="36881" marR="36881" marT="0" marB="0"/>
                </a:tc>
                <a:tc>
                  <a:txBody>
                    <a:bodyPr/>
                    <a:lstStyle/>
                    <a:p>
                      <a:pPr>
                        <a:lnSpc>
                          <a:spcPct val="115000"/>
                        </a:lnSpc>
                        <a:spcAft>
                          <a:spcPts val="1000"/>
                        </a:spcAft>
                      </a:pPr>
                      <a:r>
                        <a:rPr lang="ru-RU" sz="1200" b="1" dirty="0">
                          <a:solidFill>
                            <a:schemeClr val="tx1"/>
                          </a:solidFill>
                          <a:effectLst/>
                        </a:rPr>
                        <a:t>нажатие на скатанный шарик указательным пальцем с целью получения пластилиновой лепешки в определенном месте на плоской основе поделки.</a:t>
                      </a:r>
                    </a:p>
                    <a:p>
                      <a:pPr marL="819150">
                        <a:lnSpc>
                          <a:spcPct val="115000"/>
                        </a:lnSpc>
                        <a:spcAft>
                          <a:spcPts val="1000"/>
                        </a:spcAft>
                      </a:pPr>
                      <a:r>
                        <a:rPr lang="ru-RU" sz="1200" b="1" dirty="0">
                          <a:solidFill>
                            <a:schemeClr val="tx1"/>
                          </a:solidFill>
                          <a:effectLst/>
                        </a:rPr>
                        <a:t> </a:t>
                      </a:r>
                      <a:endParaRPr lang="ru-RU" sz="1200" b="1" dirty="0">
                        <a:solidFill>
                          <a:schemeClr val="tx1"/>
                        </a:solidFill>
                        <a:effectLst/>
                        <a:latin typeface="Calibri"/>
                        <a:ea typeface="Times New Roman"/>
                        <a:cs typeface="Times New Roman"/>
                      </a:endParaRPr>
                    </a:p>
                  </a:txBody>
                  <a:tcPr marL="36881" marR="36881" marT="0" marB="0"/>
                </a:tc>
              </a:tr>
              <a:tr h="3188266">
                <a:tc>
                  <a:txBody>
                    <a:bodyPr/>
                    <a:lstStyle/>
                    <a:p>
                      <a:pPr>
                        <a:lnSpc>
                          <a:spcPct val="115000"/>
                        </a:lnSpc>
                        <a:spcAft>
                          <a:spcPts val="1000"/>
                        </a:spcAft>
                      </a:pPr>
                      <a:r>
                        <a:rPr lang="ru-RU" sz="1200" b="1">
                          <a:solidFill>
                            <a:schemeClr val="tx1"/>
                          </a:solidFill>
                          <a:effectLst/>
                        </a:rPr>
                        <a:t>Придавливание</a:t>
                      </a:r>
                    </a:p>
                    <a:p>
                      <a:pPr>
                        <a:lnSpc>
                          <a:spcPct val="115000"/>
                        </a:lnSpc>
                        <a:spcAft>
                          <a:spcPts val="1000"/>
                        </a:spcAft>
                      </a:pPr>
                      <a:r>
                        <a:rPr lang="ru-RU" sz="1200" b="1">
                          <a:solidFill>
                            <a:schemeClr val="tx1"/>
                          </a:solidFill>
                          <a:effectLst/>
                        </a:rPr>
                        <a:t> </a:t>
                      </a:r>
                    </a:p>
                    <a:p>
                      <a:pPr>
                        <a:lnSpc>
                          <a:spcPct val="115000"/>
                        </a:lnSpc>
                        <a:spcAft>
                          <a:spcPts val="1000"/>
                        </a:spcAft>
                      </a:pPr>
                      <a:r>
                        <a:rPr lang="ru-RU" sz="1200" b="1">
                          <a:solidFill>
                            <a:schemeClr val="tx1"/>
                          </a:solidFill>
                          <a:effectLst/>
                        </a:rPr>
                        <a:t>Разрезание</a:t>
                      </a:r>
                    </a:p>
                    <a:p>
                      <a:pPr>
                        <a:lnSpc>
                          <a:spcPct val="115000"/>
                        </a:lnSpc>
                        <a:spcAft>
                          <a:spcPts val="1000"/>
                        </a:spcAft>
                      </a:pPr>
                      <a:r>
                        <a:rPr lang="ru-RU" sz="1200" b="1">
                          <a:solidFill>
                            <a:schemeClr val="tx1"/>
                          </a:solidFill>
                          <a:effectLst/>
                        </a:rPr>
                        <a:t> </a:t>
                      </a:r>
                    </a:p>
                    <a:p>
                      <a:pPr>
                        <a:lnSpc>
                          <a:spcPct val="115000"/>
                        </a:lnSpc>
                        <a:spcAft>
                          <a:spcPts val="1000"/>
                        </a:spcAft>
                      </a:pPr>
                      <a:r>
                        <a:rPr lang="ru-RU" sz="1200" b="1">
                          <a:solidFill>
                            <a:schemeClr val="tx1"/>
                          </a:solidFill>
                          <a:effectLst/>
                        </a:rPr>
                        <a:t>Раскатывание и вытягивание</a:t>
                      </a:r>
                    </a:p>
                    <a:p>
                      <a:pPr>
                        <a:lnSpc>
                          <a:spcPct val="115000"/>
                        </a:lnSpc>
                        <a:spcAft>
                          <a:spcPts val="1000"/>
                        </a:spcAft>
                      </a:pPr>
                      <a:r>
                        <a:rPr lang="ru-RU" sz="1200" b="1">
                          <a:solidFill>
                            <a:schemeClr val="tx1"/>
                          </a:solidFill>
                          <a:effectLst/>
                        </a:rPr>
                        <a:t>Размазывание</a:t>
                      </a:r>
                    </a:p>
                    <a:p>
                      <a:pPr>
                        <a:lnSpc>
                          <a:spcPct val="115000"/>
                        </a:lnSpc>
                        <a:spcAft>
                          <a:spcPts val="1000"/>
                        </a:spcAft>
                      </a:pPr>
                      <a:r>
                        <a:rPr lang="ru-RU" sz="1200" b="1">
                          <a:solidFill>
                            <a:schemeClr val="tx1"/>
                          </a:solidFill>
                          <a:effectLst/>
                        </a:rPr>
                        <a:t> </a:t>
                      </a:r>
                      <a:endParaRPr lang="ru-RU" sz="1200" b="1">
                        <a:solidFill>
                          <a:schemeClr val="tx1"/>
                        </a:solidFill>
                        <a:effectLst/>
                        <a:latin typeface="Calibri"/>
                        <a:ea typeface="Times New Roman"/>
                        <a:cs typeface="Times New Roman"/>
                      </a:endParaRPr>
                    </a:p>
                  </a:txBody>
                  <a:tcPr marL="36881" marR="36881" marT="0" marB="0"/>
                </a:tc>
                <a:tc>
                  <a:txBody>
                    <a:bodyPr/>
                    <a:lstStyle/>
                    <a:p>
                      <a:pPr marL="21590">
                        <a:lnSpc>
                          <a:spcPct val="115000"/>
                        </a:lnSpc>
                        <a:spcAft>
                          <a:spcPts val="1000"/>
                        </a:spcAft>
                      </a:pPr>
                      <a:r>
                        <a:rPr lang="ru-RU" sz="1200" b="1" dirty="0">
                          <a:solidFill>
                            <a:schemeClr val="tx1"/>
                          </a:solidFill>
                          <a:effectLst/>
                        </a:rPr>
                        <a:t>нажатие на скатанный шарик между указательным и большим пальцами.</a:t>
                      </a:r>
                    </a:p>
                    <a:p>
                      <a:pPr marL="21590">
                        <a:lnSpc>
                          <a:spcPct val="115000"/>
                        </a:lnSpc>
                        <a:spcAft>
                          <a:spcPts val="1000"/>
                        </a:spcAft>
                      </a:pPr>
                      <a:r>
                        <a:rPr lang="ru-RU" sz="1200" b="1" dirty="0">
                          <a:solidFill>
                            <a:schemeClr val="tx1"/>
                          </a:solidFill>
                          <a:effectLst/>
                        </a:rPr>
                        <a:t>при обычном надавливании стеком мягкий пластилин теряет круглую форму, поэтому следует перекатывать цилиндр во время резания, как при раскатывании. Обычно оба конца раскатанного пластилина бывают неровные. Поэтому сначала отрезаем неровный конец, а потом – нужную длину.</a:t>
                      </a:r>
                    </a:p>
                    <a:p>
                      <a:pPr>
                        <a:lnSpc>
                          <a:spcPct val="115000"/>
                        </a:lnSpc>
                        <a:spcAft>
                          <a:spcPts val="1000"/>
                        </a:spcAft>
                      </a:pPr>
                      <a:r>
                        <a:rPr lang="ru-RU" sz="1200" b="1" dirty="0">
                          <a:solidFill>
                            <a:schemeClr val="tx1"/>
                          </a:solidFill>
                          <a:effectLst/>
                        </a:rPr>
                        <a:t>работа пальцев - раскатать конус на ладони, придать изделию определенный вид можно с помощью пальцев</a:t>
                      </a:r>
                    </a:p>
                    <a:p>
                      <a:pPr>
                        <a:lnSpc>
                          <a:spcPct val="115000"/>
                        </a:lnSpc>
                        <a:spcAft>
                          <a:spcPts val="1000"/>
                        </a:spcAft>
                      </a:pPr>
                      <a:r>
                        <a:rPr lang="ru-RU" sz="1200" b="1" dirty="0">
                          <a:solidFill>
                            <a:schemeClr val="tx1"/>
                          </a:solidFill>
                          <a:effectLst/>
                        </a:rPr>
                        <a:t>надавливание на скатанный шарик указательным пальцем и оттягивание его в нужном направлении с той же силой давления с целью получения пластилиновой линии на плоской основе поделки.</a:t>
                      </a:r>
                      <a:endParaRPr lang="ru-RU" sz="1200" b="1" dirty="0">
                        <a:solidFill>
                          <a:schemeClr val="tx1"/>
                        </a:solidFill>
                        <a:effectLst/>
                        <a:latin typeface="Calibri"/>
                        <a:ea typeface="Times New Roman"/>
                        <a:cs typeface="Times New Roman"/>
                      </a:endParaRPr>
                    </a:p>
                  </a:txBody>
                  <a:tcPr marL="36881" marR="36881" marT="0" marB="0"/>
                </a:tc>
              </a:tr>
            </a:tbl>
          </a:graphicData>
        </a:graphic>
      </p:graphicFrame>
      <p:sp>
        <p:nvSpPr>
          <p:cNvPr id="3" name="Rectangle 1"/>
          <p:cNvSpPr>
            <a:spLocks noChangeArrowheads="1"/>
          </p:cNvSpPr>
          <p:nvPr/>
        </p:nvSpPr>
        <p:spPr bwMode="auto">
          <a:xfrm>
            <a:off x="467544" y="332656"/>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Основные приемы работы  с пластилином</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647694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474345"/>
            <a:ext cx="7560840" cy="6924973"/>
          </a:xfrm>
          <a:prstGeom prst="rect">
            <a:avLst/>
          </a:prstGeom>
        </p:spPr>
        <p:txBody>
          <a:bodyPr wrap="square">
            <a:spAutoFit/>
          </a:bodyPr>
          <a:lstStyle/>
          <a:p>
            <a:r>
              <a:rPr lang="ru-RU" b="1" dirty="0"/>
              <a:t>Таблица смешивания цветов</a:t>
            </a:r>
            <a:r>
              <a:rPr lang="ru-RU" b="1" dirty="0" smtClean="0"/>
              <a:t>:</a:t>
            </a:r>
          </a:p>
          <a:p>
            <a:endParaRPr lang="ru-RU" b="1" dirty="0"/>
          </a:p>
          <a:p>
            <a:pPr lvl="0"/>
            <a:r>
              <a:rPr lang="ru-RU" sz="2400" dirty="0"/>
              <a:t>Розовый (для лепки рук, ног, лица) = 1/5 красного + 4/5 белого</a:t>
            </a:r>
          </a:p>
          <a:p>
            <a:pPr lvl="0"/>
            <a:r>
              <a:rPr lang="ru-RU" sz="2400" dirty="0"/>
              <a:t>Темно-серый (для лепки волка) = 3/5 черного + 2/5 белого</a:t>
            </a:r>
          </a:p>
          <a:p>
            <a:pPr lvl="0"/>
            <a:r>
              <a:rPr lang="ru-RU" sz="2400" dirty="0"/>
              <a:t>Светло-серый (для лепки зайчика) = 7/8 белого + 1/8 черного</a:t>
            </a:r>
          </a:p>
          <a:p>
            <a:pPr lvl="0"/>
            <a:r>
              <a:rPr lang="ru-RU" sz="2400" dirty="0"/>
              <a:t>Салатовый (травянистый) = 1/2 зеленого + 1/2 желтого</a:t>
            </a:r>
          </a:p>
          <a:p>
            <a:pPr lvl="0"/>
            <a:r>
              <a:rPr lang="ru-RU" sz="2400" dirty="0"/>
              <a:t>Светло-зеленый(для листочков) = 1/3 желтого</a:t>
            </a:r>
          </a:p>
          <a:p>
            <a:pPr lvl="0"/>
            <a:r>
              <a:rPr lang="ru-RU" sz="2400" dirty="0"/>
              <a:t>Светло-зеленый(для листочков) = 1/3 желтого + 2/3 зеленого. Если добавить 1/5 белого, можно использовать для выполнения молодых листочков.</a:t>
            </a:r>
          </a:p>
          <a:p>
            <a:pPr lvl="0"/>
            <a:r>
              <a:rPr lang="ru-RU" sz="2400" dirty="0"/>
              <a:t>Фиолетовый = 1/3 красного + 3/3 синего.</a:t>
            </a:r>
          </a:p>
          <a:p>
            <a:pPr lvl="0"/>
            <a:r>
              <a:rPr lang="ru-RU" sz="2400" dirty="0"/>
              <a:t>Охра =1/ желтого + 1/2 коричневого</a:t>
            </a:r>
          </a:p>
          <a:p>
            <a:r>
              <a:rPr lang="ru-RU" sz="2400" dirty="0"/>
              <a:t> </a:t>
            </a:r>
          </a:p>
          <a:p>
            <a:r>
              <a:rPr lang="ru-RU" sz="2400" dirty="0"/>
              <a:t> </a:t>
            </a:r>
          </a:p>
        </p:txBody>
      </p:sp>
    </p:spTree>
    <p:extLst>
      <p:ext uri="{BB962C8B-B14F-4D97-AF65-F5344CB8AC3E}">
        <p14:creationId xmlns:p14="http://schemas.microsoft.com/office/powerpoint/2010/main" val="1028853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908720"/>
            <a:ext cx="8208912" cy="4985980"/>
          </a:xfrm>
          <a:prstGeom prst="rect">
            <a:avLst/>
          </a:prstGeom>
        </p:spPr>
        <p:txBody>
          <a:bodyPr wrap="square">
            <a:spAutoFit/>
          </a:bodyPr>
          <a:lstStyle/>
          <a:p>
            <a:r>
              <a:rPr lang="ru-RU" b="1" dirty="0" smtClean="0"/>
              <a:t>Выводы</a:t>
            </a:r>
            <a:r>
              <a:rPr lang="ru-RU" dirty="0"/>
              <a:t>:</a:t>
            </a:r>
          </a:p>
          <a:p>
            <a:pPr lvl="0"/>
            <a:r>
              <a:rPr lang="ru-RU" sz="2000" dirty="0" smtClean="0"/>
              <a:t>1.Приготовить </a:t>
            </a:r>
            <a:r>
              <a:rPr lang="ru-RU" sz="2000" dirty="0"/>
              <a:t>пластилин можно в домашних условиях, это не так уж и сложно.</a:t>
            </a:r>
          </a:p>
          <a:p>
            <a:pPr lvl="0"/>
            <a:r>
              <a:rPr lang="ru-RU" sz="2000" dirty="0" smtClean="0"/>
              <a:t>2.Используя </a:t>
            </a:r>
            <a:r>
              <a:rPr lang="ru-RU" sz="2000" dirty="0"/>
              <a:t>различные пищевые красители можно разнообразить цветовую гамму пластилина.</a:t>
            </a:r>
          </a:p>
          <a:p>
            <a:pPr lvl="0"/>
            <a:r>
              <a:rPr lang="ru-RU" sz="2000" dirty="0" smtClean="0"/>
              <a:t>3.Пластилин</a:t>
            </a:r>
            <a:r>
              <a:rPr lang="ru-RU" sz="2000" dirty="0"/>
              <a:t>, приготовленный в домашних условиях, является экологически чистым и безвредным, не пачкает руки, не липнет к рукам, не токсичен он не принесёт вреда маленькому ребёнку.</a:t>
            </a:r>
          </a:p>
          <a:p>
            <a:pPr lvl="0"/>
            <a:r>
              <a:rPr lang="ru-RU" sz="2000" dirty="0" smtClean="0"/>
              <a:t>4.Пластилин </a:t>
            </a:r>
            <a:r>
              <a:rPr lang="ru-RU" sz="2000" dirty="0"/>
              <a:t>– один из интереснейших материалов для лепки, как для детей, так и для взрослых.</a:t>
            </a:r>
          </a:p>
          <a:p>
            <a:pPr lvl="0"/>
            <a:r>
              <a:rPr lang="ru-RU" sz="2000" dirty="0"/>
              <a:t>Имея широкий выбор пластилина, можно изготовить высокохудожественные изделия.</a:t>
            </a:r>
          </a:p>
          <a:p>
            <a:r>
              <a:rPr lang="ru-RU" sz="2000" dirty="0" smtClean="0"/>
              <a:t>5.Таким </a:t>
            </a:r>
            <a:r>
              <a:rPr lang="ru-RU" sz="2000" dirty="0"/>
              <a:t>образом, мы подтвердили нашу гипотезу: создать яркий, мягкий, пластичный, экологически чистый пластилин можно и  в домашних условиях.</a:t>
            </a:r>
          </a:p>
        </p:txBody>
      </p:sp>
    </p:spTree>
    <p:extLst>
      <p:ext uri="{BB962C8B-B14F-4D97-AF65-F5344CB8AC3E}">
        <p14:creationId xmlns:p14="http://schemas.microsoft.com/office/powerpoint/2010/main" val="4180962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692696"/>
            <a:ext cx="6030416" cy="4154984"/>
          </a:xfrm>
          <a:prstGeom prst="rect">
            <a:avLst/>
          </a:prstGeom>
        </p:spPr>
        <p:txBody>
          <a:bodyPr wrap="square">
            <a:spAutoFit/>
          </a:bodyPr>
          <a:lstStyle/>
          <a:p>
            <a:r>
              <a:rPr lang="ru-RU" sz="2400" b="1" dirty="0"/>
              <a:t>Объект исследования: </a:t>
            </a:r>
            <a:r>
              <a:rPr lang="ru-RU" sz="2400" dirty="0"/>
              <a:t>пластилин;</a:t>
            </a:r>
          </a:p>
          <a:p>
            <a:r>
              <a:rPr lang="ru-RU" sz="2400" b="1" dirty="0"/>
              <a:t>Предмет исследования:</a:t>
            </a:r>
            <a:r>
              <a:rPr lang="ru-RU" sz="2400" dirty="0"/>
              <a:t> свойства пластилина, изготовленного в домашних условиях;</a:t>
            </a:r>
            <a:r>
              <a:rPr lang="ru-RU" sz="2400" b="1" dirty="0"/>
              <a:t> </a:t>
            </a:r>
            <a:endParaRPr lang="ru-RU" sz="2400" dirty="0"/>
          </a:p>
          <a:p>
            <a:r>
              <a:rPr lang="ru-RU" sz="2400" b="1" dirty="0"/>
              <a:t>Цель работы</a:t>
            </a:r>
            <a:r>
              <a:rPr lang="ru-RU" sz="2400" b="1" i="1" dirty="0"/>
              <a:t>:</a:t>
            </a:r>
            <a:r>
              <a:rPr lang="ru-RU" sz="2400" i="1" dirty="0"/>
              <a:t> </a:t>
            </a:r>
            <a:r>
              <a:rPr lang="ru-RU" sz="2400" dirty="0"/>
              <a:t>выявить свойства и состав пластилина и приготовить его в домашних условиях</a:t>
            </a:r>
          </a:p>
          <a:p>
            <a:r>
              <a:rPr lang="ru-RU" sz="2400" b="1" dirty="0"/>
              <a:t>Гипотеза</a:t>
            </a:r>
            <a:r>
              <a:rPr lang="ru-RU" sz="2400" dirty="0"/>
              <a:t>: если я узнаю состав и свойства пластилина, то смогу ли </a:t>
            </a:r>
            <a:r>
              <a:rPr lang="ru-RU" sz="2400" dirty="0" err="1"/>
              <a:t>создать,приготовить</a:t>
            </a:r>
            <a:r>
              <a:rPr lang="ru-RU" sz="2400" dirty="0"/>
              <a:t> его в домашних условиях;</a:t>
            </a:r>
          </a:p>
        </p:txBody>
      </p:sp>
    </p:spTree>
    <p:extLst>
      <p:ext uri="{BB962C8B-B14F-4D97-AF65-F5344CB8AC3E}">
        <p14:creationId xmlns:p14="http://schemas.microsoft.com/office/powerpoint/2010/main" val="39127971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1412776"/>
            <a:ext cx="7056784" cy="4154984"/>
          </a:xfrm>
          <a:prstGeom prst="rect">
            <a:avLst/>
          </a:prstGeom>
        </p:spPr>
        <p:txBody>
          <a:bodyPr wrap="square">
            <a:spAutoFit/>
          </a:bodyPr>
          <a:lstStyle/>
          <a:p>
            <a:r>
              <a:rPr lang="ru-RU" sz="2400" b="1" dirty="0"/>
              <a:t>Обычный детский пластилин</a:t>
            </a:r>
            <a:r>
              <a:rPr lang="ru-RU" sz="2400" dirty="0"/>
              <a:t> </a:t>
            </a:r>
          </a:p>
          <a:p>
            <a:r>
              <a:rPr lang="ru-RU" sz="2400" b="1" dirty="0"/>
              <a:t>Профессиональный скульптурный пластилин</a:t>
            </a:r>
            <a:r>
              <a:rPr lang="ru-RU" sz="2400" dirty="0"/>
              <a:t> </a:t>
            </a:r>
          </a:p>
          <a:p>
            <a:r>
              <a:rPr lang="ru-RU" sz="2400" b="1" dirty="0"/>
              <a:t>Арт-пластилин</a:t>
            </a:r>
            <a:r>
              <a:rPr lang="ru-RU" sz="2400" dirty="0"/>
              <a:t>, или пластилин </a:t>
            </a:r>
            <a:r>
              <a:rPr lang="ru-RU" sz="2400" dirty="0" err="1"/>
              <a:t>Ключниковых</a:t>
            </a:r>
            <a:endParaRPr lang="ru-RU" sz="2400" dirty="0"/>
          </a:p>
          <a:p>
            <a:r>
              <a:rPr lang="ru-RU" sz="2400" b="1" dirty="0"/>
              <a:t>Детский отскакивающий пластилин</a:t>
            </a:r>
            <a:r>
              <a:rPr lang="ru-RU" sz="2400" dirty="0"/>
              <a:t>. </a:t>
            </a:r>
          </a:p>
          <a:p>
            <a:r>
              <a:rPr lang="ru-RU" sz="2400" b="1" dirty="0"/>
              <a:t>Флуоресцентный пластилин</a:t>
            </a:r>
            <a:r>
              <a:rPr lang="ru-RU" sz="2400" dirty="0"/>
              <a:t> .</a:t>
            </a:r>
          </a:p>
          <a:p>
            <a:r>
              <a:rPr lang="ru-RU" sz="2400" b="1" dirty="0"/>
              <a:t>Перламутровый пластилин</a:t>
            </a:r>
            <a:r>
              <a:rPr lang="ru-RU" sz="2400" dirty="0"/>
              <a:t> .</a:t>
            </a:r>
          </a:p>
          <a:p>
            <a:r>
              <a:rPr lang="ru-RU" sz="2400" b="1" dirty="0"/>
              <a:t>Пластилин на растительной основе</a:t>
            </a:r>
            <a:r>
              <a:rPr lang="ru-RU" sz="2400" dirty="0"/>
              <a:t> </a:t>
            </a:r>
          </a:p>
          <a:p>
            <a:r>
              <a:rPr lang="ru-RU" sz="2400" b="1" dirty="0"/>
              <a:t>Шариковый</a:t>
            </a:r>
            <a:r>
              <a:rPr lang="ru-RU" sz="2400" b="1" i="1" dirty="0"/>
              <a:t> </a:t>
            </a:r>
            <a:endParaRPr lang="ru-RU" sz="2400" dirty="0"/>
          </a:p>
          <a:p>
            <a:r>
              <a:rPr lang="ru-RU" sz="2400" b="1" i="1" dirty="0"/>
              <a:t>Застывающий пластилин</a:t>
            </a:r>
            <a:r>
              <a:rPr lang="ru-RU" sz="2400" i="1" dirty="0"/>
              <a:t>.</a:t>
            </a:r>
            <a:r>
              <a:rPr lang="ru-RU" sz="2400" dirty="0"/>
              <a:t> </a:t>
            </a:r>
            <a:r>
              <a:rPr lang="ru-RU" sz="2400" b="1" i="1" dirty="0"/>
              <a:t>«Умный пластилин»</a:t>
            </a:r>
            <a:r>
              <a:rPr lang="ru-RU" sz="2400" i="1" dirty="0"/>
              <a:t>,</a:t>
            </a:r>
            <a:r>
              <a:rPr lang="ru-RU" sz="2400" dirty="0"/>
              <a:t> или «Жвачка для рук» </a:t>
            </a:r>
          </a:p>
        </p:txBody>
      </p:sp>
      <p:sp>
        <p:nvSpPr>
          <p:cNvPr id="3" name="TextBox 2"/>
          <p:cNvSpPr txBox="1"/>
          <p:nvPr/>
        </p:nvSpPr>
        <p:spPr>
          <a:xfrm>
            <a:off x="1187624" y="692696"/>
            <a:ext cx="3086101" cy="461665"/>
          </a:xfrm>
          <a:prstGeom prst="rect">
            <a:avLst/>
          </a:prstGeom>
          <a:noFill/>
        </p:spPr>
        <p:txBody>
          <a:bodyPr wrap="none" rtlCol="0">
            <a:spAutoFit/>
          </a:bodyPr>
          <a:lstStyle/>
          <a:p>
            <a:r>
              <a:rPr lang="ru-RU" sz="2400" b="1" dirty="0" smtClean="0"/>
              <a:t>Виды пластилина :</a:t>
            </a:r>
            <a:endParaRPr lang="ru-RU" sz="2400" b="1" dirty="0"/>
          </a:p>
        </p:txBody>
      </p:sp>
    </p:spTree>
    <p:extLst>
      <p:ext uri="{BB962C8B-B14F-4D97-AF65-F5344CB8AC3E}">
        <p14:creationId xmlns:p14="http://schemas.microsoft.com/office/powerpoint/2010/main" val="31057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764704"/>
            <a:ext cx="4572000" cy="830997"/>
          </a:xfrm>
          <a:prstGeom prst="rect">
            <a:avLst/>
          </a:prstGeom>
        </p:spPr>
        <p:txBody>
          <a:bodyPr>
            <a:spAutoFit/>
          </a:bodyPr>
          <a:lstStyle/>
          <a:p>
            <a:r>
              <a:rPr lang="ru-RU" sz="2400" b="1" dirty="0"/>
              <a:t>Достоинства пластилина по сравнению с глиной</a:t>
            </a:r>
          </a:p>
        </p:txBody>
      </p:sp>
      <p:graphicFrame>
        <p:nvGraphicFramePr>
          <p:cNvPr id="3" name="Таблица 2"/>
          <p:cNvGraphicFramePr>
            <a:graphicFrameLocks noGrp="1"/>
          </p:cNvGraphicFramePr>
          <p:nvPr>
            <p:extLst>
              <p:ext uri="{D42A27DB-BD31-4B8C-83A1-F6EECF244321}">
                <p14:modId xmlns:p14="http://schemas.microsoft.com/office/powerpoint/2010/main" val="4139908784"/>
              </p:ext>
            </p:extLst>
          </p:nvPr>
        </p:nvGraphicFramePr>
        <p:xfrm>
          <a:off x="467544" y="1916829"/>
          <a:ext cx="8208912" cy="4669009"/>
        </p:xfrm>
        <a:graphic>
          <a:graphicData uri="http://schemas.openxmlformats.org/drawingml/2006/table">
            <a:tbl>
              <a:tblPr firstRow="1" firstCol="1" bandRow="1">
                <a:tableStyleId>{5C22544A-7EE6-4342-B048-85BDC9FD1C3A}</a:tableStyleId>
              </a:tblPr>
              <a:tblGrid>
                <a:gridCol w="4104456"/>
                <a:gridCol w="4104456"/>
              </a:tblGrid>
              <a:tr h="423592">
                <a:tc>
                  <a:txBody>
                    <a:bodyPr/>
                    <a:lstStyle/>
                    <a:p>
                      <a:pPr algn="just">
                        <a:lnSpc>
                          <a:spcPct val="115000"/>
                        </a:lnSpc>
                        <a:spcAft>
                          <a:spcPts val="1000"/>
                        </a:spcAft>
                      </a:pPr>
                      <a:r>
                        <a:rPr lang="ru-RU" sz="2400" dirty="0">
                          <a:solidFill>
                            <a:schemeClr val="tx1"/>
                          </a:solidFill>
                          <a:effectLst/>
                        </a:rPr>
                        <a:t>глина</a:t>
                      </a:r>
                      <a:endParaRPr lang="ru-RU" sz="2400" dirty="0">
                        <a:solidFill>
                          <a:schemeClr val="tx1"/>
                        </a:solidFill>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2400">
                          <a:solidFill>
                            <a:schemeClr val="tx1"/>
                          </a:solidFill>
                          <a:effectLst/>
                        </a:rPr>
                        <a:t>Пластилин</a:t>
                      </a:r>
                      <a:endParaRPr lang="ru-RU" sz="2400">
                        <a:solidFill>
                          <a:schemeClr val="tx1"/>
                        </a:solidFill>
                        <a:effectLst/>
                        <a:latin typeface="Calibri"/>
                        <a:ea typeface="Times New Roman"/>
                        <a:cs typeface="Times New Roman"/>
                      </a:endParaRPr>
                    </a:p>
                  </a:txBody>
                  <a:tcPr marL="68580" marR="68580" marT="0" marB="0"/>
                </a:tc>
              </a:tr>
              <a:tr h="1112504">
                <a:tc>
                  <a:txBody>
                    <a:bodyPr/>
                    <a:lstStyle/>
                    <a:p>
                      <a:pPr algn="just">
                        <a:lnSpc>
                          <a:spcPct val="115000"/>
                        </a:lnSpc>
                        <a:spcAft>
                          <a:spcPts val="1000"/>
                        </a:spcAft>
                      </a:pPr>
                      <a:r>
                        <a:rPr lang="ru-RU" sz="2400" dirty="0">
                          <a:solidFill>
                            <a:schemeClr val="tx1"/>
                          </a:solidFill>
                          <a:effectLst/>
                        </a:rPr>
                        <a:t>Глина  быстро сохнет</a:t>
                      </a:r>
                      <a:endParaRPr lang="ru-RU" sz="2400" dirty="0">
                        <a:solidFill>
                          <a:schemeClr val="tx1"/>
                        </a:solidFill>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2400">
                          <a:solidFill>
                            <a:schemeClr val="tx1"/>
                          </a:solidFill>
                          <a:effectLst/>
                        </a:rPr>
                        <a:t>Пластилин сохраняет свои свойства долгое время</a:t>
                      </a:r>
                      <a:endParaRPr lang="ru-RU" sz="2400">
                        <a:solidFill>
                          <a:schemeClr val="tx1"/>
                        </a:solidFill>
                        <a:effectLst/>
                        <a:latin typeface="Calibri"/>
                        <a:ea typeface="Times New Roman"/>
                        <a:cs typeface="Times New Roman"/>
                      </a:endParaRPr>
                    </a:p>
                  </a:txBody>
                  <a:tcPr marL="68580" marR="68580" marT="0" marB="0"/>
                </a:tc>
              </a:tr>
              <a:tr h="877222">
                <a:tc>
                  <a:txBody>
                    <a:bodyPr/>
                    <a:lstStyle/>
                    <a:p>
                      <a:pPr algn="just">
                        <a:lnSpc>
                          <a:spcPct val="115000"/>
                        </a:lnSpc>
                        <a:spcAft>
                          <a:spcPts val="1000"/>
                        </a:spcAft>
                      </a:pPr>
                      <a:r>
                        <a:rPr lang="ru-RU" sz="2400" dirty="0">
                          <a:solidFill>
                            <a:schemeClr val="tx1"/>
                          </a:solidFill>
                          <a:effectLst/>
                        </a:rPr>
                        <a:t>Глина крошится, растрескивается</a:t>
                      </a:r>
                      <a:endParaRPr lang="ru-RU" sz="2400" dirty="0">
                        <a:solidFill>
                          <a:schemeClr val="tx1"/>
                        </a:solidFill>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2400" dirty="0">
                          <a:solidFill>
                            <a:schemeClr val="tx1"/>
                          </a:solidFill>
                          <a:effectLst/>
                        </a:rPr>
                        <a:t>Пластилин держит фактуру и форму</a:t>
                      </a:r>
                      <a:endParaRPr lang="ru-RU" sz="2400" dirty="0">
                        <a:solidFill>
                          <a:schemeClr val="tx1"/>
                        </a:solidFill>
                        <a:effectLst/>
                        <a:latin typeface="Calibri"/>
                        <a:ea typeface="Times New Roman"/>
                        <a:cs typeface="Times New Roman"/>
                      </a:endParaRPr>
                    </a:p>
                  </a:txBody>
                  <a:tcPr marL="68580" marR="68580" marT="0" marB="0"/>
                </a:tc>
              </a:tr>
              <a:tr h="741669">
                <a:tc>
                  <a:txBody>
                    <a:bodyPr/>
                    <a:lstStyle/>
                    <a:p>
                      <a:pPr algn="just">
                        <a:lnSpc>
                          <a:spcPct val="115000"/>
                        </a:lnSpc>
                        <a:spcAft>
                          <a:spcPts val="1000"/>
                        </a:spcAft>
                      </a:pPr>
                      <a:r>
                        <a:rPr lang="ru-RU" sz="2400" dirty="0">
                          <a:solidFill>
                            <a:schemeClr val="tx1"/>
                          </a:solidFill>
                          <a:effectLst/>
                        </a:rPr>
                        <a:t>Глина  одноцветный материал</a:t>
                      </a:r>
                      <a:endParaRPr lang="ru-RU" sz="2400" dirty="0">
                        <a:solidFill>
                          <a:schemeClr val="tx1"/>
                        </a:solidFill>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2400" dirty="0">
                          <a:solidFill>
                            <a:schemeClr val="tx1"/>
                          </a:solidFill>
                          <a:effectLst/>
                        </a:rPr>
                        <a:t>Пластилин многоцветный</a:t>
                      </a:r>
                      <a:endParaRPr lang="ru-RU" sz="2400" dirty="0">
                        <a:solidFill>
                          <a:schemeClr val="tx1"/>
                        </a:solidFill>
                        <a:effectLst/>
                        <a:latin typeface="Calibri"/>
                        <a:ea typeface="Times New Roman"/>
                        <a:cs typeface="Times New Roman"/>
                      </a:endParaRPr>
                    </a:p>
                  </a:txBody>
                  <a:tcPr marL="68580" marR="68580" marT="0" marB="0"/>
                </a:tc>
              </a:tr>
              <a:tr h="741669">
                <a:tc>
                  <a:txBody>
                    <a:bodyPr/>
                    <a:lstStyle/>
                    <a:p>
                      <a:pPr algn="just">
                        <a:lnSpc>
                          <a:spcPct val="115000"/>
                        </a:lnSpc>
                        <a:spcAft>
                          <a:spcPts val="1000"/>
                        </a:spcAft>
                      </a:pPr>
                      <a:r>
                        <a:rPr lang="ru-RU" sz="2400" dirty="0">
                          <a:solidFill>
                            <a:schemeClr val="tx1"/>
                          </a:solidFill>
                          <a:effectLst/>
                        </a:rPr>
                        <a:t>Глина  сильно прилипает к рукам</a:t>
                      </a:r>
                      <a:endParaRPr lang="ru-RU" sz="2400" dirty="0">
                        <a:solidFill>
                          <a:schemeClr val="tx1"/>
                        </a:solidFill>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2400" dirty="0">
                          <a:solidFill>
                            <a:schemeClr val="tx1"/>
                          </a:solidFill>
                          <a:effectLst/>
                        </a:rPr>
                        <a:t>Хороший пластилин –нет</a:t>
                      </a:r>
                      <a:endParaRPr lang="ru-RU" sz="2400" dirty="0">
                        <a:solidFill>
                          <a:schemeClr val="tx1"/>
                        </a:solidFill>
                        <a:effectLst/>
                        <a:latin typeface="Calibri"/>
                        <a:ea typeface="Times New Roman"/>
                        <a:cs typeface="Times New Roman"/>
                      </a:endParaRPr>
                    </a:p>
                  </a:txBody>
                  <a:tcPr marL="68580" marR="68580" marT="0" marB="0"/>
                </a:tc>
              </a:tr>
              <a:tr h="423827">
                <a:tc>
                  <a:txBody>
                    <a:bodyPr/>
                    <a:lstStyle/>
                    <a:p>
                      <a:pPr algn="just">
                        <a:lnSpc>
                          <a:spcPct val="115000"/>
                        </a:lnSpc>
                        <a:spcAft>
                          <a:spcPts val="1000"/>
                        </a:spcAft>
                      </a:pPr>
                      <a:r>
                        <a:rPr lang="ru-RU" sz="1400">
                          <a:effectLst/>
                        </a:rPr>
                        <a:t> </a:t>
                      </a:r>
                      <a:endParaRPr lang="ru-RU" sz="1100">
                        <a:effectLst/>
                        <a:latin typeface="Calibri"/>
                        <a:ea typeface="Times New Roman"/>
                        <a:cs typeface="Times New Roman"/>
                      </a:endParaRPr>
                    </a:p>
                  </a:txBody>
                  <a:tcPr marL="68580" marR="68580" marT="0" marB="0"/>
                </a:tc>
                <a:tc>
                  <a:txBody>
                    <a:bodyPr/>
                    <a:lstStyle/>
                    <a:p>
                      <a:pPr algn="just">
                        <a:lnSpc>
                          <a:spcPct val="115000"/>
                        </a:lnSpc>
                        <a:spcAft>
                          <a:spcPts val="1000"/>
                        </a:spcAft>
                      </a:pPr>
                      <a:r>
                        <a:rPr lang="ru-RU" sz="1400" dirty="0">
                          <a:effectLst/>
                        </a:rPr>
                        <a:t> </a:t>
                      </a:r>
                      <a:endParaRPr lang="ru-RU" sz="1100" dirty="0">
                        <a:effectLst/>
                        <a:latin typeface="Calibri"/>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651104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марина\Desktop\Новая папка\IMG_528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55509" y="1364771"/>
            <a:ext cx="4800533" cy="3600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марина\Desktop\Новая папка\IMG_52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043941" y="2084851"/>
            <a:ext cx="4800533" cy="36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827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марина\Desktop\Новая папка\IMG_528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476672"/>
            <a:ext cx="3936437" cy="29523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марина\Desktop\Новая папка\IMG_529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3320988"/>
            <a:ext cx="4272474" cy="32043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0906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марина\Desktop\Новая папка\IMG_529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04664"/>
            <a:ext cx="4320480" cy="32403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марина\Desktop\Новая папка\IMG_529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7892" y="2708920"/>
            <a:ext cx="4896544" cy="3672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8195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марина\Desktop\Новая папка\IMG_53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1499" y="1016733"/>
            <a:ext cx="4320481" cy="32403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марина\Desktop\Новая папка\IMG_53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3194976"/>
            <a:ext cx="4272475" cy="32043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марина\Desktop\Новая папка\IMG_53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1499" y="1016734"/>
            <a:ext cx="4320481"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2348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92888" cy="1569660"/>
          </a:xfrm>
          <a:prstGeom prst="rect">
            <a:avLst/>
          </a:prstGeom>
          <a:noFill/>
        </p:spPr>
        <p:txBody>
          <a:bodyPr wrap="square" rtlCol="0">
            <a:spAutoFit/>
          </a:bodyPr>
          <a:lstStyle/>
          <a:p>
            <a:pPr algn="ctr"/>
            <a:r>
              <a:rPr lang="ru-RU" sz="3200" b="1" dirty="0" smtClean="0"/>
              <a:t>Работы из домашнего и обычного детского пластилина, выполненные учениками 4 класса В</a:t>
            </a:r>
            <a:endParaRPr lang="ru-RU" sz="3200" b="1" dirty="0"/>
          </a:p>
        </p:txBody>
      </p:sp>
      <p:pic>
        <p:nvPicPr>
          <p:cNvPr id="9218" name="Picture 2" descr="C:\Users\марина\Desktop\20180130_1337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2636912"/>
            <a:ext cx="2715766" cy="3621021"/>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марина\Desktop\20180130_13342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936" y="2609857"/>
            <a:ext cx="4491990" cy="3648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654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TotalTime>
  <Words>450</Words>
  <Application>Microsoft Office PowerPoint</Application>
  <PresentationFormat>Экран (4:3)</PresentationFormat>
  <Paragraphs>70</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Остин</vt:lpstr>
      <vt:lpstr>Бывает ли пластилин домашним?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Бывает ли пластилин домашним?</dc:title>
  <dc:creator>марина</dc:creator>
  <cp:lastModifiedBy>марина</cp:lastModifiedBy>
  <cp:revision>11</cp:revision>
  <dcterms:created xsi:type="dcterms:W3CDTF">2018-02-05T11:55:13Z</dcterms:created>
  <dcterms:modified xsi:type="dcterms:W3CDTF">2018-02-15T22:59:33Z</dcterms:modified>
</cp:coreProperties>
</file>