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Default Extension="xlsx" ContentType="application/vnd.openxmlformats-officedocument.spreadsheetml.sheet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rawing5.xml" ContentType="application/vnd.ms-office.drawingml.diagramDrawing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59" r:id="rId5"/>
    <p:sldId id="261" r:id="rId6"/>
    <p:sldId id="262" r:id="rId7"/>
    <p:sldId id="263" r:id="rId8"/>
    <p:sldId id="265" r:id="rId9"/>
    <p:sldId id="272" r:id="rId10"/>
    <p:sldId id="280" r:id="rId11"/>
    <p:sldId id="273" r:id="rId12"/>
    <p:sldId id="271" r:id="rId13"/>
    <p:sldId id="274" r:id="rId14"/>
    <p:sldId id="266" r:id="rId15"/>
    <p:sldId id="268" r:id="rId16"/>
    <p:sldId id="275" r:id="rId17"/>
    <p:sldId id="270" r:id="rId18"/>
    <p:sldId id="276" r:id="rId19"/>
    <p:sldId id="277" r:id="rId20"/>
    <p:sldId id="279" r:id="rId21"/>
    <p:sldId id="278" r:id="rId22"/>
    <p:sldId id="267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6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7"/>
  <c:chart>
    <c:title>
      <c:tx>
        <c:rich>
          <a:bodyPr/>
          <a:lstStyle/>
          <a:p>
            <a:pPr>
              <a:defRPr/>
            </a:pPr>
            <a:r>
              <a:rPr lang="ru-RU"/>
              <a:t>Вода в организме человека:</a:t>
            </a:r>
          </a:p>
        </c:rich>
      </c:tx>
      <c:layout>
        <c:manualLayout>
          <c:xMode val="edge"/>
          <c:yMode val="edge"/>
          <c:x val="0.35061339554777882"/>
          <c:y val="8.4180979826834704E-3"/>
        </c:manualLayout>
      </c:layout>
    </c:title>
    <c:plotArea>
      <c:layout>
        <c:manualLayout>
          <c:layoutTarget val="inner"/>
          <c:xMode val="edge"/>
          <c:yMode val="edge"/>
          <c:x val="7.1876275882181442E-2"/>
          <c:y val="0.12579177159327976"/>
          <c:w val="0.9049755759696706"/>
          <c:h val="0.77646619511412285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Вода в организме человека: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/>
                      <a:t>Эмбрион </a:t>
                    </a:r>
                    <a:r>
                      <a:rPr lang="ru-RU" smtClean="0"/>
                      <a:t> </a:t>
                    </a:r>
                    <a:r>
                      <a:rPr lang="ru-RU" dirty="0"/>
                      <a:t>97</a:t>
                    </a:r>
                  </a:p>
                </c:rich>
              </c:tx>
              <c:showVal val="1"/>
              <c:showCatName val="1"/>
            </c:dLbl>
            <c:dLbl>
              <c:idx val="1"/>
              <c:layout>
                <c:manualLayout>
                  <c:x val="2.1604938271605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Новорожденный </a:t>
                    </a:r>
                    <a:r>
                      <a:rPr lang="ru-RU" dirty="0"/>
                      <a:t>80</a:t>
                    </a:r>
                  </a:p>
                </c:rich>
              </c:tx>
              <c:showVal val="1"/>
              <c:showCatName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/>
                      <a:t>Взрослый </a:t>
                    </a:r>
                    <a:r>
                      <a:rPr lang="ru-RU" smtClean="0"/>
                      <a:t>65</a:t>
                    </a:r>
                    <a:endParaRPr lang="ru-RU"/>
                  </a:p>
                </c:rich>
              </c:tx>
              <c:showVal val="1"/>
              <c:showCatName val="1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ru-RU" smtClean="0"/>
                      <a:t>Пожилой</a:t>
                    </a:r>
                    <a:r>
                      <a:rPr lang="ru-RU" baseline="0" smtClean="0"/>
                      <a:t> </a:t>
                    </a:r>
                    <a:r>
                      <a:rPr lang="ru-RU" smtClean="0"/>
                      <a:t>57</a:t>
                    </a:r>
                    <a:endParaRPr lang="ru-RU"/>
                  </a:p>
                </c:rich>
              </c:tx>
              <c:showVal val="1"/>
              <c:showCatName val="1"/>
            </c:dLbl>
            <c:showVal val="1"/>
            <c:showCatName val="1"/>
          </c:dLbls>
          <c:cat>
            <c:strRef>
              <c:f>Лист1!$A$2:$A$5</c:f>
              <c:strCache>
                <c:ptCount val="4"/>
                <c:pt idx="0">
                  <c:v>Эмбрион </c:v>
                </c:pt>
                <c:pt idx="1">
                  <c:v>Новорожденный</c:v>
                </c:pt>
                <c:pt idx="2">
                  <c:v>Взрослый </c:v>
                </c:pt>
                <c:pt idx="3">
                  <c:v>Пожилой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97</c:v>
                </c:pt>
                <c:pt idx="1">
                  <c:v>80</c:v>
                </c:pt>
                <c:pt idx="2">
                  <c:v>65</c:v>
                </c:pt>
                <c:pt idx="3">
                  <c:v>57</c:v>
                </c:pt>
              </c:numCache>
            </c:numRef>
          </c:val>
        </c:ser>
        <c:axId val="83315328"/>
        <c:axId val="83321216"/>
      </c:barChart>
      <c:catAx>
        <c:axId val="83315328"/>
        <c:scaling>
          <c:orientation val="minMax"/>
        </c:scaling>
        <c:axPos val="b"/>
        <c:tickLblPos val="nextTo"/>
        <c:crossAx val="83321216"/>
        <c:crosses val="autoZero"/>
        <c:auto val="1"/>
        <c:lblAlgn val="ctr"/>
        <c:lblOffset val="100"/>
      </c:catAx>
      <c:valAx>
        <c:axId val="83321216"/>
        <c:scaling>
          <c:orientation val="minMax"/>
        </c:scaling>
        <c:axPos val="l"/>
        <c:majorGridlines/>
        <c:numFmt formatCode="General" sourceLinked="1"/>
        <c:tickLblPos val="nextTo"/>
        <c:crossAx val="8331532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Relationship Id="rId4" Type="http://schemas.openxmlformats.org/officeDocument/2006/relationships/image" Target="../media/image6.jpe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Relationship Id="rId4" Type="http://schemas.openxmlformats.org/officeDocument/2006/relationships/image" Target="../media/image6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53A7866-A0E8-4A41-B1BD-1B8A8BB5915B}" type="doc">
      <dgm:prSet loTypeId="urn:microsoft.com/office/officeart/2005/8/layout/vList2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66D102E-DFCC-4C68-881C-131EFD00D061}">
      <dgm:prSet/>
      <dgm:spPr/>
      <dgm:t>
        <a:bodyPr/>
        <a:lstStyle/>
        <a:p>
          <a:pPr rtl="0"/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Цель: показать возможное влияние свойств различной воды на развитие живого организма (на примере растений).</a:t>
          </a:r>
          <a:r>
            <a:rPr lang="ru-RU" dirty="0" smtClean="0"/>
            <a:t/>
          </a:r>
          <a:br>
            <a:rPr lang="ru-RU" dirty="0" smtClean="0"/>
          </a:br>
          <a:endParaRPr lang="ru-RU" dirty="0"/>
        </a:p>
      </dgm:t>
    </dgm:pt>
    <dgm:pt modelId="{9432F5B1-B157-4128-B5D7-80840EA9198D}" type="parTrans" cxnId="{1D99A19D-97D5-497F-993B-A1547813731E}">
      <dgm:prSet/>
      <dgm:spPr/>
      <dgm:t>
        <a:bodyPr/>
        <a:lstStyle/>
        <a:p>
          <a:endParaRPr lang="ru-RU"/>
        </a:p>
      </dgm:t>
    </dgm:pt>
    <dgm:pt modelId="{078F2C7C-6AEE-42B8-A923-C59165406C08}" type="sibTrans" cxnId="{1D99A19D-97D5-497F-993B-A1547813731E}">
      <dgm:prSet/>
      <dgm:spPr/>
      <dgm:t>
        <a:bodyPr/>
        <a:lstStyle/>
        <a:p>
          <a:endParaRPr lang="ru-RU"/>
        </a:p>
      </dgm:t>
    </dgm:pt>
    <dgm:pt modelId="{BF0FEBB0-2314-4B59-AA3F-AC053D489960}" type="pres">
      <dgm:prSet presAssocID="{E53A7866-A0E8-4A41-B1BD-1B8A8BB5915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97089EC-AA5F-4EA5-BCEA-DB3966EADB04}" type="pres">
      <dgm:prSet presAssocID="{466D102E-DFCC-4C68-881C-131EFD00D061}" presName="parentText" presStyleLbl="node1" presStyleIdx="0" presStyleCnt="1" custScaleY="151093" custLinFactNeighborY="37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DCCF9CB-E7FE-4522-90A7-AD6A44280AF2}" type="presOf" srcId="{E53A7866-A0E8-4A41-B1BD-1B8A8BB5915B}" destId="{BF0FEBB0-2314-4B59-AA3F-AC053D489960}" srcOrd="0" destOrd="0" presId="urn:microsoft.com/office/officeart/2005/8/layout/vList2"/>
    <dgm:cxn modelId="{1D99A19D-97D5-497F-993B-A1547813731E}" srcId="{E53A7866-A0E8-4A41-B1BD-1B8A8BB5915B}" destId="{466D102E-DFCC-4C68-881C-131EFD00D061}" srcOrd="0" destOrd="0" parTransId="{9432F5B1-B157-4128-B5D7-80840EA9198D}" sibTransId="{078F2C7C-6AEE-42B8-A923-C59165406C08}"/>
    <dgm:cxn modelId="{D9F2C79A-678E-4C56-A769-D3AFF3834390}" type="presOf" srcId="{466D102E-DFCC-4C68-881C-131EFD00D061}" destId="{D97089EC-AA5F-4EA5-BCEA-DB3966EADB04}" srcOrd="0" destOrd="0" presId="urn:microsoft.com/office/officeart/2005/8/layout/vList2"/>
    <dgm:cxn modelId="{891C6DF6-A725-448C-96A1-94909E30C260}" type="presParOf" srcId="{BF0FEBB0-2314-4B59-AA3F-AC053D489960}" destId="{D97089EC-AA5F-4EA5-BCEA-DB3966EADB04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EE271BD-1B49-47DD-A351-C586293F531E}" type="doc">
      <dgm:prSet loTypeId="urn:microsoft.com/office/officeart/2005/8/layout/vList2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8A24C19-1DF7-4161-A2BC-2429AEEBB56E}">
      <dgm:prSet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Объект</a:t>
          </a:r>
          <a:r>
            <a: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: </a:t>
          </a:r>
          <a:r>
            <a:rPr lang="ru-RU" b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вода</a:t>
          </a:r>
          <a:r>
            <a: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в жизни организма</a:t>
          </a:r>
          <a:endParaRPr lang="ru-RU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445ABF8-C559-434A-9118-9571D88A22A5}" type="parTrans" cxnId="{3F26D2AF-A78B-4CF6-A64D-0E0D27D8752D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B262D75-2378-4BD2-B8C4-2B8D63CD1CEE}" type="sibTrans" cxnId="{3F26D2AF-A78B-4CF6-A64D-0E0D27D8752D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B3A23AF-E104-4120-AFC1-52DCB87091DE}">
      <dgm:prSet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Предмет</a:t>
          </a:r>
          <a:r>
            <a: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: рост и развитие растительного организма</a:t>
          </a:r>
          <a:endParaRPr lang="ru-RU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0E0989F-D5FF-4F08-8B5D-F88B034B283F}" type="parTrans" cxnId="{7B30EE58-3EBD-4CFC-BB43-3B86E9C9ADA2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9C5CA41-43E4-4396-AF22-A46468CBBAA2}" type="sibTrans" cxnId="{7B30EE58-3EBD-4CFC-BB43-3B86E9C9ADA2}">
      <dgm:prSet/>
      <dgm:spPr/>
      <dgm:t>
        <a:bodyPr/>
        <a:lstStyle/>
        <a:p>
          <a:endParaRPr lang="ru-RU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66145F2-12B1-4C9E-85C5-C736E3AF4183}" type="pres">
      <dgm:prSet presAssocID="{8EE271BD-1B49-47DD-A351-C586293F531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1C25F44-6669-42AF-ADF1-582F0C5309BC}" type="pres">
      <dgm:prSet presAssocID="{A8A24C19-1DF7-4161-A2BC-2429AEEBB56E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DFB3E4-6609-41B5-807B-39A6180EFCCB}" type="pres">
      <dgm:prSet presAssocID="{1B262D75-2378-4BD2-B8C4-2B8D63CD1CEE}" presName="spacer" presStyleCnt="0"/>
      <dgm:spPr/>
      <dgm:t>
        <a:bodyPr/>
        <a:lstStyle/>
        <a:p>
          <a:endParaRPr lang="ru-RU"/>
        </a:p>
      </dgm:t>
    </dgm:pt>
    <dgm:pt modelId="{66E0B74D-A410-4B75-BFFA-BBA5ED7C54BE}" type="pres">
      <dgm:prSet presAssocID="{9B3A23AF-E104-4120-AFC1-52DCB87091DE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B30EE58-3EBD-4CFC-BB43-3B86E9C9ADA2}" srcId="{8EE271BD-1B49-47DD-A351-C586293F531E}" destId="{9B3A23AF-E104-4120-AFC1-52DCB87091DE}" srcOrd="1" destOrd="0" parTransId="{00E0989F-D5FF-4F08-8B5D-F88B034B283F}" sibTransId="{49C5CA41-43E4-4396-AF22-A46468CBBAA2}"/>
    <dgm:cxn modelId="{7699306A-BBB4-448C-9737-057ED16D3DC5}" type="presOf" srcId="{9B3A23AF-E104-4120-AFC1-52DCB87091DE}" destId="{66E0B74D-A410-4B75-BFFA-BBA5ED7C54BE}" srcOrd="0" destOrd="0" presId="urn:microsoft.com/office/officeart/2005/8/layout/vList2"/>
    <dgm:cxn modelId="{DC7A5AC9-92E7-4812-B446-1BD69D833C2A}" type="presOf" srcId="{A8A24C19-1DF7-4161-A2BC-2429AEEBB56E}" destId="{E1C25F44-6669-42AF-ADF1-582F0C5309BC}" srcOrd="0" destOrd="0" presId="urn:microsoft.com/office/officeart/2005/8/layout/vList2"/>
    <dgm:cxn modelId="{3F26D2AF-A78B-4CF6-A64D-0E0D27D8752D}" srcId="{8EE271BD-1B49-47DD-A351-C586293F531E}" destId="{A8A24C19-1DF7-4161-A2BC-2429AEEBB56E}" srcOrd="0" destOrd="0" parTransId="{4445ABF8-C559-434A-9118-9571D88A22A5}" sibTransId="{1B262D75-2378-4BD2-B8C4-2B8D63CD1CEE}"/>
    <dgm:cxn modelId="{342423A6-6352-4377-80B0-6E3E6D98090A}" type="presOf" srcId="{8EE271BD-1B49-47DD-A351-C586293F531E}" destId="{766145F2-12B1-4C9E-85C5-C736E3AF4183}" srcOrd="0" destOrd="0" presId="urn:microsoft.com/office/officeart/2005/8/layout/vList2"/>
    <dgm:cxn modelId="{010B7C2A-B2D8-4331-9D5E-C78C5C7EC0ED}" type="presParOf" srcId="{766145F2-12B1-4C9E-85C5-C736E3AF4183}" destId="{E1C25F44-6669-42AF-ADF1-582F0C5309BC}" srcOrd="0" destOrd="0" presId="urn:microsoft.com/office/officeart/2005/8/layout/vList2"/>
    <dgm:cxn modelId="{7675C02A-A7CD-422E-9A2F-E4A3F2204DD7}" type="presParOf" srcId="{766145F2-12B1-4C9E-85C5-C736E3AF4183}" destId="{CFDFB3E4-6609-41B5-807B-39A6180EFCCB}" srcOrd="1" destOrd="0" presId="urn:microsoft.com/office/officeart/2005/8/layout/vList2"/>
    <dgm:cxn modelId="{96ABEE2D-D2FF-4878-8526-B89650C0F50C}" type="presParOf" srcId="{766145F2-12B1-4C9E-85C5-C736E3AF4183}" destId="{66E0B74D-A410-4B75-BFFA-BBA5ED7C54BE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0BB5D9D-061D-41FE-981E-19BDBCDBC81D}" type="doc">
      <dgm:prSet loTypeId="urn:microsoft.com/office/officeart/2005/8/layout/process2" loCatId="process" qsTypeId="urn:microsoft.com/office/officeart/2005/8/quickstyle/simple5" qsCatId="simple" csTypeId="urn:microsoft.com/office/officeart/2005/8/colors/accent1_2" csCatId="accent1" phldr="1"/>
      <dgm:spPr/>
    </dgm:pt>
    <dgm:pt modelId="{29CE336D-E3EB-4A73-8EC1-91374C4E2518}">
      <dgm:prSet phldrT="[Текст]" custT="1"/>
      <dgm:spPr/>
      <dgm:t>
        <a:bodyPr/>
        <a:lstStyle/>
        <a:p>
          <a:r>
            <a:rPr lang="ru-RU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Гипотеза: если имеется эффект от использования какой-то особой воды,  то необходимо информировать население о ее источниках для обеспечения сохранения здоровья.</a:t>
          </a:r>
          <a:endParaRPr lang="ru-RU" sz="4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0FE37B6-F708-414F-A288-F4D7E0E935D7}" type="parTrans" cxnId="{F8AE5258-451D-49EB-9275-98173F966861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FD013BB-983A-4DA2-8905-ABB32D137C9B}" type="sibTrans" cxnId="{F8AE5258-451D-49EB-9275-98173F966861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11D9008-3E3C-4236-8497-2720D2129296}" type="pres">
      <dgm:prSet presAssocID="{A0BB5D9D-061D-41FE-981E-19BDBCDBC81D}" presName="linearFlow" presStyleCnt="0">
        <dgm:presLayoutVars>
          <dgm:resizeHandles val="exact"/>
        </dgm:presLayoutVars>
      </dgm:prSet>
      <dgm:spPr/>
    </dgm:pt>
    <dgm:pt modelId="{6260CCE0-ADDD-439B-A0C6-1AE232E71677}" type="pres">
      <dgm:prSet presAssocID="{29CE336D-E3EB-4A73-8EC1-91374C4E2518}" presName="node" presStyleLbl="node1" presStyleIdx="0" presStyleCnt="1" custScaleX="279377" custScaleY="1368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F43F791-B1BB-4C14-9314-AEBDA71312E7}" type="presOf" srcId="{29CE336D-E3EB-4A73-8EC1-91374C4E2518}" destId="{6260CCE0-ADDD-439B-A0C6-1AE232E71677}" srcOrd="0" destOrd="0" presId="urn:microsoft.com/office/officeart/2005/8/layout/process2"/>
    <dgm:cxn modelId="{F8AE5258-451D-49EB-9275-98173F966861}" srcId="{A0BB5D9D-061D-41FE-981E-19BDBCDBC81D}" destId="{29CE336D-E3EB-4A73-8EC1-91374C4E2518}" srcOrd="0" destOrd="0" parTransId="{80FE37B6-F708-414F-A288-F4D7E0E935D7}" sibTransId="{9FD013BB-983A-4DA2-8905-ABB32D137C9B}"/>
    <dgm:cxn modelId="{8459B15C-4F81-4E39-B263-D85468D8386B}" type="presOf" srcId="{A0BB5D9D-061D-41FE-981E-19BDBCDBC81D}" destId="{E11D9008-3E3C-4236-8497-2720D2129296}" srcOrd="0" destOrd="0" presId="urn:microsoft.com/office/officeart/2005/8/layout/process2"/>
    <dgm:cxn modelId="{33012480-AA47-4880-B9E5-DD65422D12D3}" type="presParOf" srcId="{E11D9008-3E3C-4236-8497-2720D2129296}" destId="{6260CCE0-ADDD-439B-A0C6-1AE232E71677}" srcOrd="0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43A7F48-678B-4F94-B42B-0F23401D05CF}" type="doc">
      <dgm:prSet loTypeId="urn:microsoft.com/office/officeart/2005/8/layout/p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48E89FB-1126-414C-B343-9FBA5D0B822D}">
      <dgm:prSet phldrT="[Текст]"/>
      <dgm:spPr/>
      <dgm:t>
        <a:bodyPr/>
        <a:lstStyle/>
        <a:p>
          <a:r>
            <a:rPr lang="ru-RU" dirty="0" smtClean="0"/>
            <a:t>Артезианская вода</a:t>
          </a:r>
          <a:endParaRPr lang="ru-RU" dirty="0"/>
        </a:p>
      </dgm:t>
    </dgm:pt>
    <dgm:pt modelId="{6B825310-0050-4EBA-879A-1907F9D34266}" type="parTrans" cxnId="{B9D6E2F1-E159-4569-AE88-F6205309CA57}">
      <dgm:prSet/>
      <dgm:spPr/>
      <dgm:t>
        <a:bodyPr/>
        <a:lstStyle/>
        <a:p>
          <a:endParaRPr lang="ru-RU"/>
        </a:p>
      </dgm:t>
    </dgm:pt>
    <dgm:pt modelId="{6056BBD2-2765-4EE6-8E01-2681141B1521}" type="sibTrans" cxnId="{B9D6E2F1-E159-4569-AE88-F6205309CA57}">
      <dgm:prSet/>
      <dgm:spPr/>
      <dgm:t>
        <a:bodyPr/>
        <a:lstStyle/>
        <a:p>
          <a:endParaRPr lang="ru-RU"/>
        </a:p>
      </dgm:t>
    </dgm:pt>
    <dgm:pt modelId="{41CB34A6-4FE9-4E7C-94FF-578E3CF7A014}">
      <dgm:prSet phldrT="[Текст]"/>
      <dgm:spPr/>
      <dgm:t>
        <a:bodyPr/>
        <a:lstStyle/>
        <a:p>
          <a:r>
            <a:rPr lang="ru-RU" dirty="0" err="1" smtClean="0"/>
            <a:t>Шунгитовая</a:t>
          </a:r>
          <a:r>
            <a:rPr lang="ru-RU" dirty="0" smtClean="0"/>
            <a:t> вода</a:t>
          </a:r>
          <a:endParaRPr lang="ru-RU" dirty="0"/>
        </a:p>
      </dgm:t>
    </dgm:pt>
    <dgm:pt modelId="{E454877A-EEA9-4707-9EBD-1CC5FE871540}" type="parTrans" cxnId="{A8796CC9-CC50-4A93-812A-03B0C9EB2E5B}">
      <dgm:prSet/>
      <dgm:spPr/>
      <dgm:t>
        <a:bodyPr/>
        <a:lstStyle/>
        <a:p>
          <a:endParaRPr lang="ru-RU"/>
        </a:p>
      </dgm:t>
    </dgm:pt>
    <dgm:pt modelId="{CD09E48B-1B24-41C9-959E-985041F07615}" type="sibTrans" cxnId="{A8796CC9-CC50-4A93-812A-03B0C9EB2E5B}">
      <dgm:prSet/>
      <dgm:spPr/>
      <dgm:t>
        <a:bodyPr/>
        <a:lstStyle/>
        <a:p>
          <a:endParaRPr lang="ru-RU"/>
        </a:p>
      </dgm:t>
    </dgm:pt>
    <dgm:pt modelId="{DEBDD848-05FE-4055-93B7-9F2584177E3E}">
      <dgm:prSet phldrT="[Текст]"/>
      <dgm:spPr/>
      <dgm:t>
        <a:bodyPr/>
        <a:lstStyle/>
        <a:p>
          <a:r>
            <a:rPr lang="ru-RU" dirty="0" smtClean="0"/>
            <a:t>Талая вода</a:t>
          </a:r>
          <a:endParaRPr lang="ru-RU" dirty="0"/>
        </a:p>
      </dgm:t>
    </dgm:pt>
    <dgm:pt modelId="{083FD196-6904-4BC4-AF15-1E4F84795A4A}" type="parTrans" cxnId="{2D33EB88-AE71-45B8-A489-39789A99776E}">
      <dgm:prSet/>
      <dgm:spPr/>
      <dgm:t>
        <a:bodyPr/>
        <a:lstStyle/>
        <a:p>
          <a:endParaRPr lang="ru-RU"/>
        </a:p>
      </dgm:t>
    </dgm:pt>
    <dgm:pt modelId="{BA45AFF7-338B-491A-A693-B0673380B9E1}" type="sibTrans" cxnId="{2D33EB88-AE71-45B8-A489-39789A99776E}">
      <dgm:prSet/>
      <dgm:spPr/>
      <dgm:t>
        <a:bodyPr/>
        <a:lstStyle/>
        <a:p>
          <a:endParaRPr lang="ru-RU"/>
        </a:p>
      </dgm:t>
    </dgm:pt>
    <dgm:pt modelId="{B8C185E9-BE69-4EF0-9AD6-4B6ACC83E7B9}">
      <dgm:prSet phldrT="[Текст]" custT="1"/>
      <dgm:spPr/>
      <dgm:t>
        <a:bodyPr/>
        <a:lstStyle/>
        <a:p>
          <a:r>
            <a:rPr lang="ru-RU" sz="2400" dirty="0" smtClean="0"/>
            <a:t>Ионизированная вода</a:t>
          </a:r>
          <a:endParaRPr lang="ru-RU" sz="2400" dirty="0"/>
        </a:p>
      </dgm:t>
    </dgm:pt>
    <dgm:pt modelId="{9ACFE42A-E20E-4853-8F7F-4EC070EA9ACD}" type="parTrans" cxnId="{416F0629-5EF5-47ED-A8DA-83B7D946E561}">
      <dgm:prSet/>
      <dgm:spPr/>
      <dgm:t>
        <a:bodyPr/>
        <a:lstStyle/>
        <a:p>
          <a:endParaRPr lang="ru-RU"/>
        </a:p>
      </dgm:t>
    </dgm:pt>
    <dgm:pt modelId="{73FE70D4-BA01-4B4D-9845-5E61F3BF8F35}" type="sibTrans" cxnId="{416F0629-5EF5-47ED-A8DA-83B7D946E561}">
      <dgm:prSet/>
      <dgm:spPr/>
      <dgm:t>
        <a:bodyPr/>
        <a:lstStyle/>
        <a:p>
          <a:endParaRPr lang="ru-RU"/>
        </a:p>
      </dgm:t>
    </dgm:pt>
    <dgm:pt modelId="{38412B67-E394-4E1A-90ED-C4D6E4B3C4C8}" type="pres">
      <dgm:prSet presAssocID="{543A7F48-678B-4F94-B42B-0F23401D05CF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184FCFB-1948-4AFF-9338-D77429248789}" type="pres">
      <dgm:prSet presAssocID="{748E89FB-1126-414C-B343-9FBA5D0B822D}" presName="compNode" presStyleCnt="0"/>
      <dgm:spPr/>
    </dgm:pt>
    <dgm:pt modelId="{6BDE31B1-581E-40A0-BBB6-0B918A488590}" type="pres">
      <dgm:prSet presAssocID="{748E89FB-1126-414C-B343-9FBA5D0B822D}" presName="pictRect" presStyleLbl="node1" presStyleIdx="0" presStyleCnt="4" custScaleX="100084" custScaleY="113120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A205B467-934A-4A01-8521-247402A3C2CB}" type="pres">
      <dgm:prSet presAssocID="{748E89FB-1126-414C-B343-9FBA5D0B822D}" presName="textRect" presStyleLbl="revTx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10350F-850F-4020-83C1-0EAD3FEBD5AF}" type="pres">
      <dgm:prSet presAssocID="{6056BBD2-2765-4EE6-8E01-2681141B1521}" presName="sibTrans" presStyleLbl="sibTrans2D1" presStyleIdx="0" presStyleCnt="0"/>
      <dgm:spPr/>
      <dgm:t>
        <a:bodyPr/>
        <a:lstStyle/>
        <a:p>
          <a:endParaRPr lang="ru-RU"/>
        </a:p>
      </dgm:t>
    </dgm:pt>
    <dgm:pt modelId="{83989736-0EFA-4E5A-97E0-12DA858E16F0}" type="pres">
      <dgm:prSet presAssocID="{41CB34A6-4FE9-4E7C-94FF-578E3CF7A014}" presName="compNode" presStyleCnt="0"/>
      <dgm:spPr/>
    </dgm:pt>
    <dgm:pt modelId="{C993238E-BEF0-47F6-BA23-E540A7FAE477}" type="pres">
      <dgm:prSet presAssocID="{41CB34A6-4FE9-4E7C-94FF-578E3CF7A014}" presName="pictRect" presStyleLbl="node1" presStyleIdx="1" presStyleCnt="4" custScaleX="100084" custScaleY="113120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8FD1C16B-EF61-40B7-8C36-F16B573F2041}" type="pres">
      <dgm:prSet presAssocID="{41CB34A6-4FE9-4E7C-94FF-578E3CF7A014}" presName="textRect" presStyleLbl="revTx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B8E5A0-F513-464A-AD7E-4BC3DD47498E}" type="pres">
      <dgm:prSet presAssocID="{CD09E48B-1B24-41C9-959E-985041F07615}" presName="sibTrans" presStyleLbl="sibTrans2D1" presStyleIdx="0" presStyleCnt="0"/>
      <dgm:spPr/>
      <dgm:t>
        <a:bodyPr/>
        <a:lstStyle/>
        <a:p>
          <a:endParaRPr lang="ru-RU"/>
        </a:p>
      </dgm:t>
    </dgm:pt>
    <dgm:pt modelId="{9A14FB01-5EFD-487F-B116-84C51A96A937}" type="pres">
      <dgm:prSet presAssocID="{DEBDD848-05FE-4055-93B7-9F2584177E3E}" presName="compNode" presStyleCnt="0"/>
      <dgm:spPr/>
    </dgm:pt>
    <dgm:pt modelId="{305B1226-1953-49F7-A7AA-C129DFE51AB1}" type="pres">
      <dgm:prSet presAssocID="{DEBDD848-05FE-4055-93B7-9F2584177E3E}" presName="pictRect" presStyleLbl="node1" presStyleIdx="2" presStyleCnt="4" custScaleX="100084" custScaleY="113120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F4655B28-5455-4069-ACAE-18CE56B5D017}" type="pres">
      <dgm:prSet presAssocID="{DEBDD848-05FE-4055-93B7-9F2584177E3E}" presName="textRect" presStyleLbl="revTx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5BCFFB-916F-4B37-8E67-01D5B099421A}" type="pres">
      <dgm:prSet presAssocID="{BA45AFF7-338B-491A-A693-B0673380B9E1}" presName="sibTrans" presStyleLbl="sibTrans2D1" presStyleIdx="0" presStyleCnt="0"/>
      <dgm:spPr/>
      <dgm:t>
        <a:bodyPr/>
        <a:lstStyle/>
        <a:p>
          <a:endParaRPr lang="ru-RU"/>
        </a:p>
      </dgm:t>
    </dgm:pt>
    <dgm:pt modelId="{AC19E639-FFBA-4F3C-AB94-325F59784C12}" type="pres">
      <dgm:prSet presAssocID="{B8C185E9-BE69-4EF0-9AD6-4B6ACC83E7B9}" presName="compNode" presStyleCnt="0"/>
      <dgm:spPr/>
    </dgm:pt>
    <dgm:pt modelId="{6D992D4D-8C76-47D9-AE62-975DCB412D0A}" type="pres">
      <dgm:prSet presAssocID="{B8C185E9-BE69-4EF0-9AD6-4B6ACC83E7B9}" presName="pictRect" presStyleLbl="node1" presStyleIdx="3" presStyleCnt="4" custScaleX="100084" custScaleY="113120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F09518A0-BDC7-4C4E-A3CD-6BD39BDE198C}" type="pres">
      <dgm:prSet presAssocID="{B8C185E9-BE69-4EF0-9AD6-4B6ACC83E7B9}" presName="textRect" presStyleLbl="revTx" presStyleIdx="3" presStyleCnt="4" custScaleX="1394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5C375B1-33B5-41FE-8F3C-19C1BFE68A40}" type="presOf" srcId="{6056BBD2-2765-4EE6-8E01-2681141B1521}" destId="{C610350F-850F-4020-83C1-0EAD3FEBD5AF}" srcOrd="0" destOrd="0" presId="urn:microsoft.com/office/officeart/2005/8/layout/pList1"/>
    <dgm:cxn modelId="{CBD717B1-B7C5-4190-A3FB-F172BFF7C392}" type="presOf" srcId="{41CB34A6-4FE9-4E7C-94FF-578E3CF7A014}" destId="{8FD1C16B-EF61-40B7-8C36-F16B573F2041}" srcOrd="0" destOrd="0" presId="urn:microsoft.com/office/officeart/2005/8/layout/pList1"/>
    <dgm:cxn modelId="{ECC4ED96-9F28-4AAC-92B6-3B2908D3ED3A}" type="presOf" srcId="{543A7F48-678B-4F94-B42B-0F23401D05CF}" destId="{38412B67-E394-4E1A-90ED-C4D6E4B3C4C8}" srcOrd="0" destOrd="0" presId="urn:microsoft.com/office/officeart/2005/8/layout/pList1"/>
    <dgm:cxn modelId="{ED86FD0E-C698-4BEB-B123-0799F64C4D60}" type="presOf" srcId="{B8C185E9-BE69-4EF0-9AD6-4B6ACC83E7B9}" destId="{F09518A0-BDC7-4C4E-A3CD-6BD39BDE198C}" srcOrd="0" destOrd="0" presId="urn:microsoft.com/office/officeart/2005/8/layout/pList1"/>
    <dgm:cxn modelId="{416F0629-5EF5-47ED-A8DA-83B7D946E561}" srcId="{543A7F48-678B-4F94-B42B-0F23401D05CF}" destId="{B8C185E9-BE69-4EF0-9AD6-4B6ACC83E7B9}" srcOrd="3" destOrd="0" parTransId="{9ACFE42A-E20E-4853-8F7F-4EC070EA9ACD}" sibTransId="{73FE70D4-BA01-4B4D-9845-5E61F3BF8F35}"/>
    <dgm:cxn modelId="{2D33EB88-AE71-45B8-A489-39789A99776E}" srcId="{543A7F48-678B-4F94-B42B-0F23401D05CF}" destId="{DEBDD848-05FE-4055-93B7-9F2584177E3E}" srcOrd="2" destOrd="0" parTransId="{083FD196-6904-4BC4-AF15-1E4F84795A4A}" sibTransId="{BA45AFF7-338B-491A-A693-B0673380B9E1}"/>
    <dgm:cxn modelId="{A8796CC9-CC50-4A93-812A-03B0C9EB2E5B}" srcId="{543A7F48-678B-4F94-B42B-0F23401D05CF}" destId="{41CB34A6-4FE9-4E7C-94FF-578E3CF7A014}" srcOrd="1" destOrd="0" parTransId="{E454877A-EEA9-4707-9EBD-1CC5FE871540}" sibTransId="{CD09E48B-1B24-41C9-959E-985041F07615}"/>
    <dgm:cxn modelId="{53C29891-D1B8-4629-9887-E559AEDADEE1}" type="presOf" srcId="{DEBDD848-05FE-4055-93B7-9F2584177E3E}" destId="{F4655B28-5455-4069-ACAE-18CE56B5D017}" srcOrd="0" destOrd="0" presId="urn:microsoft.com/office/officeart/2005/8/layout/pList1"/>
    <dgm:cxn modelId="{BCFD7975-9F16-4708-AA11-1E308192DFF9}" type="presOf" srcId="{BA45AFF7-338B-491A-A693-B0673380B9E1}" destId="{5C5BCFFB-916F-4B37-8E67-01D5B099421A}" srcOrd="0" destOrd="0" presId="urn:microsoft.com/office/officeart/2005/8/layout/pList1"/>
    <dgm:cxn modelId="{4F558144-9137-4B44-BD8B-EE7CC6CF664E}" type="presOf" srcId="{CD09E48B-1B24-41C9-959E-985041F07615}" destId="{BAB8E5A0-F513-464A-AD7E-4BC3DD47498E}" srcOrd="0" destOrd="0" presId="urn:microsoft.com/office/officeart/2005/8/layout/pList1"/>
    <dgm:cxn modelId="{B9D6E2F1-E159-4569-AE88-F6205309CA57}" srcId="{543A7F48-678B-4F94-B42B-0F23401D05CF}" destId="{748E89FB-1126-414C-B343-9FBA5D0B822D}" srcOrd="0" destOrd="0" parTransId="{6B825310-0050-4EBA-879A-1907F9D34266}" sibTransId="{6056BBD2-2765-4EE6-8E01-2681141B1521}"/>
    <dgm:cxn modelId="{9009FD65-4FF3-495F-B7CA-12D636088A46}" type="presOf" srcId="{748E89FB-1126-414C-B343-9FBA5D0B822D}" destId="{A205B467-934A-4A01-8521-247402A3C2CB}" srcOrd="0" destOrd="0" presId="urn:microsoft.com/office/officeart/2005/8/layout/pList1"/>
    <dgm:cxn modelId="{69591325-A710-4A33-A1AC-AB3F5F98C3DA}" type="presParOf" srcId="{38412B67-E394-4E1A-90ED-C4D6E4B3C4C8}" destId="{C184FCFB-1948-4AFF-9338-D77429248789}" srcOrd="0" destOrd="0" presId="urn:microsoft.com/office/officeart/2005/8/layout/pList1"/>
    <dgm:cxn modelId="{156D313E-52F9-41C4-8736-18CA98B112D8}" type="presParOf" srcId="{C184FCFB-1948-4AFF-9338-D77429248789}" destId="{6BDE31B1-581E-40A0-BBB6-0B918A488590}" srcOrd="0" destOrd="0" presId="urn:microsoft.com/office/officeart/2005/8/layout/pList1"/>
    <dgm:cxn modelId="{84E2431B-4387-4D96-84CE-F90A81408DD4}" type="presParOf" srcId="{C184FCFB-1948-4AFF-9338-D77429248789}" destId="{A205B467-934A-4A01-8521-247402A3C2CB}" srcOrd="1" destOrd="0" presId="urn:microsoft.com/office/officeart/2005/8/layout/pList1"/>
    <dgm:cxn modelId="{38249A9C-685C-44FD-B46A-E01821163107}" type="presParOf" srcId="{38412B67-E394-4E1A-90ED-C4D6E4B3C4C8}" destId="{C610350F-850F-4020-83C1-0EAD3FEBD5AF}" srcOrd="1" destOrd="0" presId="urn:microsoft.com/office/officeart/2005/8/layout/pList1"/>
    <dgm:cxn modelId="{165CE842-E9E9-42A7-AE93-D3DFC1B7794C}" type="presParOf" srcId="{38412B67-E394-4E1A-90ED-C4D6E4B3C4C8}" destId="{83989736-0EFA-4E5A-97E0-12DA858E16F0}" srcOrd="2" destOrd="0" presId="urn:microsoft.com/office/officeart/2005/8/layout/pList1"/>
    <dgm:cxn modelId="{062EBE34-092C-47AA-BACF-01DCD9C5B15D}" type="presParOf" srcId="{83989736-0EFA-4E5A-97E0-12DA858E16F0}" destId="{C993238E-BEF0-47F6-BA23-E540A7FAE477}" srcOrd="0" destOrd="0" presId="urn:microsoft.com/office/officeart/2005/8/layout/pList1"/>
    <dgm:cxn modelId="{0166A120-776B-483C-B65F-EDF42D56DC93}" type="presParOf" srcId="{83989736-0EFA-4E5A-97E0-12DA858E16F0}" destId="{8FD1C16B-EF61-40B7-8C36-F16B573F2041}" srcOrd="1" destOrd="0" presId="urn:microsoft.com/office/officeart/2005/8/layout/pList1"/>
    <dgm:cxn modelId="{F79E4995-C720-48CE-BC21-DBA40E93E375}" type="presParOf" srcId="{38412B67-E394-4E1A-90ED-C4D6E4B3C4C8}" destId="{BAB8E5A0-F513-464A-AD7E-4BC3DD47498E}" srcOrd="3" destOrd="0" presId="urn:microsoft.com/office/officeart/2005/8/layout/pList1"/>
    <dgm:cxn modelId="{46840085-3FC7-40DD-A0DE-21A0FAE44375}" type="presParOf" srcId="{38412B67-E394-4E1A-90ED-C4D6E4B3C4C8}" destId="{9A14FB01-5EFD-487F-B116-84C51A96A937}" srcOrd="4" destOrd="0" presId="urn:microsoft.com/office/officeart/2005/8/layout/pList1"/>
    <dgm:cxn modelId="{DF4EDAF2-C29A-44D1-A013-2EBB9A95B48C}" type="presParOf" srcId="{9A14FB01-5EFD-487F-B116-84C51A96A937}" destId="{305B1226-1953-49F7-A7AA-C129DFE51AB1}" srcOrd="0" destOrd="0" presId="urn:microsoft.com/office/officeart/2005/8/layout/pList1"/>
    <dgm:cxn modelId="{77688DB5-ACAE-4473-B247-869EBF14B07A}" type="presParOf" srcId="{9A14FB01-5EFD-487F-B116-84C51A96A937}" destId="{F4655B28-5455-4069-ACAE-18CE56B5D017}" srcOrd="1" destOrd="0" presId="urn:microsoft.com/office/officeart/2005/8/layout/pList1"/>
    <dgm:cxn modelId="{A63FAB9F-0531-4BA2-AA33-FEB25328C594}" type="presParOf" srcId="{38412B67-E394-4E1A-90ED-C4D6E4B3C4C8}" destId="{5C5BCFFB-916F-4B37-8E67-01D5B099421A}" srcOrd="5" destOrd="0" presId="urn:microsoft.com/office/officeart/2005/8/layout/pList1"/>
    <dgm:cxn modelId="{DF01FF8C-7AD2-4340-89E4-968F646CBE15}" type="presParOf" srcId="{38412B67-E394-4E1A-90ED-C4D6E4B3C4C8}" destId="{AC19E639-FFBA-4F3C-AB94-325F59784C12}" srcOrd="6" destOrd="0" presId="urn:microsoft.com/office/officeart/2005/8/layout/pList1"/>
    <dgm:cxn modelId="{BC762463-E57A-4F85-A7F0-6782D466AD4B}" type="presParOf" srcId="{AC19E639-FFBA-4F3C-AB94-325F59784C12}" destId="{6D992D4D-8C76-47D9-AE62-975DCB412D0A}" srcOrd="0" destOrd="0" presId="urn:microsoft.com/office/officeart/2005/8/layout/pList1"/>
    <dgm:cxn modelId="{624DA67C-0910-4C6E-B7AA-BD56059F5A4A}" type="presParOf" srcId="{AC19E639-FFBA-4F3C-AB94-325F59784C12}" destId="{F09518A0-BDC7-4C4E-A3CD-6BD39BDE198C}" srcOrd="1" destOrd="0" presId="urn:microsoft.com/office/officeart/2005/8/layout/p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90B1609-B9FB-4C89-A262-F04CA303A5D8}" type="doc">
      <dgm:prSet loTypeId="urn:microsoft.com/office/officeart/2005/8/layout/arrow3" loCatId="relationship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7A6D647-4D57-40BF-BE7E-7E15EBFDE363}">
      <dgm:prSet phldrT="[Текст]"/>
      <dgm:spPr/>
      <dgm:t>
        <a:bodyPr/>
        <a:lstStyle/>
        <a:p>
          <a:r>
            <a:rPr lang="ru-RU" b="1" dirty="0" smtClean="0"/>
            <a:t>Без бактерий</a:t>
          </a:r>
        </a:p>
        <a:p>
          <a:r>
            <a:rPr lang="ru-RU" b="1" dirty="0" smtClean="0"/>
            <a:t>Чистая</a:t>
          </a:r>
        </a:p>
        <a:p>
          <a:r>
            <a:rPr lang="ru-RU" b="1" dirty="0" smtClean="0"/>
            <a:t>Мягкая</a:t>
          </a:r>
        </a:p>
        <a:p>
          <a:r>
            <a:rPr lang="ru-RU" b="1" dirty="0" smtClean="0"/>
            <a:t>Без хлора</a:t>
          </a:r>
          <a:endParaRPr lang="ru-RU" b="1" dirty="0"/>
        </a:p>
      </dgm:t>
    </dgm:pt>
    <dgm:pt modelId="{2796634C-B9E5-4802-8035-3F2E44666F1C}" type="parTrans" cxnId="{0BDC1339-6BF2-4053-B2E7-941889EF6735}">
      <dgm:prSet/>
      <dgm:spPr/>
      <dgm:t>
        <a:bodyPr/>
        <a:lstStyle/>
        <a:p>
          <a:endParaRPr lang="ru-RU"/>
        </a:p>
      </dgm:t>
    </dgm:pt>
    <dgm:pt modelId="{9B2F1FFC-2477-45C4-95E9-575DE0D86ADB}" type="sibTrans" cxnId="{0BDC1339-6BF2-4053-B2E7-941889EF6735}">
      <dgm:prSet/>
      <dgm:spPr/>
      <dgm:t>
        <a:bodyPr/>
        <a:lstStyle/>
        <a:p>
          <a:endParaRPr lang="ru-RU"/>
        </a:p>
      </dgm:t>
    </dgm:pt>
    <dgm:pt modelId="{B9908F38-65FC-4382-B326-3776EE418491}">
      <dgm:prSet phldrT="[Текст]"/>
      <dgm:spPr/>
      <dgm:t>
        <a:bodyPr/>
        <a:lstStyle/>
        <a:p>
          <a:r>
            <a:rPr lang="ru-RU" b="1" dirty="0" smtClean="0"/>
            <a:t>Мало кислорода</a:t>
          </a:r>
        </a:p>
        <a:p>
          <a:r>
            <a:rPr lang="ru-RU" b="1" dirty="0" smtClean="0"/>
            <a:t>Вещества более концентрированы</a:t>
          </a:r>
        </a:p>
        <a:p>
          <a:r>
            <a:rPr lang="ru-RU" b="1" dirty="0" smtClean="0"/>
            <a:t>Внимание на чайник</a:t>
          </a:r>
          <a:endParaRPr lang="ru-RU" b="1" dirty="0"/>
        </a:p>
      </dgm:t>
    </dgm:pt>
    <dgm:pt modelId="{8DBAD73C-FFEF-4CA1-B252-16C36F7F066E}" type="parTrans" cxnId="{91943B42-6BA8-41C0-935D-A2C58116B374}">
      <dgm:prSet/>
      <dgm:spPr/>
      <dgm:t>
        <a:bodyPr/>
        <a:lstStyle/>
        <a:p>
          <a:endParaRPr lang="ru-RU"/>
        </a:p>
      </dgm:t>
    </dgm:pt>
    <dgm:pt modelId="{0CB41240-7860-4637-B78F-F3372FAA02A2}" type="sibTrans" cxnId="{91943B42-6BA8-41C0-935D-A2C58116B374}">
      <dgm:prSet/>
      <dgm:spPr/>
      <dgm:t>
        <a:bodyPr/>
        <a:lstStyle/>
        <a:p>
          <a:endParaRPr lang="ru-RU"/>
        </a:p>
      </dgm:t>
    </dgm:pt>
    <dgm:pt modelId="{7CFE700B-AB7D-4684-A74A-0B4968403838}" type="pres">
      <dgm:prSet presAssocID="{B90B1609-B9FB-4C89-A262-F04CA303A5D8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5A21CDA-B0BD-4D69-AE12-AC1BE67AE857}" type="pres">
      <dgm:prSet presAssocID="{B90B1609-B9FB-4C89-A262-F04CA303A5D8}" presName="divider" presStyleLbl="fgShp" presStyleIdx="0" presStyleCnt="1"/>
      <dgm:spPr/>
    </dgm:pt>
    <dgm:pt modelId="{B0D64DB4-C808-41F3-9B9E-18C8A6382801}" type="pres">
      <dgm:prSet presAssocID="{07A6D647-4D57-40BF-BE7E-7E15EBFDE363}" presName="downArrow" presStyleLbl="node1" presStyleIdx="0" presStyleCnt="2"/>
      <dgm:spPr/>
    </dgm:pt>
    <dgm:pt modelId="{5771CCC4-8E0C-4566-9E30-EF7A10AD2252}" type="pres">
      <dgm:prSet presAssocID="{07A6D647-4D57-40BF-BE7E-7E15EBFDE363}" presName="downArrowText" presStyleLbl="revTx" presStyleIdx="0" presStyleCnt="2" custScaleX="149215" custScaleY="1227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971866-6878-45B5-9B43-C2AF6B72924E}" type="pres">
      <dgm:prSet presAssocID="{B9908F38-65FC-4382-B326-3776EE418491}" presName="upArrow" presStyleLbl="node1" presStyleIdx="1" presStyleCnt="2"/>
      <dgm:spPr/>
    </dgm:pt>
    <dgm:pt modelId="{1A474F6E-9D9B-45A3-8AA2-D3BB5CC4DF46}" type="pres">
      <dgm:prSet presAssocID="{B9908F38-65FC-4382-B326-3776EE418491}" presName="upArrowText" presStyleLbl="revTx" presStyleIdx="1" presStyleCnt="2" custScaleX="138278" custScaleY="1155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6F7E3EC-1FAF-45A3-806F-E96F5DEE27A0}" type="presOf" srcId="{B9908F38-65FC-4382-B326-3776EE418491}" destId="{1A474F6E-9D9B-45A3-8AA2-D3BB5CC4DF46}" srcOrd="0" destOrd="0" presId="urn:microsoft.com/office/officeart/2005/8/layout/arrow3"/>
    <dgm:cxn modelId="{00214E4F-822D-4FBC-A675-19188635E1CC}" type="presOf" srcId="{B90B1609-B9FB-4C89-A262-F04CA303A5D8}" destId="{7CFE700B-AB7D-4684-A74A-0B4968403838}" srcOrd="0" destOrd="0" presId="urn:microsoft.com/office/officeart/2005/8/layout/arrow3"/>
    <dgm:cxn modelId="{91943B42-6BA8-41C0-935D-A2C58116B374}" srcId="{B90B1609-B9FB-4C89-A262-F04CA303A5D8}" destId="{B9908F38-65FC-4382-B326-3776EE418491}" srcOrd="1" destOrd="0" parTransId="{8DBAD73C-FFEF-4CA1-B252-16C36F7F066E}" sibTransId="{0CB41240-7860-4637-B78F-F3372FAA02A2}"/>
    <dgm:cxn modelId="{E35E97A0-CD72-459A-8222-7858ACC7553A}" type="presOf" srcId="{07A6D647-4D57-40BF-BE7E-7E15EBFDE363}" destId="{5771CCC4-8E0C-4566-9E30-EF7A10AD2252}" srcOrd="0" destOrd="0" presId="urn:microsoft.com/office/officeart/2005/8/layout/arrow3"/>
    <dgm:cxn modelId="{0BDC1339-6BF2-4053-B2E7-941889EF6735}" srcId="{B90B1609-B9FB-4C89-A262-F04CA303A5D8}" destId="{07A6D647-4D57-40BF-BE7E-7E15EBFDE363}" srcOrd="0" destOrd="0" parTransId="{2796634C-B9E5-4802-8035-3F2E44666F1C}" sibTransId="{9B2F1FFC-2477-45C4-95E9-575DE0D86ADB}"/>
    <dgm:cxn modelId="{4865393F-1D91-471A-B2CD-B17E364973B5}" type="presParOf" srcId="{7CFE700B-AB7D-4684-A74A-0B4968403838}" destId="{35A21CDA-B0BD-4D69-AE12-AC1BE67AE857}" srcOrd="0" destOrd="0" presId="urn:microsoft.com/office/officeart/2005/8/layout/arrow3"/>
    <dgm:cxn modelId="{A45C7951-8758-4F7E-9782-B9DE18A3FDF0}" type="presParOf" srcId="{7CFE700B-AB7D-4684-A74A-0B4968403838}" destId="{B0D64DB4-C808-41F3-9B9E-18C8A6382801}" srcOrd="1" destOrd="0" presId="urn:microsoft.com/office/officeart/2005/8/layout/arrow3"/>
    <dgm:cxn modelId="{A34D5915-C83D-4571-A76F-10C352536796}" type="presParOf" srcId="{7CFE700B-AB7D-4684-A74A-0B4968403838}" destId="{5771CCC4-8E0C-4566-9E30-EF7A10AD2252}" srcOrd="2" destOrd="0" presId="urn:microsoft.com/office/officeart/2005/8/layout/arrow3"/>
    <dgm:cxn modelId="{D5B7D9C2-9F55-4C77-95DF-629EF694A72C}" type="presParOf" srcId="{7CFE700B-AB7D-4684-A74A-0B4968403838}" destId="{EA971866-6878-45B5-9B43-C2AF6B72924E}" srcOrd="3" destOrd="0" presId="urn:microsoft.com/office/officeart/2005/8/layout/arrow3"/>
    <dgm:cxn modelId="{6DAE397A-F5B1-4B5F-B053-9DADDF133EC9}" type="presParOf" srcId="{7CFE700B-AB7D-4684-A74A-0B4968403838}" destId="{1A474F6E-9D9B-45A3-8AA2-D3BB5CC4DF46}" srcOrd="4" destOrd="0" presId="urn:microsoft.com/office/officeart/2005/8/layout/arrow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97089EC-AA5F-4EA5-BCEA-DB3966EADB04}">
      <dsp:nvSpPr>
        <dsp:cNvPr id="0" name=""/>
        <dsp:cNvSpPr/>
      </dsp:nvSpPr>
      <dsp:spPr>
        <a:xfrm>
          <a:off x="0" y="2"/>
          <a:ext cx="9144000" cy="2160237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Цель: показать возможное влияние свойств различной воды на развитие живого организма (на примере растений).</a:t>
          </a:r>
          <a:r>
            <a:rPr lang="ru-RU" sz="2600" kern="1200" dirty="0" smtClean="0"/>
            <a:t/>
          </a:r>
          <a:br>
            <a:rPr lang="ru-RU" sz="2600" kern="1200" dirty="0" smtClean="0"/>
          </a:br>
          <a:endParaRPr lang="ru-RU" sz="2600" kern="1200" dirty="0"/>
        </a:p>
      </dsp:txBody>
      <dsp:txXfrm>
        <a:off x="0" y="2"/>
        <a:ext cx="9144000" cy="2160237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1C25F44-6669-42AF-ADF1-582F0C5309BC}">
      <dsp:nvSpPr>
        <dsp:cNvPr id="0" name=""/>
        <dsp:cNvSpPr/>
      </dsp:nvSpPr>
      <dsp:spPr>
        <a:xfrm>
          <a:off x="0" y="598865"/>
          <a:ext cx="8229599" cy="214812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lvl="0" algn="l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Объект</a:t>
          </a:r>
          <a:r>
            <a:rPr lang="ru-RU" sz="54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: </a:t>
          </a:r>
          <a:r>
            <a:rPr lang="ru-RU" sz="5400" b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вода</a:t>
          </a:r>
          <a:r>
            <a:rPr lang="ru-RU" sz="54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в жизни организма</a:t>
          </a:r>
          <a:endParaRPr lang="ru-RU" sz="5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0" y="598865"/>
        <a:ext cx="8229599" cy="2148120"/>
      </dsp:txXfrm>
    </dsp:sp>
    <dsp:sp modelId="{66E0B74D-A410-4B75-BFFA-BBA5ED7C54BE}">
      <dsp:nvSpPr>
        <dsp:cNvPr id="0" name=""/>
        <dsp:cNvSpPr/>
      </dsp:nvSpPr>
      <dsp:spPr>
        <a:xfrm>
          <a:off x="0" y="2902505"/>
          <a:ext cx="8229599" cy="214812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lvl="0" algn="l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Предмет</a:t>
          </a:r>
          <a:r>
            <a:rPr lang="ru-RU" sz="54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: рост и развитие растительного организма</a:t>
          </a:r>
          <a:endParaRPr lang="ru-RU" sz="5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0" y="2902505"/>
        <a:ext cx="8229599" cy="2148120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260CCE0-ADDD-439B-A0C6-1AE232E71677}">
      <dsp:nvSpPr>
        <dsp:cNvPr id="0" name=""/>
        <dsp:cNvSpPr/>
      </dsp:nvSpPr>
      <dsp:spPr>
        <a:xfrm>
          <a:off x="0" y="1273"/>
          <a:ext cx="8229599" cy="567554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Гипотеза: если имеется эффект от использования какой-то особой воды,  то необходимо информировать население о ее источниках для обеспечения сохранения здоровья.</a:t>
          </a:r>
          <a:endParaRPr lang="ru-RU" sz="4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0" y="1273"/>
        <a:ext cx="8229599" cy="5675544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BDE31B1-581E-40A0-BBB6-0B918A488590}">
      <dsp:nvSpPr>
        <dsp:cNvPr id="0" name=""/>
        <dsp:cNvSpPr/>
      </dsp:nvSpPr>
      <dsp:spPr>
        <a:xfrm>
          <a:off x="930827" y="1506"/>
          <a:ext cx="2275792" cy="1772256"/>
        </a:xfrm>
        <a:prstGeom prst="round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205B467-934A-4A01-8521-247402A3C2CB}">
      <dsp:nvSpPr>
        <dsp:cNvPr id="0" name=""/>
        <dsp:cNvSpPr/>
      </dsp:nvSpPr>
      <dsp:spPr>
        <a:xfrm>
          <a:off x="931782" y="1670987"/>
          <a:ext cx="2273882" cy="8436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70688" rIns="170688" bIns="0" numCol="1" spcCol="1270" anchor="t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Артезианская вода</a:t>
          </a:r>
          <a:endParaRPr lang="ru-RU" sz="2400" kern="1200" dirty="0"/>
        </a:p>
      </dsp:txBody>
      <dsp:txXfrm>
        <a:off x="931782" y="1670987"/>
        <a:ext cx="2273882" cy="843610"/>
      </dsp:txXfrm>
    </dsp:sp>
    <dsp:sp modelId="{C993238E-BEF0-47F6-BA23-E540A7FAE477}">
      <dsp:nvSpPr>
        <dsp:cNvPr id="0" name=""/>
        <dsp:cNvSpPr/>
      </dsp:nvSpPr>
      <dsp:spPr>
        <a:xfrm>
          <a:off x="3434103" y="1506"/>
          <a:ext cx="2275792" cy="1772256"/>
        </a:xfrm>
        <a:prstGeom prst="roundRect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FD1C16B-EF61-40B7-8C36-F16B573F2041}">
      <dsp:nvSpPr>
        <dsp:cNvPr id="0" name=""/>
        <dsp:cNvSpPr/>
      </dsp:nvSpPr>
      <dsp:spPr>
        <a:xfrm>
          <a:off x="3435058" y="1670987"/>
          <a:ext cx="2273882" cy="8436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70688" rIns="170688" bIns="0" numCol="1" spcCol="1270" anchor="t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err="1" smtClean="0"/>
            <a:t>Шунгитовая</a:t>
          </a:r>
          <a:r>
            <a:rPr lang="ru-RU" sz="2400" kern="1200" dirty="0" smtClean="0"/>
            <a:t> вода</a:t>
          </a:r>
          <a:endParaRPr lang="ru-RU" sz="2400" kern="1200" dirty="0"/>
        </a:p>
      </dsp:txBody>
      <dsp:txXfrm>
        <a:off x="3435058" y="1670987"/>
        <a:ext cx="2273882" cy="843610"/>
      </dsp:txXfrm>
    </dsp:sp>
    <dsp:sp modelId="{305B1226-1953-49F7-A7AA-C129DFE51AB1}">
      <dsp:nvSpPr>
        <dsp:cNvPr id="0" name=""/>
        <dsp:cNvSpPr/>
      </dsp:nvSpPr>
      <dsp:spPr>
        <a:xfrm>
          <a:off x="5937380" y="1506"/>
          <a:ext cx="2275792" cy="1772256"/>
        </a:xfrm>
        <a:prstGeom prst="roundRect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4655B28-5455-4069-ACAE-18CE56B5D017}">
      <dsp:nvSpPr>
        <dsp:cNvPr id="0" name=""/>
        <dsp:cNvSpPr/>
      </dsp:nvSpPr>
      <dsp:spPr>
        <a:xfrm>
          <a:off x="5938335" y="1670987"/>
          <a:ext cx="2273882" cy="8436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70688" rIns="170688" bIns="0" numCol="1" spcCol="1270" anchor="t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Талая вода</a:t>
          </a:r>
          <a:endParaRPr lang="ru-RU" sz="2400" kern="1200" dirty="0"/>
        </a:p>
      </dsp:txBody>
      <dsp:txXfrm>
        <a:off x="5938335" y="1670987"/>
        <a:ext cx="2273882" cy="843610"/>
      </dsp:txXfrm>
    </dsp:sp>
    <dsp:sp modelId="{6D992D4D-8C76-47D9-AE62-975DCB412D0A}">
      <dsp:nvSpPr>
        <dsp:cNvPr id="0" name=""/>
        <dsp:cNvSpPr/>
      </dsp:nvSpPr>
      <dsp:spPr>
        <a:xfrm>
          <a:off x="3434103" y="2741986"/>
          <a:ext cx="2275792" cy="1772256"/>
        </a:xfrm>
        <a:prstGeom prst="roundRect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09518A0-BDC7-4C4E-A3CD-6BD39BDE198C}">
      <dsp:nvSpPr>
        <dsp:cNvPr id="0" name=""/>
        <dsp:cNvSpPr/>
      </dsp:nvSpPr>
      <dsp:spPr>
        <a:xfrm>
          <a:off x="2986489" y="4411466"/>
          <a:ext cx="3171020" cy="8436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70688" rIns="170688" bIns="0" numCol="1" spcCol="1270" anchor="t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Ионизированная вода</a:t>
          </a:r>
          <a:endParaRPr lang="ru-RU" sz="2400" kern="1200" dirty="0"/>
        </a:p>
      </dsp:txBody>
      <dsp:txXfrm>
        <a:off x="2986489" y="4411466"/>
        <a:ext cx="3171020" cy="843610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5A21CDA-B0BD-4D69-AE12-AC1BE67AE857}">
      <dsp:nvSpPr>
        <dsp:cNvPr id="0" name=""/>
        <dsp:cNvSpPr/>
      </dsp:nvSpPr>
      <dsp:spPr>
        <a:xfrm rot="21300000">
          <a:off x="25254" y="1794666"/>
          <a:ext cx="8179091" cy="936629"/>
        </a:xfrm>
        <a:prstGeom prst="mathMinus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0D64DB4-C808-41F3-9B9E-18C8A6382801}">
      <dsp:nvSpPr>
        <dsp:cNvPr id="0" name=""/>
        <dsp:cNvSpPr/>
      </dsp:nvSpPr>
      <dsp:spPr>
        <a:xfrm>
          <a:off x="987552" y="226298"/>
          <a:ext cx="2468880" cy="1810385"/>
        </a:xfrm>
        <a:prstGeom prst="downArrow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771CCC4-8E0C-4566-9E30-EF7A10AD2252}">
      <dsp:nvSpPr>
        <dsp:cNvPr id="0" name=""/>
        <dsp:cNvSpPr/>
      </dsp:nvSpPr>
      <dsp:spPr>
        <a:xfrm>
          <a:off x="3713656" y="-215923"/>
          <a:ext cx="3929535" cy="23327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0" tIns="177800" rIns="177800" bIns="17780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/>
            <a:t>Без бактерий</a:t>
          </a:r>
        </a:p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/>
            <a:t>Чистая</a:t>
          </a:r>
        </a:p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/>
            <a:t>Мягкая</a:t>
          </a:r>
        </a:p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/>
            <a:t>Без хлора</a:t>
          </a:r>
          <a:endParaRPr lang="ru-RU" sz="2500" b="1" kern="1200" dirty="0"/>
        </a:p>
      </dsp:txBody>
      <dsp:txXfrm>
        <a:off x="3713656" y="-215923"/>
        <a:ext cx="3929535" cy="2332751"/>
      </dsp:txXfrm>
    </dsp:sp>
    <dsp:sp modelId="{EA971866-6878-45B5-9B43-C2AF6B72924E}">
      <dsp:nvSpPr>
        <dsp:cNvPr id="0" name=""/>
        <dsp:cNvSpPr/>
      </dsp:nvSpPr>
      <dsp:spPr>
        <a:xfrm>
          <a:off x="4773167" y="2489279"/>
          <a:ext cx="2468880" cy="1810385"/>
        </a:xfrm>
        <a:prstGeom prst="upArrow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A474F6E-9D9B-45A3-8AA2-D3BB5CC4DF46}">
      <dsp:nvSpPr>
        <dsp:cNvPr id="0" name=""/>
        <dsp:cNvSpPr/>
      </dsp:nvSpPr>
      <dsp:spPr>
        <a:xfrm>
          <a:off x="730419" y="2476873"/>
          <a:ext cx="3641512" cy="21972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0" tIns="177800" rIns="177800" bIns="17780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/>
            <a:t>Мало кислорода</a:t>
          </a:r>
        </a:p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/>
            <a:t>Вещества более концентрированы</a:t>
          </a:r>
        </a:p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/>
            <a:t>Внимание на чайник</a:t>
          </a:r>
          <a:endParaRPr lang="ru-RU" sz="2500" b="1" kern="1200" dirty="0"/>
        </a:p>
      </dsp:txBody>
      <dsp:txXfrm>
        <a:off x="730419" y="2476873"/>
        <a:ext cx="3641512" cy="219727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List1">
  <dgm:title val=""/>
  <dgm:desc val=""/>
  <dgm:catLst>
    <dgm:cat type="list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arrow3">
  <dgm:title val=""/>
  <dgm:desc val=""/>
  <dgm:catLst>
    <dgm:cat type="relationship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none"/>
      <dgm:param type="vertAlign" val="none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l" for="ch" forName="downArrow" refType="w" fact="0.1"/>
              <dgm:constr type="t" for="ch" forName="downArrow" refType="h" fact="0.05"/>
              <dgm:constr type="lOff" for="ch" forName="downArrow" refType="w" fact="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r" for="ch" forName="downArrowText" refType="w" fact="0.8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r" for="ch" forName="upArrow" refType="w" fact="0.9"/>
              <dgm:constr type="rOff" for="ch" forName="upArrow" refType="w" fact="-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l" for="ch" forName="upArrowText" refType="w" fact="0.15"/>
              <dgm:constr type="primFontSz" for="ch" ptType="node" op="equ" val="65"/>
            </dgm:constrLst>
          </dgm:if>
          <dgm:else name="Name4">
            <dgm:constrLst>
              <dgm:constr type="w" for="ch" forName="downArrow" refType="w" fact="0.4"/>
              <dgm:constr type="h" for="ch" forName="downArrow" refType="h" fact="0.8"/>
              <dgm:constr type="l" for="ch" forName="downArrow" refType="w" fact="0.02"/>
              <dgm:constr type="t" for="ch" forName="downArrow" refType="h" fact="0.05"/>
              <dgm:constr type="lOff" for="ch" forName="downArrow" refType="w" fact="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r" for="ch" forName="downArrowText" refType="w"/>
              <dgm:constr type="primFontSz" for="ch" ptType="node" op="equ" val="65"/>
            </dgm:constrLst>
          </dgm:else>
        </dgm:choose>
      </dgm:if>
      <dgm:else name="Name5">
        <dgm:choose name="Name6">
          <dgm:if name="Name7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r" for="ch" forName="downArrow" refType="w" fact="0.9"/>
              <dgm:constr type="t" for="ch" forName="downArrow" refType="h" fact="0.05"/>
              <dgm:constr type="rOff" for="ch" forName="downArrow" refType="w" fact="-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l" for="ch" forName="downArrowText" refType="w" fact="0.1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l" for="ch" forName="upArrow" refType="w" fact="0.1"/>
              <dgm:constr type="lOff" for="ch" forName="upArrow" refType="w" fact="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r" for="ch" forName="upArrowText" refType="w" fact="0.85"/>
              <dgm:constr type="primFontSz" for="ch" ptType="node" op="equ" val="65"/>
            </dgm:constrLst>
          </dgm:if>
          <dgm:else name="Name8">
            <dgm:constrLst>
              <dgm:constr type="w" for="ch" forName="downArrow" refType="w" fact="0.4"/>
              <dgm:constr type="h" for="ch" forName="downArrow" refType="h" fact="0.8"/>
              <dgm:constr type="r" for="ch" forName="downArrow" refType="w" fact="0.98"/>
              <dgm:constr type="t" for="ch" forName="downArrow" refType="h" fact="0.05"/>
              <dgm:constr type="rOff" for="ch" forName="downArrow" refType="w" fact="-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l" for="ch" forName="downArrowText"/>
              <dgm:constr type="primFontSz" for="ch" ptType="node" op="equ" val="65"/>
            </dgm:constrLst>
          </dgm:else>
        </dgm:choose>
      </dgm:else>
    </dgm:choose>
    <dgm:ruleLst/>
    <dgm:choose name="Name9">
      <dgm:if name="Name10" axis="ch" ptType="node" func="cnt" op="gte" val="2">
        <dgm:layoutNode name="divider" styleLbl="fgShp">
          <dgm:alg type="sp"/>
          <dgm:choose name="Name11">
            <dgm:if name="Name12" func="var" arg="dir" op="equ" val="norm">
              <dgm:shape xmlns:r="http://schemas.openxmlformats.org/officeDocument/2006/relationships" rot="-5" type="mathMinus" r:blip="">
                <dgm:adjLst/>
              </dgm:shape>
            </dgm:if>
            <dgm:else name="Name13">
              <dgm:shape xmlns:r="http://schemas.openxmlformats.org/officeDocument/2006/relationships" rot="5" type="mathMinus" r:blip="">
                <dgm:adjLst/>
              </dgm:shape>
            </dgm:else>
          </dgm:choose>
          <dgm:presOf/>
          <dgm:constrLst/>
          <dgm:ruleLst/>
        </dgm:layoutNode>
      </dgm:if>
      <dgm:else name="Name14"/>
    </dgm:choose>
    <dgm:forEach name="Name15" axis="ch" ptType="node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  <dgm:forEach name="Name16" axis="ch" ptType="node" st="2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sferadoma.ru/narmed/shungitovaya-voda" TargetMode="External"/><Relationship Id="rId2" Type="http://schemas.openxmlformats.org/officeDocument/2006/relationships/hyperlink" Target="http://pitanieinfo.ru/voda/artezianskaya-voda-polza-i-vred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pro8odu.ru/vidy-vody/talaya-voda/talaya-voda-v-domashnih-usloviyah.html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Такая разная вода или пейте чистую воду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1123-300x22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27583" y="1213720"/>
            <a:ext cx="7920881" cy="5591707"/>
          </a:xfrm>
          <a:prstGeom prst="teardrop">
            <a:avLst>
              <a:gd name="adj" fmla="val 91027"/>
            </a:avLst>
          </a:prstGeom>
        </p:spPr>
      </p:pic>
      <p:sp>
        <p:nvSpPr>
          <p:cNvPr id="6" name="TextBox 5"/>
          <p:cNvSpPr txBox="1"/>
          <p:nvPr/>
        </p:nvSpPr>
        <p:spPr>
          <a:xfrm>
            <a:off x="5724128" y="5301208"/>
            <a:ext cx="34198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Колесник </a:t>
            </a:r>
            <a:r>
              <a:rPr lang="ru-RU" sz="2800" dirty="0" smtClean="0"/>
              <a:t>Полина</a:t>
            </a:r>
            <a:r>
              <a:rPr lang="ru-RU" sz="2800" dirty="0" smtClean="0"/>
              <a:t> 4в </a:t>
            </a:r>
            <a:r>
              <a:rPr lang="ru-RU" sz="2800" dirty="0" smtClean="0"/>
              <a:t>класс СОШ № 64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Кипяченая вода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Кипяченая вода</a:t>
            </a:r>
            <a:endParaRPr lang="ru-RU" dirty="0"/>
          </a:p>
        </p:txBody>
      </p:sp>
      <p:pic>
        <p:nvPicPr>
          <p:cNvPr id="6" name="Рисунок 5" descr="чайник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46154" y="1196752"/>
            <a:ext cx="4197846" cy="39099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611560" y="1196752"/>
            <a:ext cx="417646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В Японии чай заваривают водой, которая только-только «рассмеялась», а не закипела ключом.</a:t>
            </a:r>
            <a:endParaRPr lang="ru-RU" sz="2800" dirty="0"/>
          </a:p>
        </p:txBody>
      </p:sp>
      <p:pic>
        <p:nvPicPr>
          <p:cNvPr id="8" name="Рисунок 7" descr="999999999999999999susi8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560" y="3356992"/>
            <a:ext cx="4499992" cy="32072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Талая вода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В 1999 г. ученый С. В. </a:t>
            </a:r>
            <a:r>
              <a:rPr lang="ru-RU" dirty="0" err="1" smtClean="0"/>
              <a:t>Зенин</a:t>
            </a:r>
            <a:r>
              <a:rPr lang="ru-RU" dirty="0" smtClean="0"/>
              <a:t> доказал, что талая вода представляет собой иерархию из кластеров, которые состоят из 57 молекул. Они взаимодействуют между собой при помощи водородных свободных связей. </a:t>
            </a:r>
          </a:p>
          <a:p>
            <a:r>
              <a:rPr lang="ru-RU" dirty="0" smtClean="0"/>
              <a:t>Многие специалисты полагают, что такая вода способна благотворно влиять на здоровье человека. </a:t>
            </a:r>
          </a:p>
          <a:p>
            <a:r>
              <a:rPr lang="ru-RU" dirty="0" smtClean="0"/>
              <a:t>Формула ее получения довольно проста: медленное замораживание, удаление примесей и оттаивание.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структура воды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15616" y="42349"/>
            <a:ext cx="7200800" cy="675993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787208" cy="1162050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/>
              <a:t>Практическая часть</a:t>
            </a:r>
            <a:endParaRPr lang="ru-RU" sz="44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С помощью эксперимента показать </a:t>
            </a:r>
          </a:p>
          <a:p>
            <a:r>
              <a:rPr lang="ru-RU" sz="2400" dirty="0" smtClean="0"/>
              <a:t>возможное влияние различных проб воды</a:t>
            </a:r>
          </a:p>
          <a:p>
            <a:r>
              <a:rPr lang="ru-RU" sz="2400" dirty="0" smtClean="0"/>
              <a:t>на рост и развитие организма  (на примере растений)</a:t>
            </a:r>
          </a:p>
          <a:p>
            <a:endParaRPr lang="ru-RU" dirty="0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 cstate="print"/>
          <a:srcRect l="2612" t="38309" r="2040" b="7710"/>
          <a:stretch>
            <a:fillRect/>
          </a:stretch>
        </p:blipFill>
        <p:spPr bwMode="auto">
          <a:xfrm>
            <a:off x="683568" y="5099939"/>
            <a:ext cx="4139952" cy="17580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D:\Документы\вода эесперимент\DSCN7173.JPG"/>
          <p:cNvPicPr>
            <a:picLocks noChangeAspect="1" noChangeArrowheads="1"/>
          </p:cNvPicPr>
          <p:nvPr/>
        </p:nvPicPr>
        <p:blipFill>
          <a:blip r:embed="rId3" cstate="print"/>
          <a:srcRect b="8676"/>
          <a:stretch>
            <a:fillRect/>
          </a:stretch>
        </p:blipFill>
        <p:spPr bwMode="auto">
          <a:xfrm>
            <a:off x="3572021" y="1484784"/>
            <a:ext cx="5571979" cy="38164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D:\Документы\вода эесперимент\DSCN7163.JPG"/>
          <p:cNvPicPr>
            <a:picLocks noChangeAspect="1" noChangeArrowheads="1"/>
          </p:cNvPicPr>
          <p:nvPr/>
        </p:nvPicPr>
        <p:blipFill>
          <a:blip r:embed="rId4" cstate="print"/>
          <a:srcRect t="4820" r="1188" b="14845"/>
          <a:stretch>
            <a:fillRect/>
          </a:stretch>
        </p:blipFill>
        <p:spPr bwMode="auto">
          <a:xfrm>
            <a:off x="5508104" y="5057800"/>
            <a:ext cx="2952328" cy="1800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Результаты эксперимента</a:t>
            </a:r>
            <a:endParaRPr lang="ru-RU" dirty="0"/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-1" y="1196751"/>
          <a:ext cx="9144002" cy="54282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1681"/>
                <a:gridCol w="1872208"/>
                <a:gridCol w="1922513"/>
                <a:gridCol w="1660846"/>
                <a:gridCol w="1996754"/>
              </a:tblGrid>
              <a:tr h="80850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Обычная вода</a:t>
                      </a:r>
                      <a:endParaRPr lang="ru-RU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Кипяченая </a:t>
                      </a:r>
                      <a:endParaRPr lang="ru-RU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Талая </a:t>
                      </a:r>
                      <a:endParaRPr lang="ru-RU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«Освященная»</a:t>
                      </a:r>
                      <a:endParaRPr lang="ru-RU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3165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Семена фасоли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Набухли 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Набухли и испортились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Начали 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прорастать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Набухли и </a:t>
                      </a: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начали 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прорастать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51672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Корни у </a:t>
                      </a:r>
                      <a:r>
                        <a:rPr lang="ru-RU" sz="1800" b="1" dirty="0" err="1">
                          <a:latin typeface="Times New Roman"/>
                          <a:ea typeface="Times New Roman"/>
                          <a:cs typeface="Times New Roman"/>
                        </a:rPr>
                        <a:t>толстянки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Не сформировались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Не сформировались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Начали </a:t>
                      </a: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формироваться придаточные корни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Не сформировались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20948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Листья тополя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Начали распускаться вторыми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Начали распускаться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четвертыми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Начали распускаться </a:t>
                      </a: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первыми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Начали распускаться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третьими, но </a:t>
                      </a:r>
                      <a:r>
                        <a:rPr lang="ru-RU" sz="18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все почки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20948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Придаточные корни побега тополя</a:t>
                      </a:r>
                      <a:endParaRPr lang="ru-RU" sz="1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Один корешок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Не образовались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Один, мощный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Несколько достаточно сильных корней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Результаты эксперимента</a:t>
            </a:r>
            <a:endParaRPr lang="ru-RU" dirty="0"/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0" y="1412775"/>
          <a:ext cx="9144000" cy="5445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5473"/>
                <a:gridCol w="7058527"/>
              </a:tblGrid>
              <a:tr h="98342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Обычная вода</a:t>
                      </a:r>
                      <a:endParaRPr lang="ru-RU" sz="3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11545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Семена фасоли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11545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Корни у </a:t>
                      </a:r>
                      <a:r>
                        <a:rPr lang="ru-RU" sz="2000" b="1" dirty="0" err="1">
                          <a:latin typeface="Times New Roman"/>
                          <a:ea typeface="Times New Roman"/>
                          <a:cs typeface="Times New Roman"/>
                        </a:rPr>
                        <a:t>толстянки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11545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Листья тополя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11545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Придаточные корни</a:t>
                      </a:r>
                      <a:r>
                        <a:rPr lang="ru-RU" sz="2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побегов тополя</a:t>
                      </a:r>
                      <a:endParaRPr lang="ru-RU" sz="2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5" name="Рисунок 4" descr="DSCN7171.JPG"/>
          <p:cNvPicPr>
            <a:picLocks noChangeAspect="1"/>
          </p:cNvPicPr>
          <p:nvPr/>
        </p:nvPicPr>
        <p:blipFill>
          <a:blip r:embed="rId2" cstate="print"/>
          <a:srcRect l="-66" t="51042"/>
          <a:stretch>
            <a:fillRect/>
          </a:stretch>
        </p:blipFill>
        <p:spPr>
          <a:xfrm rot="5400000">
            <a:off x="400149" y="3136354"/>
            <a:ext cx="5445224" cy="19980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DSCN7166.JPG"/>
          <p:cNvPicPr>
            <a:picLocks noChangeAspect="1"/>
          </p:cNvPicPr>
          <p:nvPr/>
        </p:nvPicPr>
        <p:blipFill>
          <a:blip r:embed="rId3" cstate="print"/>
          <a:srcRect l="14967" t="6350" r="10195" b="28338"/>
          <a:stretch>
            <a:fillRect/>
          </a:stretch>
        </p:blipFill>
        <p:spPr>
          <a:xfrm>
            <a:off x="5183560" y="4265712"/>
            <a:ext cx="3960440" cy="2592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/>
          <a:srcRect l="57315" t="895" r="18507" b="30161"/>
          <a:stretch>
            <a:fillRect/>
          </a:stretch>
        </p:blipFill>
        <p:spPr bwMode="auto">
          <a:xfrm>
            <a:off x="3707904" y="2060848"/>
            <a:ext cx="2120963" cy="45365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DSCN7149.JPG"/>
          <p:cNvPicPr>
            <a:picLocks noChangeAspect="1"/>
          </p:cNvPicPr>
          <p:nvPr/>
        </p:nvPicPr>
        <p:blipFill>
          <a:blip r:embed="rId5" cstate="print"/>
          <a:srcRect l="16538" t="8634" r="4317" b="8864"/>
          <a:stretch>
            <a:fillRect/>
          </a:stretch>
        </p:blipFill>
        <p:spPr>
          <a:xfrm>
            <a:off x="5364088" y="1916833"/>
            <a:ext cx="3779912" cy="29552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Результаты эксперимента (фото)</a:t>
            </a:r>
            <a:endParaRPr lang="ru-RU" dirty="0"/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179512" y="1268759"/>
          <a:ext cx="8964488" cy="56659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208"/>
                <a:gridCol w="7092280"/>
              </a:tblGrid>
              <a:tr h="96844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Кипяченая </a:t>
                      </a:r>
                      <a:endParaRPr lang="ru-RU" sz="3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09846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Семена фасоли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09846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Корни у </a:t>
                      </a:r>
                      <a:r>
                        <a:rPr lang="ru-RU" sz="2000" b="1" dirty="0" err="1">
                          <a:latin typeface="Times New Roman"/>
                          <a:ea typeface="Times New Roman"/>
                          <a:cs typeface="Times New Roman"/>
                        </a:rPr>
                        <a:t>толстянки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09846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Листья тополя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32541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Придаточные корни</a:t>
                      </a:r>
                      <a:r>
                        <a:rPr lang="ru-RU" sz="2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побегов тополя</a:t>
                      </a:r>
                      <a:endParaRPr lang="ru-RU" sz="2000" b="1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10" name="Рисунок 9" descr="DSCN7153.JPG"/>
          <p:cNvPicPr>
            <a:picLocks noChangeAspect="1"/>
          </p:cNvPicPr>
          <p:nvPr/>
        </p:nvPicPr>
        <p:blipFill>
          <a:blip r:embed="rId2" cstate="print"/>
          <a:srcRect l="5032" t="4394" r="4394" b="8386"/>
          <a:stretch>
            <a:fillRect/>
          </a:stretch>
        </p:blipFill>
        <p:spPr>
          <a:xfrm>
            <a:off x="4860032" y="1700808"/>
            <a:ext cx="4087839" cy="2952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DSCN7164.JPG"/>
          <p:cNvPicPr>
            <a:picLocks noChangeAspect="1"/>
          </p:cNvPicPr>
          <p:nvPr/>
        </p:nvPicPr>
        <p:blipFill>
          <a:blip r:embed="rId3" cstate="print"/>
          <a:srcRect l="13535" r="18788" b="19791"/>
          <a:stretch>
            <a:fillRect/>
          </a:stretch>
        </p:blipFill>
        <p:spPr>
          <a:xfrm>
            <a:off x="5903640" y="3977680"/>
            <a:ext cx="3240360" cy="288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DSCN7169.JPG"/>
          <p:cNvPicPr>
            <a:picLocks noChangeAspect="1"/>
          </p:cNvPicPr>
          <p:nvPr/>
        </p:nvPicPr>
        <p:blipFill>
          <a:blip r:embed="rId4" cstate="print"/>
          <a:srcRect l="1721" t="44804" b="21660"/>
          <a:stretch>
            <a:fillRect/>
          </a:stretch>
        </p:blipFill>
        <p:spPr>
          <a:xfrm rot="5400000">
            <a:off x="59405" y="3373651"/>
            <a:ext cx="5548672" cy="14200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print"/>
          <a:srcRect l="30888" r="36024" b="23907"/>
          <a:stretch>
            <a:fillRect/>
          </a:stretch>
        </p:blipFill>
        <p:spPr bwMode="auto">
          <a:xfrm>
            <a:off x="3491880" y="2883158"/>
            <a:ext cx="2304256" cy="39748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Результаты эксперимента</a:t>
            </a:r>
            <a:endParaRPr lang="ru-RU" dirty="0"/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179512" y="1196753"/>
          <a:ext cx="8784976" cy="57339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44779"/>
                <a:gridCol w="6740197"/>
              </a:tblGrid>
              <a:tr h="98389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Талая </a:t>
                      </a:r>
                      <a:endParaRPr lang="ru-RU" sz="3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11597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Семена фасоли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11597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Корни у </a:t>
                      </a:r>
                      <a:r>
                        <a:rPr lang="ru-RU" sz="2000" b="1" dirty="0" err="1">
                          <a:latin typeface="Times New Roman"/>
                          <a:ea typeface="Times New Roman"/>
                          <a:cs typeface="Times New Roman"/>
                        </a:rPr>
                        <a:t>толстянки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11597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Листья тополя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32942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Придаточные корни</a:t>
                      </a:r>
                      <a:r>
                        <a:rPr lang="ru-RU" sz="2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побегов тополя</a:t>
                      </a:r>
                      <a:endParaRPr lang="ru-RU" sz="2000" b="1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5" name="Рисунок 4" descr="DSCN7160.JPG"/>
          <p:cNvPicPr>
            <a:picLocks noChangeAspect="1"/>
          </p:cNvPicPr>
          <p:nvPr/>
        </p:nvPicPr>
        <p:blipFill>
          <a:blip r:embed="rId2" cstate="print"/>
          <a:srcRect l="31100" r="9838" b="44039"/>
          <a:stretch>
            <a:fillRect/>
          </a:stretch>
        </p:blipFill>
        <p:spPr>
          <a:xfrm>
            <a:off x="5230644" y="3645024"/>
            <a:ext cx="3913356" cy="27809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DSCN7157.JPG"/>
          <p:cNvPicPr>
            <a:picLocks noChangeAspect="1"/>
          </p:cNvPicPr>
          <p:nvPr/>
        </p:nvPicPr>
        <p:blipFill>
          <a:blip r:embed="rId3" cstate="print"/>
          <a:srcRect l="29978" t="11785" r="11209" b="39648"/>
          <a:stretch>
            <a:fillRect/>
          </a:stretch>
        </p:blipFill>
        <p:spPr>
          <a:xfrm>
            <a:off x="3779912" y="1772816"/>
            <a:ext cx="4104456" cy="23079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DSCN7170.JPG"/>
          <p:cNvPicPr>
            <a:picLocks noChangeAspect="1"/>
          </p:cNvPicPr>
          <p:nvPr/>
        </p:nvPicPr>
        <p:blipFill>
          <a:blip r:embed="rId4" cstate="print"/>
          <a:srcRect l="905" t="48385" b="9100"/>
          <a:stretch>
            <a:fillRect/>
          </a:stretch>
        </p:blipFill>
        <p:spPr>
          <a:xfrm rot="5400000">
            <a:off x="277482" y="3119570"/>
            <a:ext cx="5656684" cy="18201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print"/>
          <a:srcRect l="34222" r="34139" b="29348"/>
          <a:stretch>
            <a:fillRect/>
          </a:stretch>
        </p:blipFill>
        <p:spPr bwMode="auto">
          <a:xfrm>
            <a:off x="3779912" y="3842666"/>
            <a:ext cx="1800200" cy="30153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Результаты эксперимента</a:t>
            </a:r>
            <a:endParaRPr lang="ru-RU" dirty="0"/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251520" y="1124745"/>
          <a:ext cx="8568952" cy="57653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014"/>
                <a:gridCol w="6640938"/>
              </a:tblGrid>
              <a:tr h="99103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«Освященная»</a:t>
                      </a:r>
                      <a:endParaRPr lang="ru-RU" sz="3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12407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Семена фасоли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12407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Корни у </a:t>
                      </a:r>
                      <a:r>
                        <a:rPr lang="ru-RU" sz="2000" b="1" dirty="0" err="1">
                          <a:latin typeface="Times New Roman"/>
                          <a:ea typeface="Times New Roman"/>
                          <a:cs typeface="Times New Roman"/>
                        </a:rPr>
                        <a:t>толстянки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12407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Листья тополя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369999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Придаточные корни</a:t>
                      </a:r>
                      <a:r>
                        <a:rPr lang="ru-RU" sz="2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побегов тополя</a:t>
                      </a:r>
                      <a:endParaRPr lang="ru-RU" sz="2000" b="1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7" name="Рисунок 6" descr="DSCN7168.JPG"/>
          <p:cNvPicPr>
            <a:picLocks noChangeAspect="1"/>
          </p:cNvPicPr>
          <p:nvPr/>
        </p:nvPicPr>
        <p:blipFill>
          <a:blip r:embed="rId2" cstate="print"/>
          <a:srcRect l="6700" t="58219" r="5512" b="13494"/>
          <a:stretch>
            <a:fillRect/>
          </a:stretch>
        </p:blipFill>
        <p:spPr>
          <a:xfrm rot="5400000">
            <a:off x="121196" y="3199284"/>
            <a:ext cx="5661248" cy="1656184"/>
          </a:xfrm>
          <a:prstGeom prst="rect">
            <a:avLst/>
          </a:prstGeom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 l="43326" r="20817" b="32868"/>
          <a:stretch>
            <a:fillRect/>
          </a:stretch>
        </p:blipFill>
        <p:spPr bwMode="auto">
          <a:xfrm>
            <a:off x="3779912" y="3015388"/>
            <a:ext cx="2736303" cy="38426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DSCN7155.JPG"/>
          <p:cNvPicPr>
            <a:picLocks noChangeAspect="1"/>
          </p:cNvPicPr>
          <p:nvPr/>
        </p:nvPicPr>
        <p:blipFill>
          <a:blip r:embed="rId4" cstate="print"/>
          <a:srcRect l="16926" t="10101" r="24800" b="21650"/>
          <a:stretch>
            <a:fillRect/>
          </a:stretch>
        </p:blipFill>
        <p:spPr>
          <a:xfrm>
            <a:off x="3779912" y="1556792"/>
            <a:ext cx="3428689" cy="3011686"/>
          </a:xfrm>
          <a:prstGeom prst="rect">
            <a:avLst/>
          </a:prstGeom>
        </p:spPr>
      </p:pic>
      <p:pic>
        <p:nvPicPr>
          <p:cNvPr id="5" name="Рисунок 4" descr="DSCN7161.JPG"/>
          <p:cNvPicPr>
            <a:picLocks noChangeAspect="1"/>
          </p:cNvPicPr>
          <p:nvPr/>
        </p:nvPicPr>
        <p:blipFill>
          <a:blip r:embed="rId5" cstate="print"/>
          <a:srcRect l="70475" t="21650" b="32150"/>
          <a:stretch>
            <a:fillRect/>
          </a:stretch>
        </p:blipFill>
        <p:spPr>
          <a:xfrm>
            <a:off x="6479704" y="3140968"/>
            <a:ext cx="2664296" cy="31266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Актуальность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79512" y="1196752"/>
          <a:ext cx="8784976" cy="51845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Любая вода побуждает начало биологических процессов.</a:t>
            </a:r>
          </a:p>
          <a:p>
            <a:r>
              <a:rPr lang="ru-RU" dirty="0" smtClean="0"/>
              <a:t> Кипяченая вода меньше всего подходит для активизации биологических процессов в растениях.</a:t>
            </a:r>
          </a:p>
          <a:p>
            <a:r>
              <a:rPr lang="ru-RU" dirty="0" smtClean="0"/>
              <a:t> Активнее всего происходили биологические процессы при участии талой воды.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Перспектива работы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1. Исследовать другие образцы воды: родниковую, очищенную при помощи </a:t>
            </a:r>
            <a:r>
              <a:rPr lang="ru-RU" dirty="0" err="1" smtClean="0"/>
              <a:t>шунгита</a:t>
            </a:r>
            <a:r>
              <a:rPr lang="ru-RU" dirty="0" smtClean="0"/>
              <a:t>, которому приписывают целебные свойства и купленную в магазине (в бутылках).</a:t>
            </a:r>
          </a:p>
          <a:p>
            <a:pPr>
              <a:buNone/>
            </a:pPr>
            <a:r>
              <a:rPr lang="ru-RU" dirty="0" smtClean="0"/>
              <a:t>2. Провести эксперимент на растениях.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Источники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hlinkClick r:id="rId2"/>
              </a:rPr>
              <a:t>http://pitanieinfo.ru/voda/artezianskaya-voda-polza-i-vred#himicheskiy-sostav-artezianskoy-vody?utm_source=copypaste</a:t>
            </a:r>
            <a:r>
              <a:rPr lang="ru-RU" dirty="0" smtClean="0"/>
              <a:t> </a:t>
            </a:r>
          </a:p>
          <a:p>
            <a:r>
              <a:rPr lang="ru-RU" dirty="0" smtClean="0">
                <a:hlinkClick r:id="rId3"/>
              </a:rPr>
              <a:t>http://sferadoma.ru/narmed/shungitovaya-voda#ixzz4PhEgM67V</a:t>
            </a:r>
            <a:endParaRPr lang="ru-RU" dirty="0" smtClean="0"/>
          </a:p>
          <a:p>
            <a:r>
              <a:rPr lang="ru-RU" dirty="0" smtClean="0">
                <a:hlinkClick r:id="rId4"/>
              </a:rPr>
              <a:t>http://pro8odu.ru/vidy-vody/talaya-voda/talaya-voda-v-domashnih-usloviyah.html#ixzz4PhBprBdy</a:t>
            </a:r>
            <a:r>
              <a:rPr lang="ru-RU" dirty="0" smtClean="0"/>
              <a:t>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435280" cy="1162050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/>
              <a:t>Актуальность</a:t>
            </a:r>
            <a:endParaRPr lang="ru-RU" sz="4400" dirty="0"/>
          </a:p>
        </p:txBody>
      </p:sp>
      <p:pic>
        <p:nvPicPr>
          <p:cNvPr id="6" name="Содержимое 5" descr="water-300x22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019940" y="1916832"/>
            <a:ext cx="4843610" cy="3632708"/>
          </a:xfrm>
        </p:spPr>
      </p:pic>
      <p:sp>
        <p:nvSpPr>
          <p:cNvPr id="11" name="Текст 10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466728" cy="4691063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Прежде неисчерпаемый ресурс - пресная чистая вода - становиться исчерпаемым.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0" y="1268760"/>
          <a:ext cx="9144000" cy="2160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080120"/>
          </a:xfrm>
        </p:spPr>
        <p:txBody>
          <a:bodyPr/>
          <a:lstStyle/>
          <a:p>
            <a:r>
              <a:rPr lang="ru-RU" b="1" dirty="0" smtClean="0"/>
              <a:t>Цели и задачи: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3789040"/>
            <a:ext cx="8229600" cy="262515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Задача: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1. Выявить влияние проб различной воды на рост и развитие растительного организма.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476672"/>
          <a:ext cx="8229600" cy="56494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95536" y="476672"/>
          <a:ext cx="8229600" cy="56780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Основное содержание работы: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I</a:t>
            </a:r>
            <a:r>
              <a:rPr lang="ru-RU" dirty="0" smtClean="0"/>
              <a:t>. Определение основных свойств воды в данным  научно-популярной литературы.</a:t>
            </a:r>
          </a:p>
          <a:p>
            <a:pPr>
              <a:buNone/>
            </a:pPr>
            <a:r>
              <a:rPr lang="en-US" dirty="0" smtClean="0"/>
              <a:t>II</a:t>
            </a:r>
            <a:r>
              <a:rPr lang="ru-RU" dirty="0" smtClean="0"/>
              <a:t>. Экспериментальное подтверждение различного влияния проб воды на рост и развитие организма ( на примере растений)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Из теории вопроса</a:t>
            </a:r>
            <a:endParaRPr lang="ru-RU" dirty="0"/>
          </a:p>
        </p:txBody>
      </p:sp>
      <p:graphicFrame>
        <p:nvGraphicFramePr>
          <p:cNvPr id="9" name="Содержимое 8"/>
          <p:cNvGraphicFramePr>
            <a:graphicFrameLocks noGrp="1"/>
          </p:cNvGraphicFramePr>
          <p:nvPr>
            <p:ph idx="1"/>
          </p:nvPr>
        </p:nvGraphicFramePr>
        <p:xfrm>
          <a:off x="0" y="1340768"/>
          <a:ext cx="9144000" cy="5256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59832" y="274638"/>
            <a:ext cx="5626968" cy="1143000"/>
          </a:xfrm>
        </p:spPr>
        <p:txBody>
          <a:bodyPr/>
          <a:lstStyle/>
          <a:p>
            <a:r>
              <a:rPr lang="ru-RU" dirty="0" smtClean="0"/>
              <a:t>Водопроводная вода</a:t>
            </a:r>
            <a:endParaRPr lang="ru-RU" dirty="0"/>
          </a:p>
        </p:txBody>
      </p:sp>
      <p:pic>
        <p:nvPicPr>
          <p:cNvPr id="4" name="Содержимое 3" descr="кран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260648"/>
            <a:ext cx="2708920" cy="34689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4788024" y="1052736"/>
            <a:ext cx="4176464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Главные показатели строго нормируются регламентирующими документами, а именно ГОСТ и </a:t>
            </a:r>
            <a:r>
              <a:rPr lang="ru-RU" sz="2800" dirty="0" err="1" smtClean="0"/>
              <a:t>СанПиН</a:t>
            </a:r>
            <a:r>
              <a:rPr lang="ru-RU" sz="2800" dirty="0" smtClean="0"/>
              <a:t> 2.1.1074-01.</a:t>
            </a:r>
          </a:p>
          <a:p>
            <a:r>
              <a:rPr lang="en-US" sz="2800" dirty="0" smtClean="0"/>
              <a:t>П</a:t>
            </a:r>
            <a:r>
              <a:rPr lang="ru-RU" sz="2800" dirty="0" err="1" smtClean="0"/>
              <a:t>роверяют</a:t>
            </a:r>
            <a:r>
              <a:rPr lang="ru-RU" sz="2800" dirty="0" smtClean="0"/>
              <a:t>: 3 основных органолептических свойства воды; учитывают 5 микробиологических показателей. </a:t>
            </a:r>
          </a:p>
          <a:p>
            <a:endParaRPr lang="ru-RU" sz="3200" dirty="0" smtClean="0"/>
          </a:p>
          <a:p>
            <a:endParaRPr lang="ru-RU" sz="3200" dirty="0"/>
          </a:p>
        </p:txBody>
      </p:sp>
      <p:pic>
        <p:nvPicPr>
          <p:cNvPr id="7" name="Рисунок 6" descr="лаборатория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560" y="3789040"/>
            <a:ext cx="4181948" cy="27995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382</TotalTime>
  <Words>517</Words>
  <Application>Microsoft Office PowerPoint</Application>
  <PresentationFormat>Экран (4:3)</PresentationFormat>
  <Paragraphs>108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Такая разная вода или пейте чистую воду </vt:lpstr>
      <vt:lpstr>Актуальность</vt:lpstr>
      <vt:lpstr>Актуальность</vt:lpstr>
      <vt:lpstr>Цели и задачи:</vt:lpstr>
      <vt:lpstr>Слайд 5</vt:lpstr>
      <vt:lpstr>Слайд 6</vt:lpstr>
      <vt:lpstr>Основное содержание работы:</vt:lpstr>
      <vt:lpstr>Из теории вопроса</vt:lpstr>
      <vt:lpstr>Водопроводная вода</vt:lpstr>
      <vt:lpstr>Кипяченая вода</vt:lpstr>
      <vt:lpstr>Кипяченая вода</vt:lpstr>
      <vt:lpstr>Талая вода</vt:lpstr>
      <vt:lpstr>Слайд 13</vt:lpstr>
      <vt:lpstr>Практическая часть</vt:lpstr>
      <vt:lpstr>Результаты эксперимента</vt:lpstr>
      <vt:lpstr>Результаты эксперимента</vt:lpstr>
      <vt:lpstr>Результаты эксперимента (фото)</vt:lpstr>
      <vt:lpstr>Результаты эксперимента</vt:lpstr>
      <vt:lpstr>Результаты эксперимента</vt:lpstr>
      <vt:lpstr>Выводы:</vt:lpstr>
      <vt:lpstr>Перспектива работы</vt:lpstr>
      <vt:lpstr>Источники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Живая вода или пейте чистую воду</dc:title>
  <dc:creator>Пользователь</dc:creator>
  <cp:lastModifiedBy>Пользователь</cp:lastModifiedBy>
  <cp:revision>46</cp:revision>
  <dcterms:created xsi:type="dcterms:W3CDTF">2016-11-15T16:50:16Z</dcterms:created>
  <dcterms:modified xsi:type="dcterms:W3CDTF">2018-01-29T16:24:02Z</dcterms:modified>
</cp:coreProperties>
</file>