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4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F77C"/>
    <a:srgbClr val="81F62A"/>
    <a:srgbClr val="C6E6A2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980864"/>
        <c:axId val="420980472"/>
        <c:axId val="0"/>
      </c:bar3DChart>
      <c:catAx>
        <c:axId val="42098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980472"/>
        <c:crosses val="autoZero"/>
        <c:auto val="1"/>
        <c:lblAlgn val="ctr"/>
        <c:lblOffset val="100"/>
        <c:noMultiLvlLbl val="0"/>
      </c:catAx>
      <c:valAx>
        <c:axId val="42098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98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Лист8!$A$1:$A$3</c:f>
              <c:strCache>
                <c:ptCount val="3"/>
                <c:pt idx="0">
                  <c:v>ч/с</c:v>
                </c:pt>
                <c:pt idx="1">
                  <c:v>н/с</c:v>
                </c:pt>
                <c:pt idx="2">
                  <c:v>с</c:v>
                </c:pt>
              </c:strCache>
            </c:strRef>
          </c:cat>
          <c:val>
            <c:numRef>
              <c:f>Лист8!$B$1:$B$3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года</a:t>
            </a:r>
          </a:p>
        </c:rich>
      </c:tx>
      <c:layout>
        <c:manualLayout>
          <c:xMode val="edge"/>
          <c:yMode val="edge"/>
          <c:x val="0.32890266841644789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Лист9!$A$1:$A$3</c:f>
              <c:strCache>
                <c:ptCount val="3"/>
                <c:pt idx="0">
                  <c:v>ч/с</c:v>
                </c:pt>
                <c:pt idx="1">
                  <c:v>н/с</c:v>
                </c:pt>
                <c:pt idx="2">
                  <c:v>с</c:v>
                </c:pt>
              </c:strCache>
            </c:strRef>
          </c:cat>
          <c:val>
            <c:numRef>
              <c:f>Лист9!$B$1:$B$3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проделанной работы педагога по </a:t>
            </a:r>
            <a:r>
              <a:rPr lang="ru-RU" sz="1400" b="1" i="0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моторики рук детей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445822397200349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 работой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Лист1!$B$1:$B$2</c:f>
              <c:strCache>
                <c:ptCount val="2"/>
                <c:pt idx="0">
                  <c:v>удовлетворены работой</c:v>
                </c:pt>
                <c:pt idx="1">
                  <c:v>частично удовлетворены работой</c:v>
                </c:pt>
              </c:strCache>
            </c:strRef>
          </c:cat>
          <c:val>
            <c:numRef>
              <c:f>Лист1!$A$1</c:f>
              <c:numCache>
                <c:formatCode>0%</c:formatCode>
                <c:ptCount val="1"/>
                <c:pt idx="0">
                  <c:v>0.77</c:v>
                </c:pt>
              </c:numCache>
            </c:numRef>
          </c:val>
        </c:ser>
        <c:ser>
          <c:idx val="1"/>
          <c:order val="1"/>
          <c:tx>
            <c:strRef>
              <c:f>Лист1!$B$2</c:f>
              <c:strCache>
                <c:ptCount val="1"/>
                <c:pt idx="0">
                  <c:v>частично удовлетворены работой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Лист1!$B$1:$B$2</c:f>
              <c:strCache>
                <c:ptCount val="2"/>
                <c:pt idx="0">
                  <c:v>удовлетворены работой</c:v>
                </c:pt>
                <c:pt idx="1">
                  <c:v>частично удовлетворены работой</c:v>
                </c:pt>
              </c:strCache>
            </c:strRef>
          </c:cat>
          <c:val>
            <c:numRef>
              <c:f>Лист1!$A$2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771408"/>
        <c:axId val="302771016"/>
      </c:barChart>
      <c:catAx>
        <c:axId val="302771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2771016"/>
        <c:crosses val="autoZero"/>
        <c:auto val="1"/>
        <c:lblAlgn val="ctr"/>
        <c:lblOffset val="100"/>
        <c:noMultiLvlLbl val="0"/>
      </c:catAx>
      <c:valAx>
        <c:axId val="30277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77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Лист1!$A$1:$A$3</c:f>
              <c:strCache>
                <c:ptCount val="3"/>
                <c:pt idx="0">
                  <c:v>ч/с</c:v>
                </c:pt>
                <c:pt idx="1">
                  <c:v>н/с</c:v>
                </c:pt>
                <c:pt idx="2">
                  <c:v>с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984744"/>
        <c:axId val="420987096"/>
        <c:axId val="0"/>
      </c:bar3DChart>
      <c:catAx>
        <c:axId val="42098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987096"/>
        <c:crosses val="autoZero"/>
        <c:auto val="1"/>
        <c:lblAlgn val="ctr"/>
        <c:lblOffset val="100"/>
        <c:noMultiLvlLbl val="0"/>
      </c:catAx>
      <c:valAx>
        <c:axId val="420987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984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Лист1!$A$1:$A$3</c:f>
              <c:strCache>
                <c:ptCount val="3"/>
                <c:pt idx="0">
                  <c:v>ч/с</c:v>
                </c:pt>
                <c:pt idx="1">
                  <c:v>н/с</c:v>
                </c:pt>
                <c:pt idx="2">
                  <c:v>с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769760"/>
        <c:axId val="420767016"/>
        <c:axId val="0"/>
      </c:bar3DChart>
      <c:catAx>
        <c:axId val="42076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767016"/>
        <c:crosses val="autoZero"/>
        <c:auto val="1"/>
        <c:lblAlgn val="ctr"/>
        <c:lblOffset val="100"/>
        <c:noMultiLvlLbl val="0"/>
      </c:catAx>
      <c:valAx>
        <c:axId val="42076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76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866700395239246"/>
          <c:y val="0.23845402069201257"/>
          <c:w val="0.34266634149341174"/>
          <c:h val="0.5246197076414732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Лист2!$A$1:$A$3</c:f>
              <c:strCache>
                <c:ptCount val="3"/>
                <c:pt idx="0">
                  <c:v>ч/с</c:v>
                </c:pt>
                <c:pt idx="1">
                  <c:v>н/с</c:v>
                </c:pt>
                <c:pt idx="2">
                  <c:v>с</c:v>
                </c:pt>
              </c:strCache>
            </c:strRef>
          </c:cat>
          <c:val>
            <c:numRef>
              <c:f>Лист2!$B$1:$B$3</c:f>
              <c:numCache>
                <c:formatCode>General</c:formatCode>
                <c:ptCount val="3"/>
                <c:pt idx="0">
                  <c:v>7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Лист3!$A$1:$A$3</c:f>
              <c:strCache>
                <c:ptCount val="3"/>
                <c:pt idx="0">
                  <c:v>ч/с</c:v>
                </c:pt>
                <c:pt idx="1">
                  <c:v>н/с</c:v>
                </c:pt>
                <c:pt idx="2">
                  <c:v>с</c:v>
                </c:pt>
              </c:strCache>
            </c:strRef>
          </c:cat>
          <c:val>
            <c:numRef>
              <c:f>Лист3!$B$1:$B$3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</a:t>
            </a:r>
            <a:r>
              <a:rPr lang="ru-RU" dirty="0"/>
              <a:t>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Лист4!$A$1:$A$3</c:f>
              <c:strCache>
                <c:ptCount val="3"/>
                <c:pt idx="0">
                  <c:v>ч/с</c:v>
                </c:pt>
                <c:pt idx="1">
                  <c:v>н/с</c:v>
                </c:pt>
                <c:pt idx="2">
                  <c:v>с</c:v>
                </c:pt>
              </c:strCache>
            </c:strRef>
          </c:cat>
          <c:val>
            <c:numRef>
              <c:f>Лист4!$B$1:$B$3</c:f>
              <c:numCache>
                <c:formatCode>General</c:formatCode>
                <c:ptCount val="3"/>
                <c:pt idx="0">
                  <c:v>6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5277968"/>
        <c:axId val="395278360"/>
      </c:barChart>
      <c:catAx>
        <c:axId val="39527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5278360"/>
        <c:crosses val="autoZero"/>
        <c:auto val="1"/>
        <c:lblAlgn val="ctr"/>
        <c:lblOffset val="100"/>
        <c:noMultiLvlLbl val="0"/>
      </c:catAx>
      <c:valAx>
        <c:axId val="39527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527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Лист5!$A$1:$A$3</c:f>
              <c:strCache>
                <c:ptCount val="3"/>
                <c:pt idx="0">
                  <c:v>ч/с</c:v>
                </c:pt>
                <c:pt idx="1">
                  <c:v>н/с</c:v>
                </c:pt>
                <c:pt idx="2">
                  <c:v>с</c:v>
                </c:pt>
              </c:strCache>
            </c:strRef>
          </c:cat>
          <c:val>
            <c:numRef>
              <c:f>Лист5!$B$1:$B$3</c:f>
              <c:numCache>
                <c:formatCode>General</c:formatCode>
                <c:ptCount val="3"/>
                <c:pt idx="0">
                  <c:v>9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0976944"/>
        <c:axId val="420976160"/>
      </c:barChart>
      <c:catAx>
        <c:axId val="42097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976160"/>
        <c:crosses val="autoZero"/>
        <c:auto val="1"/>
        <c:lblAlgn val="ctr"/>
        <c:lblOffset val="100"/>
        <c:noMultiLvlLbl val="0"/>
      </c:catAx>
      <c:valAx>
        <c:axId val="42097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097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года</a:t>
            </a:r>
          </a:p>
        </c:rich>
      </c:tx>
      <c:layout>
        <c:manualLayout>
          <c:xMode val="edge"/>
          <c:yMode val="edge"/>
          <c:x val="0.3066804461942257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Лист6!$A$1:$A$3</c:f>
              <c:strCache>
                <c:ptCount val="3"/>
                <c:pt idx="0">
                  <c:v>ч/с</c:v>
                </c:pt>
                <c:pt idx="1">
                  <c:v>н/с</c:v>
                </c:pt>
                <c:pt idx="2">
                  <c:v>с</c:v>
                </c:pt>
              </c:strCache>
            </c:strRef>
          </c:cat>
          <c:val>
            <c:numRef>
              <c:f>Лист6!$B$1:$B$3</c:f>
              <c:numCache>
                <c:formatCode>General</c:formatCode>
                <c:ptCount val="3"/>
                <c:pt idx="0">
                  <c:v>7</c:v>
                </c:pt>
                <c:pt idx="1">
                  <c:v>1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Лист7!$A$1:$A$3</c:f>
              <c:strCache>
                <c:ptCount val="3"/>
                <c:pt idx="0">
                  <c:v>ч/с</c:v>
                </c:pt>
                <c:pt idx="1">
                  <c:v>н/с</c:v>
                </c:pt>
                <c:pt idx="2">
                  <c:v>с</c:v>
                </c:pt>
              </c:strCache>
            </c:strRef>
          </c:cat>
          <c:val>
            <c:numRef>
              <c:f>Лист7!$B$1:$B$3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FBDE-C984-419C-9295-1FCAC7DB7707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212C-2BE7-48EF-A60D-FD217A892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2.wdp"/><Relationship Id="rId3" Type="http://schemas.openxmlformats.org/officeDocument/2006/relationships/image" Target="../media/image10.jpeg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1048;&#1075;&#1088;&#1099;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aic-913658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85"/>
            <a:ext cx="9144000" cy="6915150"/>
          </a:xfrm>
          <a:prstGeom prst="rect">
            <a:avLst/>
          </a:prstGeom>
        </p:spPr>
      </p:pic>
      <p:pic>
        <p:nvPicPr>
          <p:cNvPr id="3" name="Рисунок 2" descr="mosaic-913658_640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855552" y="476672"/>
            <a:ext cx="7807810" cy="59046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470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«Визитная карточка»</a:t>
            </a:r>
            <a:b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yytpj62zq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" y="-28575"/>
            <a:ext cx="2398471" cy="3484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696" y="1124744"/>
            <a:ext cx="54360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ФИО: </a:t>
            </a:r>
          </a:p>
          <a:p>
            <a:pPr algn="r"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Гаранина Анастасия Сергеевна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</a:p>
          <a:p>
            <a:pPr algn="r"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 «Детский сад № 9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воспитатель.</a:t>
            </a:r>
          </a:p>
          <a:p>
            <a:pPr algn="r">
              <a:defRPr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работы: </a:t>
            </a: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 5 мес.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категория: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algn="r">
              <a:defRPr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КПК: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2017(ГБОУ ДПО "Нижегородский институт развития образования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r">
              <a:defRPr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Программа: «Развитие дошкольного образования в условиях реализации ФГОС ДО», 72ч.)</a:t>
            </a:r>
            <a:endParaRPr lang="ru-RU" alt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кредо:</a:t>
            </a:r>
          </a:p>
          <a:p>
            <a:pPr algn="r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умеет любить того, кто его любит, и его можно воспитывать только любовью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</a:p>
          <a:p>
            <a:pPr algn="r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Э. Дзержинский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977" y="3744954"/>
            <a:ext cx="2037775" cy="152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mosaic-913657_640.jpg"/>
          <p:cNvPicPr>
            <a:picLocks noChangeAspect="1"/>
          </p:cNvPicPr>
          <p:nvPr/>
        </p:nvPicPr>
        <p:blipFill>
          <a:blip r:embed="rId3" cstate="print"/>
          <a:srcRect r="85437"/>
          <a:stretch>
            <a:fillRect/>
          </a:stretch>
        </p:blipFill>
        <p:spPr>
          <a:xfrm>
            <a:off x="0" y="0"/>
            <a:ext cx="13316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777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«Технология реализации»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0" y="692696"/>
            <a:ext cx="2861779" cy="13673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Организованная-образовательная деятельность</a:t>
            </a:r>
          </a:p>
        </p:txBody>
      </p:sp>
      <p:sp>
        <p:nvSpPr>
          <p:cNvPr id="10" name="Овал 9"/>
          <p:cNvSpPr/>
          <p:nvPr/>
        </p:nvSpPr>
        <p:spPr>
          <a:xfrm>
            <a:off x="2286000" y="692696"/>
            <a:ext cx="2861779" cy="1367342"/>
          </a:xfrm>
          <a:prstGeom prst="ellipse">
            <a:avLst/>
          </a:prstGeom>
          <a:solidFill>
            <a:srgbClr val="81F62A"/>
          </a:solidFill>
          <a:ln>
            <a:solidFill>
              <a:srgbClr val="C6E6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 воспитателя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55976" y="726529"/>
            <a:ext cx="2861779" cy="1367342"/>
          </a:xfrm>
          <a:prstGeom prst="ellipse">
            <a:avLst/>
          </a:prstGeom>
          <a:solidFill>
            <a:srgbClr val="29F77C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самостоятельной индивидуальной деятельности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6641976" y="716130"/>
            <a:ext cx="2861779" cy="136734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Режимные моменты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63" y="4797152"/>
            <a:ext cx="2630403" cy="197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33" y="1931649"/>
            <a:ext cx="2502023" cy="187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10" y="5157031"/>
            <a:ext cx="2393868" cy="179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29" y="220056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1279" y="2429046"/>
            <a:ext cx="2682842" cy="201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77" y="4004510"/>
            <a:ext cx="2285592" cy="171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18" y="4509120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" y="2485560"/>
            <a:ext cx="2392541" cy="179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611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nate-913302_640.png"/>
          <p:cNvPicPr>
            <a:picLocks noChangeAspect="1"/>
          </p:cNvPicPr>
          <p:nvPr/>
        </p:nvPicPr>
        <p:blipFill>
          <a:blip r:embed="rId2" cstate="print"/>
          <a:srcRect l="799" t="25357" r="2750" b="49326"/>
          <a:stretch>
            <a:fillRect/>
          </a:stretch>
        </p:blipFill>
        <p:spPr>
          <a:xfrm rot="16200000">
            <a:off x="-2528900" y="2645532"/>
            <a:ext cx="6858000" cy="180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836712"/>
            <a:ext cx="6840760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60648"/>
            <a:ext cx="2643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12606" y="1196752"/>
            <a:ext cx="2237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Систематичность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196752"/>
            <a:ext cx="2564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Последовательность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85617" y="1684839"/>
            <a:ext cx="2198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ребенка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5" y="2084949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15" y="3140968"/>
            <a:ext cx="466801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4283968" y="1340768"/>
            <a:ext cx="1728192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44674">
            <a:off x="3923928" y="1592239"/>
            <a:ext cx="576064" cy="8797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918981">
            <a:off x="5637283" y="1606014"/>
            <a:ext cx="576064" cy="8797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187624" y="5122762"/>
            <a:ext cx="206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ленточками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4181" y="2789677"/>
            <a:ext cx="239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домики»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527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aic-913658_640.jpg"/>
          <p:cNvPicPr>
            <a:picLocks noChangeAspect="1"/>
          </p:cNvPicPr>
          <p:nvPr/>
        </p:nvPicPr>
        <p:blipFill>
          <a:blip r:embed="rId2" cstate="print"/>
          <a:srcRect t="415" r="84586"/>
          <a:stretch>
            <a:fillRect/>
          </a:stretch>
        </p:blipFill>
        <p:spPr>
          <a:xfrm>
            <a:off x="-1" y="0"/>
            <a:ext cx="14036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9510" y="116632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обеспечение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587" y="104192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25" y="532420"/>
            <a:ext cx="3344235" cy="250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3403" y="832503"/>
            <a:ext cx="2400669" cy="180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72" y="2965827"/>
            <a:ext cx="2857434" cy="21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14" y="4461447"/>
            <a:ext cx="2987823" cy="224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5639" y="3965637"/>
            <a:ext cx="3140968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334" y="3968305"/>
            <a:ext cx="3162306" cy="237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66" y="465169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4254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nate-913303_640.png"/>
          <p:cNvPicPr>
            <a:picLocks noChangeAspect="1"/>
          </p:cNvPicPr>
          <p:nvPr/>
        </p:nvPicPr>
        <p:blipFill>
          <a:blip r:embed="rId2" cstate="print"/>
          <a:srcRect t="24013" r="1569" b="46456"/>
          <a:stretch>
            <a:fillRect/>
          </a:stretch>
        </p:blipFill>
        <p:spPr>
          <a:xfrm rot="16200000">
            <a:off x="-2829721" y="2366098"/>
            <a:ext cx="6838681" cy="2051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836712"/>
            <a:ext cx="6840760" cy="72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00213" y="1406879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645024"/>
            <a:ext cx="6804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61" y="1242199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на тему: «Развитие мелко моторики рук детей 3-4 лет»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326251"/>
            <a:ext cx="4459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Взаимодействие с родителями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9441" y="23208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Анкетирование: «Что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мелкая моторика? Как её развивать?»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878134" y="1897254"/>
            <a:ext cx="291428" cy="50250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660876" y="2924088"/>
            <a:ext cx="291428" cy="50250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43780" y="3303429"/>
            <a:ext cx="234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для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1" y="312181"/>
            <a:ext cx="2543981" cy="1907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трелка вниз 19"/>
          <p:cNvSpPr/>
          <p:nvPr/>
        </p:nvSpPr>
        <p:spPr>
          <a:xfrm>
            <a:off x="5594705" y="3645024"/>
            <a:ext cx="291428" cy="50250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772060" y="3951160"/>
            <a:ext cx="1974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игр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r="2483"/>
          <a:stretch/>
        </p:blipFill>
        <p:spPr>
          <a:xfrm>
            <a:off x="6376878" y="4361940"/>
            <a:ext cx="2382756" cy="21924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972723" y="6456989"/>
            <a:ext cx="821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11374"/>
          <a:stretch/>
        </p:blipFill>
        <p:spPr>
          <a:xfrm>
            <a:off x="-67274" y="3569257"/>
            <a:ext cx="2972601" cy="301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-59901" y="6406281"/>
            <a:ext cx="317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«Мы едим, едим, едим»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74" y="4622772"/>
            <a:ext cx="2864396" cy="214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3557003" y="4373514"/>
            <a:ext cx="1888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коврик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596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aic-913657_640.jpg"/>
          <p:cNvPicPr>
            <a:picLocks noChangeAspect="1"/>
          </p:cNvPicPr>
          <p:nvPr/>
        </p:nvPicPr>
        <p:blipFill>
          <a:blip r:embed="rId2" cstate="print"/>
          <a:srcRect r="85437"/>
          <a:stretch>
            <a:fillRect/>
          </a:stretch>
        </p:blipFill>
        <p:spPr>
          <a:xfrm>
            <a:off x="0" y="0"/>
            <a:ext cx="133164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2470" y="495925"/>
            <a:ext cx="2574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активных игр: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2535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Развивающая предметно-пространственная среда – строится с учетом принципа интеграции ОО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0992" y="724771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Спокойная зона: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" y="973467"/>
            <a:ext cx="2131246" cy="159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5" y="2526782"/>
            <a:ext cx="2082516" cy="156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" y="4088669"/>
            <a:ext cx="1957348" cy="146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27" y="4050486"/>
            <a:ext cx="1979668" cy="148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06" y="1017617"/>
            <a:ext cx="2013510" cy="151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2" y="5332776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Прямая соединительная линия 27"/>
          <p:cNvCxnSpPr>
            <a:stCxn id="5" idx="1"/>
          </p:cNvCxnSpPr>
          <p:nvPr/>
        </p:nvCxnSpPr>
        <p:spPr>
          <a:xfrm>
            <a:off x="4010992" y="909437"/>
            <a:ext cx="62859" cy="576961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861050" y="863532"/>
            <a:ext cx="62859" cy="576961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83" y="975062"/>
            <a:ext cx="2098845" cy="1574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58" y="2641418"/>
            <a:ext cx="2252564" cy="168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69" y="4495444"/>
            <a:ext cx="2425897" cy="181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31" y="1218502"/>
            <a:ext cx="2088916" cy="156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78" y="3914612"/>
            <a:ext cx="2341998" cy="175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6538554" y="2984559"/>
            <a:ext cx="243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уголок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эксперементирования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5708" y="2355174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творчества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37287" y="4192287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дидактики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35260" y="6120165"/>
            <a:ext cx="227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музыкальный и театрализованной деятельности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021" y="1002379"/>
            <a:ext cx="19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для девочек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77701" y="931513"/>
            <a:ext cx="217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для мальчиков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0252" y="5457318"/>
            <a:ext cx="252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уголок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719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1629" y="168134"/>
            <a:ext cx="7774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«Результативность педагогической деятельности и достигнутые эффекты»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643" y="837260"/>
            <a:ext cx="3411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9342" y="1029188"/>
            <a:ext cx="2278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7429" y="1281333"/>
            <a:ext cx="1592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715" y="4077652"/>
            <a:ext cx="3306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7974" y="4576861"/>
            <a:ext cx="1933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168" y="855489"/>
            <a:ext cx="329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Сводные графики по группе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978396"/>
              </p:ext>
            </p:extLst>
          </p:nvPr>
        </p:nvGraphicFramePr>
        <p:xfrm>
          <a:off x="42995" y="980615"/>
          <a:ext cx="2790056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007999"/>
              </p:ext>
            </p:extLst>
          </p:nvPr>
        </p:nvGraphicFramePr>
        <p:xfrm>
          <a:off x="899592" y="2204864"/>
          <a:ext cx="3366120" cy="165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013963"/>
              </p:ext>
            </p:extLst>
          </p:nvPr>
        </p:nvGraphicFramePr>
        <p:xfrm>
          <a:off x="83840" y="948343"/>
          <a:ext cx="3366120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615824"/>
              </p:ext>
            </p:extLst>
          </p:nvPr>
        </p:nvGraphicFramePr>
        <p:xfrm>
          <a:off x="3102252" y="1224821"/>
          <a:ext cx="2862064" cy="186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596651"/>
              </p:ext>
            </p:extLst>
          </p:nvPr>
        </p:nvGraphicFramePr>
        <p:xfrm>
          <a:off x="3679786" y="2317008"/>
          <a:ext cx="3405373" cy="179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702628"/>
              </p:ext>
            </p:extLst>
          </p:nvPr>
        </p:nvGraphicFramePr>
        <p:xfrm>
          <a:off x="6251938" y="1571561"/>
          <a:ext cx="2572956" cy="151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237192"/>
              </p:ext>
            </p:extLst>
          </p:nvPr>
        </p:nvGraphicFramePr>
        <p:xfrm>
          <a:off x="6299462" y="3143358"/>
          <a:ext cx="2477907" cy="1682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965029"/>
              </p:ext>
            </p:extLst>
          </p:nvPr>
        </p:nvGraphicFramePr>
        <p:xfrm>
          <a:off x="-536006" y="4371845"/>
          <a:ext cx="3118658" cy="1657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146114"/>
              </p:ext>
            </p:extLst>
          </p:nvPr>
        </p:nvGraphicFramePr>
        <p:xfrm>
          <a:off x="1299316" y="4412115"/>
          <a:ext cx="2966395" cy="166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415860"/>
              </p:ext>
            </p:extLst>
          </p:nvPr>
        </p:nvGraphicFramePr>
        <p:xfrm>
          <a:off x="3078620" y="4718654"/>
          <a:ext cx="3272704" cy="191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954780"/>
              </p:ext>
            </p:extLst>
          </p:nvPr>
        </p:nvGraphicFramePr>
        <p:xfrm>
          <a:off x="4883076" y="4712650"/>
          <a:ext cx="2977248" cy="187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7869814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ornate-913302_640.png"/>
          <p:cNvPicPr>
            <a:picLocks noChangeAspect="1"/>
          </p:cNvPicPr>
          <p:nvPr/>
        </p:nvPicPr>
        <p:blipFill>
          <a:blip r:embed="rId2" cstate="print"/>
          <a:srcRect l="799" t="25357" r="2750" b="49326"/>
          <a:stretch>
            <a:fillRect/>
          </a:stretch>
        </p:blipFill>
        <p:spPr>
          <a:xfrm rot="16200000">
            <a:off x="-2528900" y="2573524"/>
            <a:ext cx="6858000" cy="180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08048" y="2816084"/>
            <a:ext cx="2682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329120"/>
            <a:ext cx="3520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Опрошено 17 семей – 26 родителей, из них: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323734"/>
              </p:ext>
            </p:extLst>
          </p:nvPr>
        </p:nvGraphicFramePr>
        <p:xfrm>
          <a:off x="3288057" y="3088441"/>
          <a:ext cx="3960528" cy="232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96616" y="5718669"/>
            <a:ext cx="893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знаний семей о развитии моторики рук детей 3-4 лет вырос с 41% до 100%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1629" y="168134"/>
            <a:ext cx="7774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«Результативность педагогической деятельности и достигнутые эффекты»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4364" y="1304422"/>
            <a:ext cx="525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Картотека самодельных пособий по моторике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091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aic-913658_640.jpg"/>
          <p:cNvPicPr>
            <a:picLocks noChangeAspect="1"/>
          </p:cNvPicPr>
          <p:nvPr/>
        </p:nvPicPr>
        <p:blipFill>
          <a:blip r:embed="rId2" cstate="print"/>
          <a:srcRect t="415" r="84586"/>
          <a:stretch>
            <a:fillRect/>
          </a:stretch>
        </p:blipFill>
        <p:spPr>
          <a:xfrm>
            <a:off x="-1" y="0"/>
            <a:ext cx="140364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4587" y="104192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625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Транслируемость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практических достижений профессиональной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055" y="1059805"/>
            <a:ext cx="8353425" cy="106320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педагогическом совете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мелкой моторики как фактора речевой активности дошкольников"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докладом: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 для развития мелкой моторики для детей 3-4 лет». 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2609979"/>
            <a:ext cx="8353425" cy="8651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методические материалы по данной теме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сайтах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проф.пед.соообщества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8112" t="5600" r="20463" b="3401"/>
          <a:stretch/>
        </p:blipFill>
        <p:spPr>
          <a:xfrm>
            <a:off x="6451091" y="4581128"/>
            <a:ext cx="2448272" cy="2040227"/>
          </a:xfrm>
          <a:prstGeom prst="rect">
            <a:avLst/>
          </a:prstGeom>
        </p:spPr>
      </p:pic>
      <p:pic>
        <p:nvPicPr>
          <p:cNvPr id="5122" name="Picture 2" descr="http://detsad9-dzr.ru/wp-content/uploads/2016/11/21188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3" y="2230202"/>
            <a:ext cx="1148620" cy="162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47724" y="3962135"/>
            <a:ext cx="47804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Перспективы:</a:t>
            </a: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городском методическом объединении;</a:t>
            </a:r>
          </a:p>
          <a:p>
            <a:pPr algn="ctr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прогулочной площадки игровыми формами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моторики рук.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766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aic-913658_640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38200"/>
            <a:ext cx="9144000" cy="6915150"/>
          </a:xfrm>
          <a:prstGeom prst="rect">
            <a:avLst/>
          </a:prstGeom>
          <a:ln w="57150">
            <a:solidFill>
              <a:srgbClr val="99003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64327" y="36291"/>
            <a:ext cx="182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Monotype Sorts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692696"/>
            <a:ext cx="866107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от 17.10.2013 №1155;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ООП МБДОУ «Детский сад № 9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школы . Примерная общеобразовательная программа дошкольного образования / Под ред. Н.Е.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Васильевой. – М.: МОЗАИКА –СИНТЕЗ, 2014 г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Ю.А.Афонькина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Комплексная оценка результатов освоения программы «От рождения до школы» средняя группа/ М., Учитель, 2013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Фадеева Ю. А., Пичугина Г. А., Жилина И. И. Игры с прищепками: творим и говорим. – М. : ТЦ Сфера, 2012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М. Кольцова «Ребенок учиться говорить» (М.М. &amp; М.С., 2004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 </a:t>
            </a: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Письма к сыну,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Просвещение, 1979г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Кольцова М.М. «Двигательная активность и развитие функций мозга».- М., Педагогика, 1973г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А.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Зажигина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«Игры для развития мелкой моторики рук с использованием нестандартного оборудования»,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"Детство-Пресс«,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 в России. Новый взгляд: сборник научно – практических статей ⁄ под ред. К.Е.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Сумнительного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.— М., 1999; Российская педагогическая энциклопедия: 2 т. Т.1/под ред. В.В. Давыдова.- М., 1999.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nate-913302_640.png"/>
          <p:cNvPicPr>
            <a:picLocks noChangeAspect="1"/>
          </p:cNvPicPr>
          <p:nvPr/>
        </p:nvPicPr>
        <p:blipFill>
          <a:blip r:embed="rId2" cstate="print"/>
          <a:srcRect l="799" t="25357" r="2750" b="49326"/>
          <a:stretch>
            <a:fillRect/>
          </a:stretch>
        </p:blipFill>
        <p:spPr>
          <a:xfrm rot="16200000">
            <a:off x="-2528900" y="2528900"/>
            <a:ext cx="6858000" cy="1800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188640"/>
            <a:ext cx="3495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«Тема презентации»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836712"/>
            <a:ext cx="6840760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191683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мелкой моторики рук у детей 3-4 лет с использованием игр из нестандартного оборудования»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31" y="3621629"/>
            <a:ext cx="4103948" cy="307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mmedia.ozone.ru/multimedia/1019575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29" y="2245837"/>
            <a:ext cx="3785675" cy="32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mosaic-913658_640.jpg"/>
          <p:cNvPicPr>
            <a:picLocks noChangeAspect="1"/>
          </p:cNvPicPr>
          <p:nvPr/>
        </p:nvPicPr>
        <p:blipFill>
          <a:blip r:embed="rId3" cstate="print"/>
          <a:srcRect t="415" r="84586"/>
          <a:stretch>
            <a:fillRect/>
          </a:stretch>
        </p:blipFill>
        <p:spPr>
          <a:xfrm>
            <a:off x="-1" y="0"/>
            <a:ext cx="14036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9510" y="11663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«Условия формирования личного вклада педагога в развитие образования»</a:t>
            </a:r>
          </a:p>
        </p:txBody>
      </p:sp>
      <p:pic>
        <p:nvPicPr>
          <p:cNvPr id="3074" name="Picture 2" descr="http://www.nowex-tworzywa.pl/picturedb/133943655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17274" r="11048" b="11481"/>
          <a:stretch/>
        </p:blipFill>
        <p:spPr bwMode="auto">
          <a:xfrm>
            <a:off x="1049088" y="1041787"/>
            <a:ext cx="3888432" cy="27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1823" y="15298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Научно – исследовательские условия: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Поиск и обработка информации в сети Интернет;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 Изучение работ педагогов и психологов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87741" y="317147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Методические условия: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Подбор дидактического материала для детей </a:t>
            </a:r>
            <a:r>
              <a:rPr lang="ru-RU" altLang="ru-RU" dirty="0" smtClean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3-4 лет </a:t>
            </a:r>
            <a:r>
              <a:rPr lang="ru-RU" altLang="ru-RU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(в соответствии с их интересами</a:t>
            </a:r>
            <a:r>
              <a:rPr lang="ru-RU" altLang="ru-RU" dirty="0" smtClean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)</a:t>
            </a:r>
            <a:endParaRPr lang="ru-RU" altLang="ru-RU" dirty="0">
              <a:latin typeface="Times New Roman" panose="02020603050405020304" pitchFamily="18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www.booksiti.net.ru/books/457880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7356"/>
          <a:stretch/>
        </p:blipFill>
        <p:spPr bwMode="auto">
          <a:xfrm>
            <a:off x="932855" y="4560524"/>
            <a:ext cx="4109936" cy="216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48887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</a:p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программа: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аспекты  образования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293" y="4462417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-8710"/>
            <a:ext cx="680340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«Актуальность личного вклада педагога</a:t>
            </a:r>
            <a:b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 в развитие 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836712"/>
            <a:ext cx="6840760" cy="72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ornate-913303_640.png"/>
          <p:cNvPicPr>
            <a:picLocks noChangeAspect="1"/>
          </p:cNvPicPr>
          <p:nvPr/>
        </p:nvPicPr>
        <p:blipFill>
          <a:blip r:embed="rId3" cstate="print"/>
          <a:srcRect t="24013" r="1569" b="46456"/>
          <a:stretch>
            <a:fillRect/>
          </a:stretch>
        </p:blipFill>
        <p:spPr>
          <a:xfrm rot="16200000">
            <a:off x="-2393481" y="2393480"/>
            <a:ext cx="6838681" cy="2051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3151" y="1028300"/>
            <a:ext cx="6912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Нормативный документ: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развита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моторика…</a:t>
            </a:r>
            <a:endParaRPr lang="ru-RU" altLang="ru-RU" dirty="0">
              <a:latin typeface="Times New Roman" panose="02020603050405020304" pitchFamily="18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93410" y="2996952"/>
            <a:ext cx="68042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Психологический аспект: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Мелкая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моторика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- это согласованные движения пальцев рук, умение ребенка «пользоваться» этими движениями.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Головной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мозг, руки и артикуляционный аппарат связаны между собой теснейшим образом. Ребенок со скованными движениями неумелых пальцев отстает в психомоторном развитии, у него возникают проблемы с речью.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5139" y="1678739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 Проблема в моей группе: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дети не разговаривают либо не соответствуют речь не соответствует возрасту, недостаточная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группе, излишне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вялая или наоборот напряженная рука во время различной деятельности, не с концентрированность движений.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aic-913657_640.jpg"/>
          <p:cNvPicPr>
            <a:picLocks noChangeAspect="1"/>
          </p:cNvPicPr>
          <p:nvPr/>
        </p:nvPicPr>
        <p:blipFill>
          <a:blip r:embed="rId2" cstate="print"/>
          <a:srcRect r="85437"/>
          <a:stretch>
            <a:fillRect/>
          </a:stretch>
        </p:blipFill>
        <p:spPr>
          <a:xfrm>
            <a:off x="0" y="0"/>
            <a:ext cx="13316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0"/>
            <a:ext cx="77770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«Теоретическое обоснование личного вклада педагога в развитие образования»</a:t>
            </a:r>
          </a:p>
        </p:txBody>
      </p:sp>
      <p:pic>
        <p:nvPicPr>
          <p:cNvPr id="4098" name="Picture 2" descr="https://4.bp.blogspot.com/-k5Z2mItMVeU/Wff2TN3BubI/AAAAAAAAAzk/cKVnCTzgw7gZKnlzBZ-sgYvehxRDUPh2wCLcBGAs/s1600/Suhomlinski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28621" r="62365" b="10900"/>
          <a:stretch/>
        </p:blipFill>
        <p:spPr bwMode="auto">
          <a:xfrm>
            <a:off x="41293" y="476672"/>
            <a:ext cx="127514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8386" y="1124163"/>
            <a:ext cx="7646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В.А.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Сухомлинский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«Источники способностей и дарований детей – на кончиках их пальцев. От пальцев, образно говоря, идут тончайшие ручейки, которые питают источник творческой мысли»</a:t>
            </a:r>
            <a:endParaRPr lang="ru-RU" dirty="0"/>
          </a:p>
        </p:txBody>
      </p:sp>
      <p:pic>
        <p:nvPicPr>
          <p:cNvPr id="4100" name="Picture 4" descr="http://caspari-montessori.com/wp-content/uploads/2013/10/MGMontessori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1" y="3375321"/>
            <a:ext cx="1331266" cy="16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2924944"/>
            <a:ext cx="78084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Монтессори: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говорила, что каждое движение ребёнка -- это ещё одна складочка в коре больших полушарий. Упражнения в повседневной жизни очень важны для маленьких детей. Тренировка пальцев рук является мощным тонизирующим фактором для коры головного мозга. Правильное развитие мелкой моторики определяет также формирование у ребенка сенсомоторной координации - согласованного действия рук и глаз. Глаз как бы «обучает» руку, а с помощью ручных движений в предметах, которыми манипулирует ребенок, открывается больше новой информации. Зрение и движения рук становятся основным источником познания ребенком окружающей действительности. Изучая всевозможные предметы, трогая и ощупывая их руками, ребенок приходит к пониманию причинных связей.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nate-913302_640.png"/>
          <p:cNvPicPr>
            <a:picLocks noChangeAspect="1"/>
          </p:cNvPicPr>
          <p:nvPr/>
        </p:nvPicPr>
        <p:blipFill>
          <a:blip r:embed="rId2" cstate="print"/>
          <a:srcRect l="799" t="25357" r="2750" b="49326"/>
          <a:stretch>
            <a:fillRect/>
          </a:stretch>
        </p:blipFill>
        <p:spPr>
          <a:xfrm rot="16200000">
            <a:off x="-2528900" y="2645532"/>
            <a:ext cx="6858000" cy="1800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88640"/>
            <a:ext cx="7743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dirty="0" smtClean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«Цель </a:t>
            </a:r>
            <a: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и задачи педагогической </a:t>
            </a:r>
            <a:r>
              <a:rPr lang="ru-RU" altLang="ru-RU" sz="2800" b="1" dirty="0" smtClean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деятельности»</a:t>
            </a:r>
            <a:endParaRPr lang="ru-RU" altLang="ru-RU" sz="2800" b="1" dirty="0">
              <a:latin typeface="Times New Roman" panose="02020603050405020304" pitchFamily="18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836712"/>
            <a:ext cx="6840760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00200" y="2273585"/>
            <a:ext cx="6948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проанализировать данную проблему в научной литературе; 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РППС через подбор дидактического и развивающего материала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моторики рук,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сенситивным периодам детского развития;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 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рук посредствам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нестандартным оборудованием;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речь;</a:t>
            </a: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родителей о нетрадиционных пособиях  для развития мелкой моторики рук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1877" y="1191757"/>
            <a:ext cx="7077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у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лет посредством использования игр, выполненных, из нестандартного оборудования.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295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aic-913658_640.jpg"/>
          <p:cNvPicPr>
            <a:picLocks noChangeAspect="1"/>
          </p:cNvPicPr>
          <p:nvPr/>
        </p:nvPicPr>
        <p:blipFill>
          <a:blip r:embed="rId2" cstate="print"/>
          <a:srcRect t="415" r="84586"/>
          <a:stretch>
            <a:fillRect/>
          </a:stretch>
        </p:blipFill>
        <p:spPr>
          <a:xfrm>
            <a:off x="-1" y="0"/>
            <a:ext cx="14036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9510" y="11663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«Ведущая педагогическая идея»</a:t>
            </a:r>
            <a:br>
              <a:rPr lang="ru-RU" alt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</a:br>
            <a:endParaRPr lang="ru-RU" altLang="ru-RU" sz="2800" dirty="0">
              <a:latin typeface="Times New Roman" panose="02020603050405020304" pitchFamily="18" charset="0"/>
              <a:ea typeface="Gungsuh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587" y="1041922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</a:rPr>
              <a:t>Почти </a:t>
            </a:r>
            <a:r>
              <a:rPr lang="ru-RU" dirty="0">
                <a:latin typeface="Times New Roman" panose="02020603050405020304" pitchFamily="18" charset="0"/>
              </a:rPr>
              <a:t>все игры с использованием нестандартного оборудования, сопровождаются стихотворениями – это та основа, на которой формируется и совершенствуется чувство ритма. Для детей проговаривание стихов одновременно с движениями пальцев рук обладает рядом преимуществ: речь как бы ритмизируется движениями, делается более громкой, четкой и эмоциональной, а наличие рифмы положительно влияет на слуховое восприятие. Использование стихов в играх с предметами позволяет достичь наибольшего обучающего эффекта: стихи привлекают внимание детей и легко запоминаются.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9650" y="4437112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движений пальцев рук соответствует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и речевое </a:t>
            </a:r>
            <a:r>
              <a:rPr lang="ru-RU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нормы; если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движений пальцев отстает, то задерживается и речевое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хотя общая </a:t>
            </a:r>
            <a:r>
              <a:rPr lang="ru-RU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 этом может быть нормальной.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611918" y="3559436"/>
            <a:ext cx="432048" cy="80986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916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nate-913303_640.png"/>
          <p:cNvPicPr>
            <a:picLocks noChangeAspect="1"/>
          </p:cNvPicPr>
          <p:nvPr/>
        </p:nvPicPr>
        <p:blipFill>
          <a:blip r:embed="rId2" cstate="print"/>
          <a:srcRect t="24013" r="1569" b="46456"/>
          <a:stretch>
            <a:fillRect/>
          </a:stretch>
        </p:blipFill>
        <p:spPr>
          <a:xfrm rot="16200000">
            <a:off x="-2829721" y="2366098"/>
            <a:ext cx="6838681" cy="20517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03648" y="3573016"/>
            <a:ext cx="4625753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406879"/>
            <a:ext cx="4625753" cy="201246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-1"/>
            <a:ext cx="75963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Деятельностный</a:t>
            </a:r>
            <a:r>
              <a:rPr 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 аспект личного вклада педагога в развитие образования»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836712"/>
            <a:ext cx="6840760" cy="72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00213" y="1406879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645024"/>
            <a:ext cx="6804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6048" y="1367616"/>
            <a:ext cx="4572000" cy="24186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ctr"/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</a:t>
            </a:r>
          </a:p>
          <a:p>
            <a:pPr indent="228600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indent="228600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оятельное приобретение знаний, умений,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 практической деятельности: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проблемных ситуаций, самостоятельная деятельность по их решению на всех этапах обучения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мыслительных творческих способностей детей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53960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ctr"/>
            <a:r>
              <a:rPr lang="ru-RU" sz="14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развивающего обучения</a:t>
            </a:r>
            <a:endParaRPr lang="ru-RU" sz="14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физические, познавательные, нравственные способности воспитанников путем использования их потенциальных возможностей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к практической деятельности: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окружающей средой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400" b="1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/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Усвоение новых знаний, развитие внимания, наблюдательности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926276"/>
            <a:ext cx="299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2613" y="1559279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12781" y="1406879"/>
            <a:ext cx="2435683" cy="42543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гровые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элементарные общепринятые нормы взаимоотношения со сверстниками и взрослыми через игровые действия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 практической деятельности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Имитирование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ситуаций.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воображения, речи; включение детей в коллективную деятельность и общение</a:t>
            </a:r>
          </a:p>
        </p:txBody>
      </p:sp>
    </p:spTree>
    <p:extLst>
      <p:ext uri="{BB962C8B-B14F-4D97-AF65-F5344CB8AC3E}">
        <p14:creationId xmlns:p14="http://schemas.microsoft.com/office/powerpoint/2010/main" val="29903262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nate-913303_640.png"/>
          <p:cNvPicPr>
            <a:picLocks noChangeAspect="1"/>
          </p:cNvPicPr>
          <p:nvPr/>
        </p:nvPicPr>
        <p:blipFill>
          <a:blip r:embed="rId2" cstate="print"/>
          <a:srcRect t="24013" r="1569" b="46456"/>
          <a:stretch>
            <a:fillRect/>
          </a:stretch>
        </p:blipFill>
        <p:spPr>
          <a:xfrm rot="16200000">
            <a:off x="-2829721" y="2366098"/>
            <a:ext cx="6838681" cy="20517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24765" y="3791231"/>
            <a:ext cx="4720575" cy="2889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проектной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образовательного процесса 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практической деятельности: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у детей научно-познавательного, практически-деятельного, эмоционально-нравственного отношения к окружающей действительности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повышению уровня коммуникативной, информационной, проектной компетентности воспитанников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9" y="1406879"/>
            <a:ext cx="4601236" cy="24177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-1"/>
            <a:ext cx="75963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Деятельностный</a:t>
            </a:r>
            <a:r>
              <a:rPr lang="ru-RU" sz="2800" b="1" dirty="0"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 аспект личного вклада педагога в развитие образования»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836712"/>
            <a:ext cx="6840760" cy="72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00213" y="1406879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645024"/>
            <a:ext cx="6804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4412" y="1329018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жизни и укрепление физического и психического здоровья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 практической деятельности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элементарным приёмам здорового образа жизни.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процесса, формирование у педагогов и родителей ценностных ориентаций, направленных на сохранение и укрепление здоровья воспитанников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926276"/>
            <a:ext cx="299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2613" y="1559279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53502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1103</Words>
  <Application>Microsoft Office PowerPoint</Application>
  <PresentationFormat>Экран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GungsuhChe</vt:lpstr>
      <vt:lpstr>Arial</vt:lpstr>
      <vt:lpstr>Calibri</vt:lpstr>
      <vt:lpstr>Helvetica</vt:lpstr>
      <vt:lpstr>Monotype Sorts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Валерон</dc:creator>
  <cp:lastModifiedBy>DNA7 X86</cp:lastModifiedBy>
  <cp:revision>126</cp:revision>
  <dcterms:created xsi:type="dcterms:W3CDTF">2015-09-13T16:16:16Z</dcterms:created>
  <dcterms:modified xsi:type="dcterms:W3CDTF">2018-03-13T22:16:39Z</dcterms:modified>
</cp:coreProperties>
</file>