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6"/>
  </p:notesMasterIdLst>
  <p:sldIdLst>
    <p:sldId id="300" r:id="rId2"/>
    <p:sldId id="315" r:id="rId3"/>
    <p:sldId id="276" r:id="rId4"/>
    <p:sldId id="302" r:id="rId5"/>
    <p:sldId id="301" r:id="rId6"/>
    <p:sldId id="305" r:id="rId7"/>
    <p:sldId id="303" r:id="rId8"/>
    <p:sldId id="304" r:id="rId9"/>
    <p:sldId id="295" r:id="rId10"/>
    <p:sldId id="311" r:id="rId11"/>
    <p:sldId id="310" r:id="rId12"/>
    <p:sldId id="316" r:id="rId13"/>
    <p:sldId id="313" r:id="rId14"/>
    <p:sldId id="293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77" autoAdjust="0"/>
  </p:normalViewPr>
  <p:slideViewPr>
    <p:cSldViewPr>
      <p:cViewPr>
        <p:scale>
          <a:sx n="100" d="100"/>
          <a:sy n="100" d="100"/>
        </p:scale>
        <p:origin x="-122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1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9411CD2-56A0-4610-9D6D-42618FAD6856}" type="datetimeFigureOut">
              <a:rPr lang="ru-RU"/>
              <a:pPr>
                <a:defRPr/>
              </a:pPr>
              <a:t>03.03.2015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018FC45-6401-471E-A1F0-9E104CA340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922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E9A9D-C3A8-4480-A38B-7E8913DCA5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F157F-B147-44BF-8D75-1740661D4E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F297B-E408-454C-BA6C-79AAFA4313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B1DB6-56FF-4226-BECB-D9A38C2B02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DBB9E-D2AF-4856-91CF-632A9A733B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40287-84C3-4489-A15D-469D97EFDD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A0E10-3DFD-4174-8ED7-C0DC7FE3AC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E5114-C026-4CA6-9C35-425DE044BD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88969-2877-43E9-A850-DA2831D872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F85F1-3446-466F-A8D7-F7049E2BC6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A4DE9-13A5-493C-8FC6-B51F30F7A1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8195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97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9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9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0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0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0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82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64D84E9-206E-474D-B5A5-8ABB7BE5A7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20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20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0738" y="1700808"/>
            <a:ext cx="8108950" cy="3014067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5400" dirty="0" smtClean="0"/>
              <a:t>Путешествие</a:t>
            </a:r>
            <a:br>
              <a:rPr lang="ru-RU" sz="5400" dirty="0" smtClean="0"/>
            </a:br>
            <a:r>
              <a:rPr lang="ru-RU" sz="5400" dirty="0" smtClean="0"/>
              <a:t>      в страну                 </a:t>
            </a:r>
            <a:br>
              <a:rPr lang="ru-RU" sz="5400" dirty="0" smtClean="0"/>
            </a:br>
            <a:r>
              <a:rPr lang="ru-RU" sz="5400" dirty="0" smtClean="0"/>
              <a:t>         </a:t>
            </a:r>
            <a:r>
              <a:rPr lang="ru-RU" sz="5400" dirty="0" err="1" smtClean="0"/>
              <a:t>Морфемику</a:t>
            </a:r>
            <a:endParaRPr lang="ru-RU" sz="5400" dirty="0" smtClean="0"/>
          </a:p>
        </p:txBody>
      </p:sp>
      <p:pic>
        <p:nvPicPr>
          <p:cNvPr id="307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285750"/>
            <a:ext cx="1944687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6" descr="QUILLP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4071938"/>
            <a:ext cx="1152525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7" descr="BOOK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5500688"/>
            <a:ext cx="1662113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5" descr="Училк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375" y="285750"/>
            <a:ext cx="2428875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F:\моя защита на 1 категорию\мои школьные фото\1 сегнтября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2280" y="4268094"/>
            <a:ext cx="1800200" cy="2468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:\урок конкурс\ДЕРЕВО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63" y="357188"/>
            <a:ext cx="4979987" cy="5929312"/>
          </a:xfrm>
          <a:noFill/>
        </p:spPr>
      </p:pic>
      <p:sp>
        <p:nvSpPr>
          <p:cNvPr id="7171" name="TextBox 3"/>
          <p:cNvSpPr txBox="1">
            <a:spLocks noChangeArrowheads="1"/>
          </p:cNvSpPr>
          <p:nvPr/>
        </p:nvSpPr>
        <p:spPr bwMode="auto">
          <a:xfrm>
            <a:off x="2286000" y="5214938"/>
            <a:ext cx="1571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земл</a:t>
            </a:r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6" name="Дуга 5"/>
          <p:cNvSpPr/>
          <p:nvPr/>
        </p:nvSpPr>
        <p:spPr>
          <a:xfrm rot="14326000" flipV="1">
            <a:off x="2293144" y="5222082"/>
            <a:ext cx="1189037" cy="148590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173" name="TextBox 6"/>
          <p:cNvSpPr txBox="1">
            <a:spLocks noChangeArrowheads="1"/>
          </p:cNvSpPr>
          <p:nvPr/>
        </p:nvSpPr>
        <p:spPr bwMode="auto">
          <a:xfrm>
            <a:off x="323529" y="2500313"/>
            <a:ext cx="139097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земной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4" name="TextBox 7"/>
          <p:cNvSpPr txBox="1">
            <a:spLocks noChangeArrowheads="1"/>
          </p:cNvSpPr>
          <p:nvPr/>
        </p:nvSpPr>
        <p:spPr bwMode="auto">
          <a:xfrm>
            <a:off x="2214563" y="3143250"/>
            <a:ext cx="1500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земляной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8"/>
          <p:cNvSpPr txBox="1">
            <a:spLocks noChangeArrowheads="1"/>
          </p:cNvSpPr>
          <p:nvPr/>
        </p:nvSpPr>
        <p:spPr bwMode="auto">
          <a:xfrm>
            <a:off x="1357313" y="2000250"/>
            <a:ext cx="1428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землица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6" name="TextBox 9"/>
          <p:cNvSpPr txBox="1">
            <a:spLocks noChangeArrowheads="1"/>
          </p:cNvSpPr>
          <p:nvPr/>
        </p:nvSpPr>
        <p:spPr bwMode="auto">
          <a:xfrm>
            <a:off x="2571750" y="1500188"/>
            <a:ext cx="12144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земля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7" name="TextBox 10"/>
          <p:cNvSpPr txBox="1">
            <a:spLocks noChangeArrowheads="1"/>
          </p:cNvSpPr>
          <p:nvPr/>
        </p:nvSpPr>
        <p:spPr bwMode="auto">
          <a:xfrm>
            <a:off x="3143250" y="2357438"/>
            <a:ext cx="1643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заземлить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8" name="TextBox 12"/>
          <p:cNvSpPr txBox="1">
            <a:spLocks noChangeArrowheads="1"/>
          </p:cNvSpPr>
          <p:nvPr/>
        </p:nvSpPr>
        <p:spPr bwMode="auto">
          <a:xfrm>
            <a:off x="928688" y="3929063"/>
            <a:ext cx="2357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приземлиться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9" name="TextBox 13"/>
          <p:cNvSpPr txBox="1">
            <a:spLocks noChangeArrowheads="1"/>
          </p:cNvSpPr>
          <p:nvPr/>
        </p:nvSpPr>
        <p:spPr bwMode="auto">
          <a:xfrm>
            <a:off x="3571875" y="3643313"/>
            <a:ext cx="1857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земельный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Вертикальный свиток 15"/>
          <p:cNvSpPr/>
          <p:nvPr/>
        </p:nvSpPr>
        <p:spPr>
          <a:xfrm>
            <a:off x="5357813" y="620688"/>
            <a:ext cx="3786187" cy="5643563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  <a:ea typeface="+mj-ea"/>
              </a:rPr>
              <a:t>Секрет </a:t>
            </a:r>
            <a:r>
              <a:rPr lang="ru-RU" sz="36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  <a:ea typeface="+mj-ea"/>
              </a:rPr>
              <a:t>3:</a:t>
            </a:r>
            <a:r>
              <a:rPr lang="ru-RU" sz="4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  <a:ea typeface="+mj-ea"/>
              </a:rPr>
              <a:t> </a:t>
            </a:r>
            <a:endParaRPr lang="ru-RU" sz="4400" b="1" kern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nstantia" pitchFamily="18" charset="0"/>
              <a:ea typeface="+mj-ea"/>
            </a:endParaRPr>
          </a:p>
          <a:p>
            <a:r>
              <a:rPr lang="ru-RU" sz="2800" b="1" dirty="0" smtClean="0">
                <a:solidFill>
                  <a:srgbClr val="C00000"/>
                </a:solidFill>
              </a:rPr>
              <a:t> Чтобы найти</a:t>
            </a:r>
          </a:p>
          <a:p>
            <a:r>
              <a:rPr lang="ru-RU" sz="2800" b="1" dirty="0" smtClean="0">
                <a:solidFill>
                  <a:srgbClr val="C00000"/>
                </a:solidFill>
              </a:rPr>
              <a:t>      корень, </a:t>
            </a:r>
          </a:p>
          <a:p>
            <a:r>
              <a:rPr lang="ru-RU" sz="2800" b="1" dirty="0" smtClean="0">
                <a:solidFill>
                  <a:srgbClr val="C00000"/>
                </a:solidFill>
              </a:rPr>
              <a:t>       нужно</a:t>
            </a:r>
          </a:p>
          <a:p>
            <a:r>
              <a:rPr lang="ru-RU" sz="2800" b="1" dirty="0" smtClean="0">
                <a:solidFill>
                  <a:srgbClr val="C00000"/>
                </a:solidFill>
              </a:rPr>
              <a:t>    подобрать    однокоренные</a:t>
            </a:r>
          </a:p>
          <a:p>
            <a:r>
              <a:rPr lang="ru-RU" sz="2800" b="1" dirty="0" smtClean="0">
                <a:solidFill>
                  <a:srgbClr val="C00000"/>
                </a:solidFill>
              </a:rPr>
              <a:t>        слова.</a:t>
            </a:r>
            <a:endParaRPr lang="ru-RU" sz="28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iv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94200" y="1214438"/>
            <a:ext cx="4606925" cy="578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365499">
            <a:off x="1435101" y="1325562"/>
            <a:ext cx="14605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365499">
            <a:off x="1435101" y="2611437"/>
            <a:ext cx="14605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365499">
            <a:off x="1577976" y="3968750"/>
            <a:ext cx="14605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365499">
            <a:off x="1649413" y="5111750"/>
            <a:ext cx="14605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Лента лицом вверх 6"/>
          <p:cNvSpPr/>
          <p:nvPr/>
        </p:nvSpPr>
        <p:spPr bwMode="auto">
          <a:xfrm>
            <a:off x="0" y="214313"/>
            <a:ext cx="8929688" cy="1071562"/>
          </a:xfrm>
          <a:prstGeom prst="ribbon2">
            <a:avLst>
              <a:gd name="adj1" fmla="val 16667"/>
              <a:gd name="adj2" fmla="val 75000"/>
            </a:avLst>
          </a:prstGeom>
          <a:solidFill>
            <a:schemeClr val="accent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6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«Секреты» корня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587351"/>
            <a:ext cx="7341260" cy="5505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5" y="332656"/>
            <a:ext cx="7632848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bliqueTopLeft"/>
            <a:lightRig rig="threePt" dir="t"/>
          </a:scene3d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385175" cy="1143000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rgbClr val="0070C0"/>
                </a:solidFill>
              </a:rPr>
              <a:t>      </a:t>
            </a:r>
            <a:r>
              <a:rPr lang="ru-RU" i="1" dirty="0" smtClean="0">
                <a:solidFill>
                  <a:srgbClr val="0070C0"/>
                </a:solidFill>
              </a:rPr>
              <a:t>Спасибо за урок!</a:t>
            </a:r>
            <a:br>
              <a:rPr lang="ru-RU" i="1" dirty="0" smtClean="0">
                <a:solidFill>
                  <a:srgbClr val="0070C0"/>
                </a:solidFill>
              </a:rPr>
            </a:b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ru-RU" sz="4000" b="1" dirty="0">
              <a:solidFill>
                <a:srgbClr val="0070C0"/>
              </a:solidFill>
            </a:endParaRPr>
          </a:p>
        </p:txBody>
      </p:sp>
      <p:pic>
        <p:nvPicPr>
          <p:cNvPr id="10244" name="Рисунок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052736"/>
            <a:ext cx="676875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AG00319_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3688" y="4714875"/>
            <a:ext cx="2220912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563" y="476672"/>
            <a:ext cx="7680854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041400"/>
          </a:xfrm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defRPr/>
            </a:pPr>
            <a: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Вставьте пропущенные буквы, </a:t>
            </a:r>
            <a:b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составьте из них слова.</a:t>
            </a:r>
            <a:br>
              <a:rPr lang="ru-RU" sz="2800" dirty="0" smtClean="0">
                <a:solidFill>
                  <a:srgbClr val="0070C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dirty="0" smtClean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75" y="1196753"/>
            <a:ext cx="8007350" cy="3744416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38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Хок…ей, м…</a:t>
            </a:r>
            <a:r>
              <a:rPr lang="ru-RU" sz="38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рфема</a:t>
            </a:r>
            <a:r>
              <a:rPr lang="ru-RU" sz="38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тер…</a:t>
            </a:r>
            <a:r>
              <a:rPr lang="ru-RU" sz="38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итория</a:t>
            </a:r>
            <a:r>
              <a:rPr lang="ru-RU" sz="38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извинит…, </a:t>
            </a:r>
            <a:r>
              <a:rPr lang="ru-RU" sz="38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тен</a:t>
            </a:r>
            <a:r>
              <a:rPr lang="ru-RU" sz="38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38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ис</a:t>
            </a:r>
            <a:r>
              <a:rPr lang="ru-RU" sz="38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буд…те добры; …делать, кол…</a:t>
            </a:r>
            <a:r>
              <a:rPr lang="ru-RU" sz="38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екция</a:t>
            </a:r>
            <a:r>
              <a:rPr lang="ru-RU" sz="38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пр…</a:t>
            </a:r>
            <a:r>
              <a:rPr lang="ru-RU" sz="38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стите</a:t>
            </a:r>
            <a:r>
              <a:rPr lang="ru-RU" sz="38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здра</a:t>
            </a:r>
            <a:r>
              <a:rPr lang="ru-RU" sz="38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38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ствуйте</a:t>
            </a:r>
            <a:r>
              <a:rPr lang="ru-RU" sz="38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бл</a:t>
            </a:r>
            <a:r>
              <a:rPr lang="ru-RU" sz="38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38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годарю</a:t>
            </a:r>
            <a:r>
              <a:rPr lang="ru-RU" sz="38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Овальная выноска 3"/>
          <p:cNvSpPr/>
          <p:nvPr/>
        </p:nvSpPr>
        <p:spPr>
          <a:xfrm>
            <a:off x="1214438" y="4000500"/>
            <a:ext cx="6929437" cy="2428875"/>
          </a:xfrm>
          <a:prstGeom prst="wedgeEllipseCallout">
            <a:avLst>
              <a:gd name="adj1" fmla="val -28146"/>
              <a:gd name="adj2" fmla="val 4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5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0738" y="2132856"/>
            <a:ext cx="8108950" cy="2582019"/>
          </a:xfrm>
        </p:spPr>
        <p:txBody>
          <a:bodyPr/>
          <a:lstStyle/>
          <a:p>
            <a:pPr eaLnBrk="1" hangingPunct="1">
              <a:defRPr/>
            </a:pPr>
            <a:r>
              <a:rPr lang="ru-RU" i="1" dirty="0" smtClean="0">
                <a:solidFill>
                  <a:srgbClr val="0070C0"/>
                </a:solidFill>
                <a:latin typeface="Constantia" pitchFamily="18" charset="0"/>
              </a:rPr>
              <a:t>  Тема урока:</a:t>
            </a:r>
            <a:br>
              <a:rPr lang="ru-RU" i="1" dirty="0" smtClean="0">
                <a:solidFill>
                  <a:srgbClr val="0070C0"/>
                </a:solidFill>
                <a:latin typeface="Constantia" pitchFamily="18" charset="0"/>
              </a:rPr>
            </a:br>
            <a:r>
              <a:rPr lang="ru-RU" sz="3600" b="0" i="1" dirty="0" smtClean="0">
                <a:solidFill>
                  <a:srgbClr val="000000"/>
                </a:solidFill>
                <a:latin typeface="Arial"/>
              </a:rPr>
              <a:t>      </a:t>
            </a:r>
            <a:r>
              <a:rPr lang="ru-RU" b="0" i="1" dirty="0" smtClean="0">
                <a:solidFill>
                  <a:srgbClr val="003300"/>
                </a:solidFill>
                <a:latin typeface="Constantia" pitchFamily="18" charset="0"/>
              </a:rPr>
              <a:t>«КОРЕНЬ СЛОВА»</a:t>
            </a:r>
            <a:r>
              <a:rPr lang="ru-RU" i="1" dirty="0" smtClean="0">
                <a:solidFill>
                  <a:srgbClr val="003300"/>
                </a:solidFill>
                <a:latin typeface="Constantia" pitchFamily="18" charset="0"/>
              </a:rPr>
              <a:t/>
            </a:r>
            <a:br>
              <a:rPr lang="ru-RU" i="1" dirty="0" smtClean="0">
                <a:solidFill>
                  <a:srgbClr val="003300"/>
                </a:solidFill>
                <a:latin typeface="Constantia" pitchFamily="18" charset="0"/>
              </a:rPr>
            </a:br>
            <a:endParaRPr lang="ru-RU" sz="5400" dirty="0" smtClean="0"/>
          </a:p>
        </p:txBody>
      </p:sp>
      <p:pic>
        <p:nvPicPr>
          <p:cNvPr id="307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285750"/>
            <a:ext cx="1944687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6" descr="QUILLP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4071938"/>
            <a:ext cx="1152525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7" descr="BOOK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5500688"/>
            <a:ext cx="1662113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5" descr="Училк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375" y="285750"/>
            <a:ext cx="2428875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iv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63" y="142875"/>
            <a:ext cx="1500187" cy="188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643313" y="2852738"/>
            <a:ext cx="350043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2060"/>
                </a:solidFill>
              </a:rPr>
              <a:t>-УШ - </a:t>
            </a:r>
            <a:r>
              <a:rPr lang="ru-RU" sz="3600" b="1" i="1" dirty="0">
                <a:solidFill>
                  <a:srgbClr val="002060"/>
                </a:solidFill>
              </a:rPr>
              <a:t>ЕК</a:t>
            </a:r>
          </a:p>
          <a:p>
            <a:pPr algn="ctr"/>
            <a:endParaRPr lang="ru-RU" sz="3600" b="1" i="1" dirty="0" smtClean="0">
              <a:solidFill>
                <a:srgbClr val="002060"/>
              </a:solidFill>
            </a:endParaRPr>
          </a:p>
          <a:p>
            <a:pPr algn="ctr"/>
            <a:r>
              <a:rPr lang="ru-RU" sz="3600" b="1" i="1" dirty="0" smtClean="0">
                <a:solidFill>
                  <a:srgbClr val="002060"/>
                </a:solidFill>
              </a:rPr>
              <a:t>      - ЕЦ</a:t>
            </a:r>
            <a:endParaRPr lang="ru-RU" sz="3600" b="1" i="1" dirty="0">
              <a:solidFill>
                <a:srgbClr val="002060"/>
              </a:solidFill>
            </a:endParaRPr>
          </a:p>
          <a:p>
            <a:pPr algn="ctr"/>
            <a:r>
              <a:rPr lang="ru-RU" sz="3600" b="1" i="1" dirty="0" smtClean="0">
                <a:solidFill>
                  <a:srgbClr val="002060"/>
                </a:solidFill>
              </a:rPr>
              <a:t>НИЦ- </a:t>
            </a:r>
            <a:r>
              <a:rPr lang="ru-RU" sz="3600" b="1" i="1" dirty="0">
                <a:solidFill>
                  <a:srgbClr val="002060"/>
                </a:solidFill>
              </a:rPr>
              <a:t>А</a:t>
            </a:r>
          </a:p>
          <a:p>
            <a:pPr algn="ctr"/>
            <a:endParaRPr lang="ru-RU" sz="3600" b="1" i="1" dirty="0">
              <a:solidFill>
                <a:srgbClr val="002060"/>
              </a:solidFill>
            </a:endParaRPr>
          </a:p>
          <a:p>
            <a:pPr algn="ctr"/>
            <a:r>
              <a:rPr lang="ru-RU" sz="3600" b="1" i="1" dirty="0">
                <a:solidFill>
                  <a:srgbClr val="002060"/>
                </a:solidFill>
              </a:rPr>
              <a:t>Н </a:t>
            </a:r>
            <a:r>
              <a:rPr lang="ru-RU" sz="3600" b="1" i="1" dirty="0" smtClean="0">
                <a:solidFill>
                  <a:srgbClr val="002060"/>
                </a:solidFill>
              </a:rPr>
              <a:t>- </a:t>
            </a:r>
            <a:r>
              <a:rPr lang="ru-RU" sz="3600" b="1" i="1" dirty="0">
                <a:solidFill>
                  <a:srgbClr val="002060"/>
                </a:solidFill>
              </a:rPr>
              <a:t>ЫЙ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580112" y="3573016"/>
            <a:ext cx="648072" cy="498922"/>
            <a:chOff x="1920" y="3504"/>
            <a:chExt cx="336" cy="240"/>
          </a:xfrm>
        </p:grpSpPr>
        <p:sp>
          <p:nvSpPr>
            <p:cNvPr id="7192" name="Line 22"/>
            <p:cNvSpPr>
              <a:spLocks noChangeShapeType="1"/>
            </p:cNvSpPr>
            <p:nvPr/>
          </p:nvSpPr>
          <p:spPr bwMode="auto">
            <a:xfrm flipV="1">
              <a:off x="1920" y="3504"/>
              <a:ext cx="192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93" name="Line 23"/>
            <p:cNvSpPr>
              <a:spLocks noChangeShapeType="1"/>
            </p:cNvSpPr>
            <p:nvPr/>
          </p:nvSpPr>
          <p:spPr bwMode="auto">
            <a:xfrm>
              <a:off x="2112" y="3504"/>
              <a:ext cx="144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4572000" y="5301208"/>
            <a:ext cx="533400" cy="504056"/>
            <a:chOff x="1920" y="3504"/>
            <a:chExt cx="336" cy="240"/>
          </a:xfrm>
        </p:grpSpPr>
        <p:sp>
          <p:nvSpPr>
            <p:cNvPr id="7190" name="Line 22"/>
            <p:cNvSpPr>
              <a:spLocks noChangeShapeType="1"/>
            </p:cNvSpPr>
            <p:nvPr/>
          </p:nvSpPr>
          <p:spPr bwMode="auto">
            <a:xfrm flipV="1">
              <a:off x="1920" y="3504"/>
              <a:ext cx="192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91" name="Line 23"/>
            <p:cNvSpPr>
              <a:spLocks noChangeShapeType="1"/>
            </p:cNvSpPr>
            <p:nvPr/>
          </p:nvSpPr>
          <p:spPr bwMode="auto">
            <a:xfrm>
              <a:off x="2112" y="3504"/>
              <a:ext cx="144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200" name="Полилиния 22"/>
          <p:cNvSpPr>
            <a:spLocks noChangeArrowheads="1"/>
          </p:cNvSpPr>
          <p:nvPr/>
        </p:nvSpPr>
        <p:spPr bwMode="auto">
          <a:xfrm>
            <a:off x="5786438" y="4437112"/>
            <a:ext cx="785812" cy="792088"/>
          </a:xfrm>
          <a:custGeom>
            <a:avLst/>
            <a:gdLst>
              <a:gd name="T0" fmla="*/ 0 w 590248"/>
              <a:gd name="T1" fmla="*/ 388398 h 616856"/>
              <a:gd name="T2" fmla="*/ 0 w 590248"/>
              <a:gd name="T3" fmla="*/ 2403852 h 616856"/>
              <a:gd name="T4" fmla="*/ 0 w 590248"/>
              <a:gd name="T5" fmla="*/ 2403852 h 616856"/>
              <a:gd name="T6" fmla="*/ 0 w 590248"/>
              <a:gd name="T7" fmla="*/ 2403852 h 616856"/>
              <a:gd name="T8" fmla="*/ 8886030 w 590248"/>
              <a:gd name="T9" fmla="*/ 2340864 h 616856"/>
              <a:gd name="T10" fmla="*/ 8632141 w 590248"/>
              <a:gd name="T11" fmla="*/ 2340864 h 616856"/>
              <a:gd name="T12" fmla="*/ 8886030 w 590248"/>
              <a:gd name="T13" fmla="*/ 325413 h 616856"/>
              <a:gd name="T14" fmla="*/ 8632141 w 590248"/>
              <a:gd name="T15" fmla="*/ 388398 h 616856"/>
              <a:gd name="T16" fmla="*/ 0 w 590248"/>
              <a:gd name="T17" fmla="*/ 388398 h 6168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0248"/>
              <a:gd name="T28" fmla="*/ 0 h 616856"/>
              <a:gd name="T29" fmla="*/ 590248 w 590248"/>
              <a:gd name="T30" fmla="*/ 616856 h 61685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0248" h="616856">
                <a:moveTo>
                  <a:pt x="0" y="89505"/>
                </a:moveTo>
                <a:lnTo>
                  <a:pt x="0" y="553962"/>
                </a:lnTo>
                <a:lnTo>
                  <a:pt x="508000" y="539447"/>
                </a:lnTo>
                <a:cubicBezTo>
                  <a:pt x="590248" y="537028"/>
                  <a:pt x="493486" y="616856"/>
                  <a:pt x="493486" y="539447"/>
                </a:cubicBezTo>
                <a:cubicBezTo>
                  <a:pt x="493486" y="462038"/>
                  <a:pt x="508000" y="149980"/>
                  <a:pt x="508000" y="74990"/>
                </a:cubicBezTo>
                <a:cubicBezTo>
                  <a:pt x="508000" y="0"/>
                  <a:pt x="578153" y="89505"/>
                  <a:pt x="493486" y="89505"/>
                </a:cubicBezTo>
                <a:cubicBezTo>
                  <a:pt x="408819" y="89505"/>
                  <a:pt x="204409" y="82247"/>
                  <a:pt x="0" y="89505"/>
                </a:cubicBezTo>
                <a:close/>
              </a:path>
            </a:pathLst>
          </a:custGeom>
          <a:solidFill>
            <a:schemeClr val="accent1">
              <a:alpha val="10980"/>
            </a:schemeClr>
          </a:solidFill>
          <a:ln w="38100" algn="ctr">
            <a:solidFill>
              <a:srgbClr val="3399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1" name="Полилиния 24"/>
          <p:cNvSpPr>
            <a:spLocks noChangeArrowheads="1"/>
          </p:cNvSpPr>
          <p:nvPr/>
        </p:nvSpPr>
        <p:spPr bwMode="auto">
          <a:xfrm>
            <a:off x="5364088" y="5517232"/>
            <a:ext cx="1136725" cy="864096"/>
          </a:xfrm>
          <a:custGeom>
            <a:avLst/>
            <a:gdLst>
              <a:gd name="T0" fmla="*/ 0 w 590248"/>
              <a:gd name="T1" fmla="*/ 2404857 h 616856"/>
              <a:gd name="T2" fmla="*/ 0 w 590248"/>
              <a:gd name="T3" fmla="*/ 14883988 h 616856"/>
              <a:gd name="T4" fmla="*/ 0 w 590248"/>
              <a:gd name="T5" fmla="*/ 14883988 h 616856"/>
              <a:gd name="T6" fmla="*/ 0 w 590248"/>
              <a:gd name="T7" fmla="*/ 14883988 h 616856"/>
              <a:gd name="T8" fmla="*/ 1223229063 w 590248"/>
              <a:gd name="T9" fmla="*/ 14493981 h 616856"/>
              <a:gd name="T10" fmla="*/ 1188281079 w 590248"/>
              <a:gd name="T11" fmla="*/ 14493981 h 616856"/>
              <a:gd name="T12" fmla="*/ 1223229063 w 590248"/>
              <a:gd name="T13" fmla="*/ 2014846 h 616856"/>
              <a:gd name="T14" fmla="*/ 1188281079 w 590248"/>
              <a:gd name="T15" fmla="*/ 2404857 h 616856"/>
              <a:gd name="T16" fmla="*/ 0 w 590248"/>
              <a:gd name="T17" fmla="*/ 2404857 h 6168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0248"/>
              <a:gd name="T28" fmla="*/ 0 h 616856"/>
              <a:gd name="T29" fmla="*/ 590248 w 590248"/>
              <a:gd name="T30" fmla="*/ 616856 h 61685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0248" h="616856">
                <a:moveTo>
                  <a:pt x="0" y="89505"/>
                </a:moveTo>
                <a:lnTo>
                  <a:pt x="0" y="553962"/>
                </a:lnTo>
                <a:lnTo>
                  <a:pt x="508000" y="539447"/>
                </a:lnTo>
                <a:cubicBezTo>
                  <a:pt x="590248" y="537028"/>
                  <a:pt x="493486" y="616856"/>
                  <a:pt x="493486" y="539447"/>
                </a:cubicBezTo>
                <a:cubicBezTo>
                  <a:pt x="493486" y="462038"/>
                  <a:pt x="508000" y="149980"/>
                  <a:pt x="508000" y="74990"/>
                </a:cubicBezTo>
                <a:cubicBezTo>
                  <a:pt x="508000" y="0"/>
                  <a:pt x="578153" y="89505"/>
                  <a:pt x="493486" y="89505"/>
                </a:cubicBezTo>
                <a:cubicBezTo>
                  <a:pt x="408819" y="89505"/>
                  <a:pt x="204409" y="82247"/>
                  <a:pt x="0" y="89505"/>
                </a:cubicBezTo>
                <a:close/>
              </a:path>
            </a:pathLst>
          </a:custGeom>
          <a:solidFill>
            <a:schemeClr val="accent1">
              <a:alpha val="10980"/>
            </a:schemeClr>
          </a:solidFill>
          <a:ln w="38100" algn="ctr">
            <a:solidFill>
              <a:srgbClr val="3399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" name="Дуга 25"/>
          <p:cNvSpPr/>
          <p:nvPr/>
        </p:nvSpPr>
        <p:spPr bwMode="auto">
          <a:xfrm>
            <a:off x="1214438" y="3000375"/>
            <a:ext cx="2714625" cy="1214438"/>
          </a:xfrm>
          <a:prstGeom prst="arc">
            <a:avLst>
              <a:gd name="adj1" fmla="val 10776988"/>
              <a:gd name="adj2" fmla="val 133130"/>
            </a:avLst>
          </a:prstGeom>
          <a:solidFill>
            <a:schemeClr val="accent1">
              <a:alpha val="23000"/>
            </a:schemeClr>
          </a:solidFill>
          <a:ln w="38100" cap="flat" cmpd="sng" algn="ctr">
            <a:solidFill>
              <a:srgbClr val="3399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grpSp>
        <p:nvGrpSpPr>
          <p:cNvPr id="6" name="Группа 19"/>
          <p:cNvGrpSpPr>
            <a:grpSpLocks/>
          </p:cNvGrpSpPr>
          <p:nvPr/>
        </p:nvGrpSpPr>
        <p:grpSpPr bwMode="auto">
          <a:xfrm>
            <a:off x="142875" y="142875"/>
            <a:ext cx="7215188" cy="2286000"/>
            <a:chOff x="142844" y="142852"/>
            <a:chExt cx="7215238" cy="2000264"/>
          </a:xfrm>
        </p:grpSpPr>
        <p:sp>
          <p:nvSpPr>
            <p:cNvPr id="19" name="Облако 18"/>
            <p:cNvSpPr/>
            <p:nvPr/>
          </p:nvSpPr>
          <p:spPr bwMode="auto">
            <a:xfrm>
              <a:off x="142844" y="142852"/>
              <a:ext cx="7215238" cy="2000264"/>
            </a:xfrm>
            <a:prstGeom prst="cloud">
              <a:avLst/>
            </a:prstGeom>
            <a:solidFill>
              <a:srgbClr val="9BE9ED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2400" b="1" dirty="0">
                <a:solidFill>
                  <a:srgbClr val="000066"/>
                </a:solidFill>
              </a:endParaRPr>
            </a:p>
          </p:txBody>
        </p:sp>
        <p:sp>
          <p:nvSpPr>
            <p:cNvPr id="8204" name="TextBox 27"/>
            <p:cNvSpPr txBox="1">
              <a:spLocks noChangeArrowheads="1"/>
            </p:cNvSpPr>
            <p:nvPr/>
          </p:nvSpPr>
          <p:spPr bwMode="auto">
            <a:xfrm>
              <a:off x="2857488" y="323431"/>
              <a:ext cx="1928826" cy="4625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 u="sng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1 СЕКРЕТ</a:t>
              </a:r>
            </a:p>
          </p:txBody>
        </p:sp>
      </p:grp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42938" y="1071563"/>
            <a:ext cx="578643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000066"/>
                </a:solidFill>
              </a:rPr>
              <a:t>    Корень – </a:t>
            </a:r>
            <a:r>
              <a:rPr lang="ru-RU" sz="2400" b="1" dirty="0" smtClean="0">
                <a:solidFill>
                  <a:srgbClr val="000066"/>
                </a:solidFill>
              </a:rPr>
              <a:t>… </a:t>
            </a:r>
            <a:endParaRPr lang="ru-RU" sz="2400" b="1" dirty="0">
              <a:solidFill>
                <a:srgbClr val="000066"/>
              </a:solidFill>
            </a:endParaRPr>
          </a:p>
          <a:p>
            <a:endParaRPr lang="ru-RU" sz="800" b="1" dirty="0">
              <a:solidFill>
                <a:srgbClr val="000066"/>
              </a:solidFill>
            </a:endParaRPr>
          </a:p>
          <a:p>
            <a:pPr algn="ctr"/>
            <a:r>
              <a:rPr lang="ru-RU" sz="2400" b="1" dirty="0">
                <a:solidFill>
                  <a:srgbClr val="000066"/>
                </a:solidFill>
              </a:rPr>
              <a:t>         </a:t>
            </a:r>
            <a:r>
              <a:rPr lang="ru-RU" sz="2400" b="1" dirty="0" smtClean="0">
                <a:solidFill>
                  <a:srgbClr val="000066"/>
                </a:solidFill>
              </a:rPr>
              <a:t> </a:t>
            </a:r>
            <a:endParaRPr lang="ru-RU" sz="2400" dirty="0">
              <a:solidFill>
                <a:srgbClr val="000066"/>
              </a:solidFill>
            </a:endParaRPr>
          </a:p>
        </p:txBody>
      </p: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5572125" y="2492895"/>
            <a:ext cx="728067" cy="507479"/>
            <a:chOff x="1920" y="3504"/>
            <a:chExt cx="336" cy="240"/>
          </a:xfrm>
        </p:grpSpPr>
        <p:sp>
          <p:nvSpPr>
            <p:cNvPr id="7186" name="Line 22"/>
            <p:cNvSpPr>
              <a:spLocks noChangeShapeType="1"/>
            </p:cNvSpPr>
            <p:nvPr/>
          </p:nvSpPr>
          <p:spPr bwMode="auto">
            <a:xfrm flipV="1">
              <a:off x="1920" y="3504"/>
              <a:ext cx="192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7" name="Line 23"/>
            <p:cNvSpPr>
              <a:spLocks noChangeShapeType="1"/>
            </p:cNvSpPr>
            <p:nvPr/>
          </p:nvSpPr>
          <p:spPr bwMode="auto">
            <a:xfrm>
              <a:off x="2112" y="3504"/>
              <a:ext cx="144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4644008" y="2492895"/>
            <a:ext cx="785242" cy="507479"/>
            <a:chOff x="1920" y="3504"/>
            <a:chExt cx="336" cy="240"/>
          </a:xfrm>
        </p:grpSpPr>
        <p:sp>
          <p:nvSpPr>
            <p:cNvPr id="7184" name="Line 22"/>
            <p:cNvSpPr>
              <a:spLocks noChangeShapeType="1"/>
            </p:cNvSpPr>
            <p:nvPr/>
          </p:nvSpPr>
          <p:spPr bwMode="auto">
            <a:xfrm flipV="1">
              <a:off x="1920" y="3504"/>
              <a:ext cx="192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5" name="Line 23"/>
            <p:cNvSpPr>
              <a:spLocks noChangeShapeType="1"/>
            </p:cNvSpPr>
            <p:nvPr/>
          </p:nvSpPr>
          <p:spPr bwMode="auto">
            <a:xfrm>
              <a:off x="2112" y="3504"/>
              <a:ext cx="144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819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365499">
            <a:off x="7197726" y="1000125"/>
            <a:ext cx="14605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23" descr="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00166" y="3714752"/>
            <a:ext cx="2366698" cy="15716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5" name="Полилиния 22"/>
          <p:cNvSpPr>
            <a:spLocks noChangeArrowheads="1"/>
          </p:cNvSpPr>
          <p:nvPr/>
        </p:nvSpPr>
        <p:spPr bwMode="auto">
          <a:xfrm>
            <a:off x="6444208" y="3789040"/>
            <a:ext cx="785812" cy="714375"/>
          </a:xfrm>
          <a:custGeom>
            <a:avLst/>
            <a:gdLst>
              <a:gd name="T0" fmla="*/ 0 w 590248"/>
              <a:gd name="T1" fmla="*/ 388398 h 616856"/>
              <a:gd name="T2" fmla="*/ 0 w 590248"/>
              <a:gd name="T3" fmla="*/ 2403852 h 616856"/>
              <a:gd name="T4" fmla="*/ 0 w 590248"/>
              <a:gd name="T5" fmla="*/ 2403852 h 616856"/>
              <a:gd name="T6" fmla="*/ 0 w 590248"/>
              <a:gd name="T7" fmla="*/ 2403852 h 616856"/>
              <a:gd name="T8" fmla="*/ 8886030 w 590248"/>
              <a:gd name="T9" fmla="*/ 2340864 h 616856"/>
              <a:gd name="T10" fmla="*/ 8632141 w 590248"/>
              <a:gd name="T11" fmla="*/ 2340864 h 616856"/>
              <a:gd name="T12" fmla="*/ 8886030 w 590248"/>
              <a:gd name="T13" fmla="*/ 325413 h 616856"/>
              <a:gd name="T14" fmla="*/ 8632141 w 590248"/>
              <a:gd name="T15" fmla="*/ 388398 h 616856"/>
              <a:gd name="T16" fmla="*/ 0 w 590248"/>
              <a:gd name="T17" fmla="*/ 388398 h 6168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0248"/>
              <a:gd name="T28" fmla="*/ 0 h 616856"/>
              <a:gd name="T29" fmla="*/ 590248 w 590248"/>
              <a:gd name="T30" fmla="*/ 616856 h 61685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0248" h="616856">
                <a:moveTo>
                  <a:pt x="0" y="89505"/>
                </a:moveTo>
                <a:lnTo>
                  <a:pt x="0" y="553962"/>
                </a:lnTo>
                <a:lnTo>
                  <a:pt x="508000" y="539447"/>
                </a:lnTo>
                <a:cubicBezTo>
                  <a:pt x="590248" y="537028"/>
                  <a:pt x="493486" y="616856"/>
                  <a:pt x="493486" y="539447"/>
                </a:cubicBezTo>
                <a:cubicBezTo>
                  <a:pt x="493486" y="462038"/>
                  <a:pt x="508000" y="149980"/>
                  <a:pt x="508000" y="74990"/>
                </a:cubicBezTo>
                <a:cubicBezTo>
                  <a:pt x="508000" y="0"/>
                  <a:pt x="578153" y="89505"/>
                  <a:pt x="493486" y="89505"/>
                </a:cubicBezTo>
                <a:cubicBezTo>
                  <a:pt x="408819" y="89505"/>
                  <a:pt x="204409" y="82247"/>
                  <a:pt x="0" y="89505"/>
                </a:cubicBezTo>
                <a:close/>
              </a:path>
            </a:pathLst>
          </a:custGeom>
          <a:solidFill>
            <a:schemeClr val="accent1">
              <a:alpha val="10980"/>
            </a:schemeClr>
          </a:solidFill>
          <a:ln w="38100" algn="ctr">
            <a:solidFill>
              <a:srgbClr val="3399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7" name="Group 21"/>
          <p:cNvGrpSpPr>
            <a:grpSpLocks/>
          </p:cNvGrpSpPr>
          <p:nvPr/>
        </p:nvGrpSpPr>
        <p:grpSpPr bwMode="auto">
          <a:xfrm>
            <a:off x="4499992" y="4365104"/>
            <a:ext cx="1152128" cy="360040"/>
            <a:chOff x="1920" y="3504"/>
            <a:chExt cx="336" cy="240"/>
          </a:xfrm>
        </p:grpSpPr>
        <p:sp>
          <p:nvSpPr>
            <p:cNvPr id="28" name="Line 22"/>
            <p:cNvSpPr>
              <a:spLocks noChangeShapeType="1"/>
            </p:cNvSpPr>
            <p:nvPr/>
          </p:nvSpPr>
          <p:spPr bwMode="auto">
            <a:xfrm flipV="1">
              <a:off x="1920" y="3504"/>
              <a:ext cx="192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2112" y="3504"/>
              <a:ext cx="144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" name="Полилиния 22"/>
          <p:cNvSpPr>
            <a:spLocks noChangeArrowheads="1"/>
          </p:cNvSpPr>
          <p:nvPr/>
        </p:nvSpPr>
        <p:spPr bwMode="auto">
          <a:xfrm>
            <a:off x="6372201" y="2780927"/>
            <a:ext cx="720080" cy="720081"/>
          </a:xfrm>
          <a:custGeom>
            <a:avLst/>
            <a:gdLst>
              <a:gd name="T0" fmla="*/ 0 w 590248"/>
              <a:gd name="T1" fmla="*/ 388398 h 616856"/>
              <a:gd name="T2" fmla="*/ 0 w 590248"/>
              <a:gd name="T3" fmla="*/ 2403852 h 616856"/>
              <a:gd name="T4" fmla="*/ 0 w 590248"/>
              <a:gd name="T5" fmla="*/ 2403852 h 616856"/>
              <a:gd name="T6" fmla="*/ 0 w 590248"/>
              <a:gd name="T7" fmla="*/ 2403852 h 616856"/>
              <a:gd name="T8" fmla="*/ 8886030 w 590248"/>
              <a:gd name="T9" fmla="*/ 2340864 h 616856"/>
              <a:gd name="T10" fmla="*/ 8632141 w 590248"/>
              <a:gd name="T11" fmla="*/ 2340864 h 616856"/>
              <a:gd name="T12" fmla="*/ 8886030 w 590248"/>
              <a:gd name="T13" fmla="*/ 325413 h 616856"/>
              <a:gd name="T14" fmla="*/ 8632141 w 590248"/>
              <a:gd name="T15" fmla="*/ 388398 h 616856"/>
              <a:gd name="T16" fmla="*/ 0 w 590248"/>
              <a:gd name="T17" fmla="*/ 388398 h 6168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0248"/>
              <a:gd name="T28" fmla="*/ 0 h 616856"/>
              <a:gd name="T29" fmla="*/ 590248 w 590248"/>
              <a:gd name="T30" fmla="*/ 616856 h 61685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0248" h="616856">
                <a:moveTo>
                  <a:pt x="0" y="89505"/>
                </a:moveTo>
                <a:lnTo>
                  <a:pt x="0" y="553962"/>
                </a:lnTo>
                <a:lnTo>
                  <a:pt x="508000" y="539447"/>
                </a:lnTo>
                <a:cubicBezTo>
                  <a:pt x="590248" y="537028"/>
                  <a:pt x="493486" y="616856"/>
                  <a:pt x="493486" y="539447"/>
                </a:cubicBezTo>
                <a:cubicBezTo>
                  <a:pt x="493486" y="462038"/>
                  <a:pt x="508000" y="149980"/>
                  <a:pt x="508000" y="74990"/>
                </a:cubicBezTo>
                <a:cubicBezTo>
                  <a:pt x="508000" y="0"/>
                  <a:pt x="578153" y="89505"/>
                  <a:pt x="493486" y="89505"/>
                </a:cubicBezTo>
                <a:cubicBezTo>
                  <a:pt x="408819" y="89505"/>
                  <a:pt x="204409" y="82247"/>
                  <a:pt x="0" y="89505"/>
                </a:cubicBezTo>
                <a:close/>
              </a:path>
            </a:pathLst>
          </a:custGeom>
          <a:solidFill>
            <a:schemeClr val="accent1">
              <a:alpha val="10980"/>
            </a:schemeClr>
          </a:solidFill>
          <a:ln w="38100" algn="ctr">
            <a:solidFill>
              <a:srgbClr val="3399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200" grpId="0" animBg="1"/>
      <p:bldP spid="8201" grpId="0" animBg="1"/>
      <p:bldP spid="26" grpId="0" animBg="1"/>
      <p:bldP spid="21" grpId="0"/>
      <p:bldP spid="25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iv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63" y="142875"/>
            <a:ext cx="1500187" cy="188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643313" y="2852738"/>
            <a:ext cx="350043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2060"/>
                </a:solidFill>
              </a:rPr>
              <a:t>-УШ - </a:t>
            </a:r>
            <a:r>
              <a:rPr lang="ru-RU" sz="3600" b="1" i="1" dirty="0">
                <a:solidFill>
                  <a:srgbClr val="002060"/>
                </a:solidFill>
              </a:rPr>
              <a:t>ЕК</a:t>
            </a:r>
          </a:p>
          <a:p>
            <a:pPr algn="ctr"/>
            <a:endParaRPr lang="ru-RU" sz="3600" b="1" i="1" dirty="0" smtClean="0">
              <a:solidFill>
                <a:srgbClr val="002060"/>
              </a:solidFill>
            </a:endParaRPr>
          </a:p>
          <a:p>
            <a:pPr algn="ctr"/>
            <a:r>
              <a:rPr lang="ru-RU" sz="3600" b="1" i="1" dirty="0" smtClean="0">
                <a:solidFill>
                  <a:srgbClr val="002060"/>
                </a:solidFill>
              </a:rPr>
              <a:t>      - ЕЦ</a:t>
            </a:r>
            <a:endParaRPr lang="ru-RU" sz="3600" b="1" i="1" dirty="0">
              <a:solidFill>
                <a:srgbClr val="002060"/>
              </a:solidFill>
            </a:endParaRPr>
          </a:p>
          <a:p>
            <a:pPr algn="ctr"/>
            <a:r>
              <a:rPr lang="ru-RU" sz="3600" b="1" i="1" dirty="0" smtClean="0">
                <a:solidFill>
                  <a:srgbClr val="002060"/>
                </a:solidFill>
              </a:rPr>
              <a:t>НИЦ- </a:t>
            </a:r>
            <a:r>
              <a:rPr lang="ru-RU" sz="3600" b="1" i="1" dirty="0">
                <a:solidFill>
                  <a:srgbClr val="002060"/>
                </a:solidFill>
              </a:rPr>
              <a:t>А</a:t>
            </a:r>
          </a:p>
          <a:p>
            <a:pPr algn="ctr"/>
            <a:endParaRPr lang="ru-RU" sz="3600" b="1" i="1" dirty="0">
              <a:solidFill>
                <a:srgbClr val="002060"/>
              </a:solidFill>
            </a:endParaRPr>
          </a:p>
          <a:p>
            <a:pPr algn="ctr"/>
            <a:r>
              <a:rPr lang="ru-RU" sz="3600" b="1" i="1" dirty="0">
                <a:solidFill>
                  <a:srgbClr val="002060"/>
                </a:solidFill>
              </a:rPr>
              <a:t>Н </a:t>
            </a:r>
            <a:r>
              <a:rPr lang="ru-RU" sz="3600" b="1" i="1" dirty="0" smtClean="0">
                <a:solidFill>
                  <a:srgbClr val="002060"/>
                </a:solidFill>
              </a:rPr>
              <a:t>- </a:t>
            </a:r>
            <a:r>
              <a:rPr lang="ru-RU" sz="3600" b="1" i="1" dirty="0">
                <a:solidFill>
                  <a:srgbClr val="002060"/>
                </a:solidFill>
              </a:rPr>
              <a:t>ЫЙ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580112" y="3573016"/>
            <a:ext cx="648072" cy="498922"/>
            <a:chOff x="1920" y="3504"/>
            <a:chExt cx="336" cy="240"/>
          </a:xfrm>
        </p:grpSpPr>
        <p:sp>
          <p:nvSpPr>
            <p:cNvPr id="7192" name="Line 22"/>
            <p:cNvSpPr>
              <a:spLocks noChangeShapeType="1"/>
            </p:cNvSpPr>
            <p:nvPr/>
          </p:nvSpPr>
          <p:spPr bwMode="auto">
            <a:xfrm flipV="1">
              <a:off x="1920" y="3504"/>
              <a:ext cx="192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93" name="Line 23"/>
            <p:cNvSpPr>
              <a:spLocks noChangeShapeType="1"/>
            </p:cNvSpPr>
            <p:nvPr/>
          </p:nvSpPr>
          <p:spPr bwMode="auto">
            <a:xfrm>
              <a:off x="2112" y="3504"/>
              <a:ext cx="144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4572000" y="5301208"/>
            <a:ext cx="533400" cy="504056"/>
            <a:chOff x="1920" y="3504"/>
            <a:chExt cx="336" cy="240"/>
          </a:xfrm>
        </p:grpSpPr>
        <p:sp>
          <p:nvSpPr>
            <p:cNvPr id="7190" name="Line 22"/>
            <p:cNvSpPr>
              <a:spLocks noChangeShapeType="1"/>
            </p:cNvSpPr>
            <p:nvPr/>
          </p:nvSpPr>
          <p:spPr bwMode="auto">
            <a:xfrm flipV="1">
              <a:off x="1920" y="3504"/>
              <a:ext cx="192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91" name="Line 23"/>
            <p:cNvSpPr>
              <a:spLocks noChangeShapeType="1"/>
            </p:cNvSpPr>
            <p:nvPr/>
          </p:nvSpPr>
          <p:spPr bwMode="auto">
            <a:xfrm>
              <a:off x="2112" y="3504"/>
              <a:ext cx="144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200" name="Полилиния 22"/>
          <p:cNvSpPr>
            <a:spLocks noChangeArrowheads="1"/>
          </p:cNvSpPr>
          <p:nvPr/>
        </p:nvSpPr>
        <p:spPr bwMode="auto">
          <a:xfrm>
            <a:off x="5786438" y="4437112"/>
            <a:ext cx="785812" cy="792088"/>
          </a:xfrm>
          <a:custGeom>
            <a:avLst/>
            <a:gdLst>
              <a:gd name="T0" fmla="*/ 0 w 590248"/>
              <a:gd name="T1" fmla="*/ 388398 h 616856"/>
              <a:gd name="T2" fmla="*/ 0 w 590248"/>
              <a:gd name="T3" fmla="*/ 2403852 h 616856"/>
              <a:gd name="T4" fmla="*/ 0 w 590248"/>
              <a:gd name="T5" fmla="*/ 2403852 h 616856"/>
              <a:gd name="T6" fmla="*/ 0 w 590248"/>
              <a:gd name="T7" fmla="*/ 2403852 h 616856"/>
              <a:gd name="T8" fmla="*/ 8886030 w 590248"/>
              <a:gd name="T9" fmla="*/ 2340864 h 616856"/>
              <a:gd name="T10" fmla="*/ 8632141 w 590248"/>
              <a:gd name="T11" fmla="*/ 2340864 h 616856"/>
              <a:gd name="T12" fmla="*/ 8886030 w 590248"/>
              <a:gd name="T13" fmla="*/ 325413 h 616856"/>
              <a:gd name="T14" fmla="*/ 8632141 w 590248"/>
              <a:gd name="T15" fmla="*/ 388398 h 616856"/>
              <a:gd name="T16" fmla="*/ 0 w 590248"/>
              <a:gd name="T17" fmla="*/ 388398 h 6168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0248"/>
              <a:gd name="T28" fmla="*/ 0 h 616856"/>
              <a:gd name="T29" fmla="*/ 590248 w 590248"/>
              <a:gd name="T30" fmla="*/ 616856 h 61685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0248" h="616856">
                <a:moveTo>
                  <a:pt x="0" y="89505"/>
                </a:moveTo>
                <a:lnTo>
                  <a:pt x="0" y="553962"/>
                </a:lnTo>
                <a:lnTo>
                  <a:pt x="508000" y="539447"/>
                </a:lnTo>
                <a:cubicBezTo>
                  <a:pt x="590248" y="537028"/>
                  <a:pt x="493486" y="616856"/>
                  <a:pt x="493486" y="539447"/>
                </a:cubicBezTo>
                <a:cubicBezTo>
                  <a:pt x="493486" y="462038"/>
                  <a:pt x="508000" y="149980"/>
                  <a:pt x="508000" y="74990"/>
                </a:cubicBezTo>
                <a:cubicBezTo>
                  <a:pt x="508000" y="0"/>
                  <a:pt x="578153" y="89505"/>
                  <a:pt x="493486" y="89505"/>
                </a:cubicBezTo>
                <a:cubicBezTo>
                  <a:pt x="408819" y="89505"/>
                  <a:pt x="204409" y="82247"/>
                  <a:pt x="0" y="89505"/>
                </a:cubicBezTo>
                <a:close/>
              </a:path>
            </a:pathLst>
          </a:custGeom>
          <a:solidFill>
            <a:schemeClr val="accent1">
              <a:alpha val="10980"/>
            </a:schemeClr>
          </a:solidFill>
          <a:ln w="38100" algn="ctr">
            <a:solidFill>
              <a:srgbClr val="3399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1" name="Полилиния 24"/>
          <p:cNvSpPr>
            <a:spLocks noChangeArrowheads="1"/>
          </p:cNvSpPr>
          <p:nvPr/>
        </p:nvSpPr>
        <p:spPr bwMode="auto">
          <a:xfrm>
            <a:off x="5364088" y="5517232"/>
            <a:ext cx="1136725" cy="864096"/>
          </a:xfrm>
          <a:custGeom>
            <a:avLst/>
            <a:gdLst>
              <a:gd name="T0" fmla="*/ 0 w 590248"/>
              <a:gd name="T1" fmla="*/ 2404857 h 616856"/>
              <a:gd name="T2" fmla="*/ 0 w 590248"/>
              <a:gd name="T3" fmla="*/ 14883988 h 616856"/>
              <a:gd name="T4" fmla="*/ 0 w 590248"/>
              <a:gd name="T5" fmla="*/ 14883988 h 616856"/>
              <a:gd name="T6" fmla="*/ 0 w 590248"/>
              <a:gd name="T7" fmla="*/ 14883988 h 616856"/>
              <a:gd name="T8" fmla="*/ 1223229063 w 590248"/>
              <a:gd name="T9" fmla="*/ 14493981 h 616856"/>
              <a:gd name="T10" fmla="*/ 1188281079 w 590248"/>
              <a:gd name="T11" fmla="*/ 14493981 h 616856"/>
              <a:gd name="T12" fmla="*/ 1223229063 w 590248"/>
              <a:gd name="T13" fmla="*/ 2014846 h 616856"/>
              <a:gd name="T14" fmla="*/ 1188281079 w 590248"/>
              <a:gd name="T15" fmla="*/ 2404857 h 616856"/>
              <a:gd name="T16" fmla="*/ 0 w 590248"/>
              <a:gd name="T17" fmla="*/ 2404857 h 6168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0248"/>
              <a:gd name="T28" fmla="*/ 0 h 616856"/>
              <a:gd name="T29" fmla="*/ 590248 w 590248"/>
              <a:gd name="T30" fmla="*/ 616856 h 61685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0248" h="616856">
                <a:moveTo>
                  <a:pt x="0" y="89505"/>
                </a:moveTo>
                <a:lnTo>
                  <a:pt x="0" y="553962"/>
                </a:lnTo>
                <a:lnTo>
                  <a:pt x="508000" y="539447"/>
                </a:lnTo>
                <a:cubicBezTo>
                  <a:pt x="590248" y="537028"/>
                  <a:pt x="493486" y="616856"/>
                  <a:pt x="493486" y="539447"/>
                </a:cubicBezTo>
                <a:cubicBezTo>
                  <a:pt x="493486" y="462038"/>
                  <a:pt x="508000" y="149980"/>
                  <a:pt x="508000" y="74990"/>
                </a:cubicBezTo>
                <a:cubicBezTo>
                  <a:pt x="508000" y="0"/>
                  <a:pt x="578153" y="89505"/>
                  <a:pt x="493486" y="89505"/>
                </a:cubicBezTo>
                <a:cubicBezTo>
                  <a:pt x="408819" y="89505"/>
                  <a:pt x="204409" y="82247"/>
                  <a:pt x="0" y="89505"/>
                </a:cubicBezTo>
                <a:close/>
              </a:path>
            </a:pathLst>
          </a:custGeom>
          <a:solidFill>
            <a:schemeClr val="accent1">
              <a:alpha val="10980"/>
            </a:schemeClr>
          </a:solidFill>
          <a:ln w="38100" algn="ctr">
            <a:solidFill>
              <a:srgbClr val="3399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" name="Дуга 25"/>
          <p:cNvSpPr/>
          <p:nvPr/>
        </p:nvSpPr>
        <p:spPr bwMode="auto">
          <a:xfrm>
            <a:off x="1214438" y="3000375"/>
            <a:ext cx="2714625" cy="1214438"/>
          </a:xfrm>
          <a:prstGeom prst="arc">
            <a:avLst>
              <a:gd name="adj1" fmla="val 10776988"/>
              <a:gd name="adj2" fmla="val 133130"/>
            </a:avLst>
          </a:prstGeom>
          <a:solidFill>
            <a:schemeClr val="accent1">
              <a:alpha val="23000"/>
            </a:schemeClr>
          </a:solidFill>
          <a:ln w="38100" cap="flat" cmpd="sng" algn="ctr">
            <a:solidFill>
              <a:srgbClr val="3399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grpSp>
        <p:nvGrpSpPr>
          <p:cNvPr id="6" name="Группа 19"/>
          <p:cNvGrpSpPr>
            <a:grpSpLocks/>
          </p:cNvGrpSpPr>
          <p:nvPr/>
        </p:nvGrpSpPr>
        <p:grpSpPr bwMode="auto">
          <a:xfrm>
            <a:off x="142875" y="142875"/>
            <a:ext cx="7215188" cy="2286000"/>
            <a:chOff x="142844" y="142852"/>
            <a:chExt cx="7215238" cy="2000264"/>
          </a:xfrm>
        </p:grpSpPr>
        <p:sp>
          <p:nvSpPr>
            <p:cNvPr id="19" name="Облако 18"/>
            <p:cNvSpPr/>
            <p:nvPr/>
          </p:nvSpPr>
          <p:spPr bwMode="auto">
            <a:xfrm>
              <a:off x="142844" y="142852"/>
              <a:ext cx="7215238" cy="2000264"/>
            </a:xfrm>
            <a:prstGeom prst="cloud">
              <a:avLst/>
            </a:prstGeom>
            <a:solidFill>
              <a:srgbClr val="9BE9ED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2400" b="1" dirty="0">
                <a:solidFill>
                  <a:srgbClr val="000066"/>
                </a:solidFill>
              </a:endParaRPr>
            </a:p>
          </p:txBody>
        </p:sp>
        <p:sp>
          <p:nvSpPr>
            <p:cNvPr id="8204" name="TextBox 27"/>
            <p:cNvSpPr txBox="1">
              <a:spLocks noChangeArrowheads="1"/>
            </p:cNvSpPr>
            <p:nvPr/>
          </p:nvSpPr>
          <p:spPr bwMode="auto">
            <a:xfrm>
              <a:off x="2857488" y="323431"/>
              <a:ext cx="1928826" cy="4625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 u="sng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1 СЕКРЕТ</a:t>
              </a:r>
            </a:p>
          </p:txBody>
        </p:sp>
      </p:grp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42938" y="1071563"/>
            <a:ext cx="578643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0066"/>
                </a:solidFill>
              </a:rPr>
              <a:t>    Корень – главная </a:t>
            </a:r>
          </a:p>
          <a:p>
            <a:endParaRPr lang="ru-RU" sz="800" b="1">
              <a:solidFill>
                <a:srgbClr val="000066"/>
              </a:solidFill>
            </a:endParaRPr>
          </a:p>
          <a:p>
            <a:pPr algn="ctr"/>
            <a:r>
              <a:rPr lang="ru-RU" sz="2400" b="1">
                <a:solidFill>
                  <a:srgbClr val="000066"/>
                </a:solidFill>
              </a:rPr>
              <a:t>             значимая часть слова. </a:t>
            </a:r>
            <a:endParaRPr lang="ru-RU" sz="2400">
              <a:solidFill>
                <a:srgbClr val="000066"/>
              </a:solidFill>
            </a:endParaRPr>
          </a:p>
        </p:txBody>
      </p: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5572125" y="2492895"/>
            <a:ext cx="728067" cy="507479"/>
            <a:chOff x="1920" y="3504"/>
            <a:chExt cx="336" cy="240"/>
          </a:xfrm>
        </p:grpSpPr>
        <p:sp>
          <p:nvSpPr>
            <p:cNvPr id="7186" name="Line 22"/>
            <p:cNvSpPr>
              <a:spLocks noChangeShapeType="1"/>
            </p:cNvSpPr>
            <p:nvPr/>
          </p:nvSpPr>
          <p:spPr bwMode="auto">
            <a:xfrm flipV="1">
              <a:off x="1920" y="3504"/>
              <a:ext cx="192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7" name="Line 23"/>
            <p:cNvSpPr>
              <a:spLocks noChangeShapeType="1"/>
            </p:cNvSpPr>
            <p:nvPr/>
          </p:nvSpPr>
          <p:spPr bwMode="auto">
            <a:xfrm>
              <a:off x="2112" y="3504"/>
              <a:ext cx="144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4644008" y="2492895"/>
            <a:ext cx="785242" cy="507479"/>
            <a:chOff x="1920" y="3504"/>
            <a:chExt cx="336" cy="240"/>
          </a:xfrm>
        </p:grpSpPr>
        <p:sp>
          <p:nvSpPr>
            <p:cNvPr id="7184" name="Line 22"/>
            <p:cNvSpPr>
              <a:spLocks noChangeShapeType="1"/>
            </p:cNvSpPr>
            <p:nvPr/>
          </p:nvSpPr>
          <p:spPr bwMode="auto">
            <a:xfrm flipV="1">
              <a:off x="1920" y="3504"/>
              <a:ext cx="192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5" name="Line 23"/>
            <p:cNvSpPr>
              <a:spLocks noChangeShapeType="1"/>
            </p:cNvSpPr>
            <p:nvPr/>
          </p:nvSpPr>
          <p:spPr bwMode="auto">
            <a:xfrm>
              <a:off x="2112" y="3504"/>
              <a:ext cx="144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819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365499">
            <a:off x="7197726" y="1000125"/>
            <a:ext cx="14605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23" descr="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00166" y="3714752"/>
            <a:ext cx="2366698" cy="15716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5" name="Полилиния 22"/>
          <p:cNvSpPr>
            <a:spLocks noChangeArrowheads="1"/>
          </p:cNvSpPr>
          <p:nvPr/>
        </p:nvSpPr>
        <p:spPr bwMode="auto">
          <a:xfrm>
            <a:off x="6444208" y="3789040"/>
            <a:ext cx="785812" cy="714375"/>
          </a:xfrm>
          <a:custGeom>
            <a:avLst/>
            <a:gdLst>
              <a:gd name="T0" fmla="*/ 0 w 590248"/>
              <a:gd name="T1" fmla="*/ 388398 h 616856"/>
              <a:gd name="T2" fmla="*/ 0 w 590248"/>
              <a:gd name="T3" fmla="*/ 2403852 h 616856"/>
              <a:gd name="T4" fmla="*/ 0 w 590248"/>
              <a:gd name="T5" fmla="*/ 2403852 h 616856"/>
              <a:gd name="T6" fmla="*/ 0 w 590248"/>
              <a:gd name="T7" fmla="*/ 2403852 h 616856"/>
              <a:gd name="T8" fmla="*/ 8886030 w 590248"/>
              <a:gd name="T9" fmla="*/ 2340864 h 616856"/>
              <a:gd name="T10" fmla="*/ 8632141 w 590248"/>
              <a:gd name="T11" fmla="*/ 2340864 h 616856"/>
              <a:gd name="T12" fmla="*/ 8886030 w 590248"/>
              <a:gd name="T13" fmla="*/ 325413 h 616856"/>
              <a:gd name="T14" fmla="*/ 8632141 w 590248"/>
              <a:gd name="T15" fmla="*/ 388398 h 616856"/>
              <a:gd name="T16" fmla="*/ 0 w 590248"/>
              <a:gd name="T17" fmla="*/ 388398 h 6168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0248"/>
              <a:gd name="T28" fmla="*/ 0 h 616856"/>
              <a:gd name="T29" fmla="*/ 590248 w 590248"/>
              <a:gd name="T30" fmla="*/ 616856 h 61685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0248" h="616856">
                <a:moveTo>
                  <a:pt x="0" y="89505"/>
                </a:moveTo>
                <a:lnTo>
                  <a:pt x="0" y="553962"/>
                </a:lnTo>
                <a:lnTo>
                  <a:pt x="508000" y="539447"/>
                </a:lnTo>
                <a:cubicBezTo>
                  <a:pt x="590248" y="537028"/>
                  <a:pt x="493486" y="616856"/>
                  <a:pt x="493486" y="539447"/>
                </a:cubicBezTo>
                <a:cubicBezTo>
                  <a:pt x="493486" y="462038"/>
                  <a:pt x="508000" y="149980"/>
                  <a:pt x="508000" y="74990"/>
                </a:cubicBezTo>
                <a:cubicBezTo>
                  <a:pt x="508000" y="0"/>
                  <a:pt x="578153" y="89505"/>
                  <a:pt x="493486" y="89505"/>
                </a:cubicBezTo>
                <a:cubicBezTo>
                  <a:pt x="408819" y="89505"/>
                  <a:pt x="204409" y="82247"/>
                  <a:pt x="0" y="89505"/>
                </a:cubicBezTo>
                <a:close/>
              </a:path>
            </a:pathLst>
          </a:custGeom>
          <a:solidFill>
            <a:schemeClr val="accent1">
              <a:alpha val="10980"/>
            </a:schemeClr>
          </a:solidFill>
          <a:ln w="38100" algn="ctr">
            <a:solidFill>
              <a:srgbClr val="3399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9" name="Group 21"/>
          <p:cNvGrpSpPr>
            <a:grpSpLocks/>
          </p:cNvGrpSpPr>
          <p:nvPr/>
        </p:nvGrpSpPr>
        <p:grpSpPr bwMode="auto">
          <a:xfrm>
            <a:off x="4499992" y="4365104"/>
            <a:ext cx="1152128" cy="360040"/>
            <a:chOff x="1920" y="3504"/>
            <a:chExt cx="336" cy="240"/>
          </a:xfrm>
        </p:grpSpPr>
        <p:sp>
          <p:nvSpPr>
            <p:cNvPr id="28" name="Line 22"/>
            <p:cNvSpPr>
              <a:spLocks noChangeShapeType="1"/>
            </p:cNvSpPr>
            <p:nvPr/>
          </p:nvSpPr>
          <p:spPr bwMode="auto">
            <a:xfrm flipV="1">
              <a:off x="1920" y="3504"/>
              <a:ext cx="192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2112" y="3504"/>
              <a:ext cx="144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" name="Полилиния 22"/>
          <p:cNvSpPr>
            <a:spLocks noChangeArrowheads="1"/>
          </p:cNvSpPr>
          <p:nvPr/>
        </p:nvSpPr>
        <p:spPr bwMode="auto">
          <a:xfrm>
            <a:off x="6372201" y="2780927"/>
            <a:ext cx="720080" cy="720081"/>
          </a:xfrm>
          <a:custGeom>
            <a:avLst/>
            <a:gdLst>
              <a:gd name="T0" fmla="*/ 0 w 590248"/>
              <a:gd name="T1" fmla="*/ 388398 h 616856"/>
              <a:gd name="T2" fmla="*/ 0 w 590248"/>
              <a:gd name="T3" fmla="*/ 2403852 h 616856"/>
              <a:gd name="T4" fmla="*/ 0 w 590248"/>
              <a:gd name="T5" fmla="*/ 2403852 h 616856"/>
              <a:gd name="T6" fmla="*/ 0 w 590248"/>
              <a:gd name="T7" fmla="*/ 2403852 h 616856"/>
              <a:gd name="T8" fmla="*/ 8886030 w 590248"/>
              <a:gd name="T9" fmla="*/ 2340864 h 616856"/>
              <a:gd name="T10" fmla="*/ 8632141 w 590248"/>
              <a:gd name="T11" fmla="*/ 2340864 h 616856"/>
              <a:gd name="T12" fmla="*/ 8886030 w 590248"/>
              <a:gd name="T13" fmla="*/ 325413 h 616856"/>
              <a:gd name="T14" fmla="*/ 8632141 w 590248"/>
              <a:gd name="T15" fmla="*/ 388398 h 616856"/>
              <a:gd name="T16" fmla="*/ 0 w 590248"/>
              <a:gd name="T17" fmla="*/ 388398 h 6168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0248"/>
              <a:gd name="T28" fmla="*/ 0 h 616856"/>
              <a:gd name="T29" fmla="*/ 590248 w 590248"/>
              <a:gd name="T30" fmla="*/ 616856 h 61685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0248" h="616856">
                <a:moveTo>
                  <a:pt x="0" y="89505"/>
                </a:moveTo>
                <a:lnTo>
                  <a:pt x="0" y="553962"/>
                </a:lnTo>
                <a:lnTo>
                  <a:pt x="508000" y="539447"/>
                </a:lnTo>
                <a:cubicBezTo>
                  <a:pt x="590248" y="537028"/>
                  <a:pt x="493486" y="616856"/>
                  <a:pt x="493486" y="539447"/>
                </a:cubicBezTo>
                <a:cubicBezTo>
                  <a:pt x="493486" y="462038"/>
                  <a:pt x="508000" y="149980"/>
                  <a:pt x="508000" y="74990"/>
                </a:cubicBezTo>
                <a:cubicBezTo>
                  <a:pt x="508000" y="0"/>
                  <a:pt x="578153" y="89505"/>
                  <a:pt x="493486" y="89505"/>
                </a:cubicBezTo>
                <a:cubicBezTo>
                  <a:pt x="408819" y="89505"/>
                  <a:pt x="204409" y="82247"/>
                  <a:pt x="0" y="89505"/>
                </a:cubicBezTo>
                <a:close/>
              </a:path>
            </a:pathLst>
          </a:custGeom>
          <a:solidFill>
            <a:schemeClr val="accent1">
              <a:alpha val="10980"/>
            </a:schemeClr>
          </a:solidFill>
          <a:ln w="38100" algn="ctr">
            <a:solidFill>
              <a:srgbClr val="3399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200" grpId="0" animBg="1"/>
      <p:bldP spid="8201" grpId="0" animBg="1"/>
      <p:bldP spid="26" grpId="0" animBg="1"/>
      <p:bldP spid="21" grpId="0"/>
      <p:bldP spid="25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:\урок конкурс\ДЕРЕВО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63" y="357188"/>
            <a:ext cx="4979987" cy="5929312"/>
          </a:xfrm>
          <a:noFill/>
        </p:spPr>
      </p:pic>
      <p:sp>
        <p:nvSpPr>
          <p:cNvPr id="7171" name="TextBox 3"/>
          <p:cNvSpPr txBox="1">
            <a:spLocks noChangeArrowheads="1"/>
          </p:cNvSpPr>
          <p:nvPr/>
        </p:nvSpPr>
        <p:spPr bwMode="auto">
          <a:xfrm>
            <a:off x="2286000" y="5301208"/>
            <a:ext cx="1571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хлеб</a:t>
            </a:r>
            <a:endParaRPr lang="ru-RU" dirty="0"/>
          </a:p>
        </p:txBody>
      </p:sp>
      <p:sp>
        <p:nvSpPr>
          <p:cNvPr id="6" name="Дуга 5"/>
          <p:cNvSpPr/>
          <p:nvPr/>
        </p:nvSpPr>
        <p:spPr>
          <a:xfrm rot="14356291" flipV="1">
            <a:off x="2293144" y="5222082"/>
            <a:ext cx="1189037" cy="148590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173" name="TextBox 6"/>
          <p:cNvSpPr txBox="1">
            <a:spLocks noChangeArrowheads="1"/>
          </p:cNvSpPr>
          <p:nvPr/>
        </p:nvSpPr>
        <p:spPr bwMode="auto">
          <a:xfrm>
            <a:off x="500063" y="2500313"/>
            <a:ext cx="1214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ец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6" name="TextBox 9"/>
          <p:cNvSpPr txBox="1">
            <a:spLocks noChangeArrowheads="1"/>
          </p:cNvSpPr>
          <p:nvPr/>
        </p:nvSpPr>
        <p:spPr bwMode="auto">
          <a:xfrm>
            <a:off x="2483768" y="1500188"/>
            <a:ext cx="130242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уш-ек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7" name="TextBox 10"/>
          <p:cNvSpPr txBox="1">
            <a:spLocks noChangeArrowheads="1"/>
          </p:cNvSpPr>
          <p:nvPr/>
        </p:nvSpPr>
        <p:spPr bwMode="auto">
          <a:xfrm>
            <a:off x="3143250" y="2357438"/>
            <a:ext cx="1643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ниц-а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9" name="TextBox 13"/>
          <p:cNvSpPr txBox="1">
            <a:spLocks noChangeArrowheads="1"/>
          </p:cNvSpPr>
          <p:nvPr/>
        </p:nvSpPr>
        <p:spPr bwMode="auto">
          <a:xfrm>
            <a:off x="3571875" y="3643313"/>
            <a:ext cx="1857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-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н-ый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Вертикальный свиток 15"/>
          <p:cNvSpPr/>
          <p:nvPr/>
        </p:nvSpPr>
        <p:spPr>
          <a:xfrm>
            <a:off x="5357813" y="571500"/>
            <a:ext cx="3786187" cy="5643563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  <a:ea typeface="+mj-ea"/>
              </a:rPr>
              <a:t>Секрет 2:</a:t>
            </a:r>
            <a:r>
              <a:rPr lang="ru-RU" sz="4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  <a:ea typeface="+mj-ea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:\урок конкурс\ДЕРЕВО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63" y="357188"/>
            <a:ext cx="4979987" cy="5929312"/>
          </a:xfrm>
          <a:noFill/>
        </p:spPr>
      </p:pic>
      <p:sp>
        <p:nvSpPr>
          <p:cNvPr id="7171" name="TextBox 3"/>
          <p:cNvSpPr txBox="1">
            <a:spLocks noChangeArrowheads="1"/>
          </p:cNvSpPr>
          <p:nvPr/>
        </p:nvSpPr>
        <p:spPr bwMode="auto">
          <a:xfrm>
            <a:off x="2286000" y="5214938"/>
            <a:ext cx="1571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хлеб</a:t>
            </a:r>
            <a:endParaRPr lang="ru-RU" dirty="0"/>
          </a:p>
        </p:txBody>
      </p:sp>
      <p:sp>
        <p:nvSpPr>
          <p:cNvPr id="6" name="Дуга 5"/>
          <p:cNvSpPr/>
          <p:nvPr/>
        </p:nvSpPr>
        <p:spPr>
          <a:xfrm rot="14326000" flipV="1">
            <a:off x="2293144" y="5222082"/>
            <a:ext cx="1189037" cy="148590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173" name="TextBox 6"/>
          <p:cNvSpPr txBox="1">
            <a:spLocks noChangeArrowheads="1"/>
          </p:cNvSpPr>
          <p:nvPr/>
        </p:nvSpPr>
        <p:spPr bwMode="auto">
          <a:xfrm>
            <a:off x="500063" y="2500313"/>
            <a:ext cx="13356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хлебец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6" name="TextBox 9"/>
          <p:cNvSpPr txBox="1">
            <a:spLocks noChangeArrowheads="1"/>
          </p:cNvSpPr>
          <p:nvPr/>
        </p:nvSpPr>
        <p:spPr bwMode="auto">
          <a:xfrm>
            <a:off x="2411760" y="1500188"/>
            <a:ext cx="15121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хлебушек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7" name="TextBox 10"/>
          <p:cNvSpPr txBox="1">
            <a:spLocks noChangeArrowheads="1"/>
          </p:cNvSpPr>
          <p:nvPr/>
        </p:nvSpPr>
        <p:spPr bwMode="auto">
          <a:xfrm>
            <a:off x="3143250" y="2357438"/>
            <a:ext cx="1643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хлебница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9" name="TextBox 13"/>
          <p:cNvSpPr txBox="1">
            <a:spLocks noChangeArrowheads="1"/>
          </p:cNvSpPr>
          <p:nvPr/>
        </p:nvSpPr>
        <p:spPr bwMode="auto">
          <a:xfrm>
            <a:off x="3571875" y="3643313"/>
            <a:ext cx="18573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хлебный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Вертикальный свиток 15"/>
          <p:cNvSpPr/>
          <p:nvPr/>
        </p:nvSpPr>
        <p:spPr>
          <a:xfrm>
            <a:off x="5357813" y="571500"/>
            <a:ext cx="3786187" cy="5643563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  <a:ea typeface="+mj-ea"/>
              </a:rPr>
              <a:t>Секрет 2:</a:t>
            </a:r>
            <a:r>
              <a:rPr lang="ru-RU" sz="4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  <a:ea typeface="+mj-ea"/>
              </a:rPr>
              <a:t> </a:t>
            </a:r>
          </a:p>
          <a:p>
            <a:pPr algn="ctr">
              <a:defRPr/>
            </a:pPr>
            <a:r>
              <a:rPr lang="ru-RU" sz="28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  <a:ea typeface="+mj-ea"/>
              </a:rPr>
              <a:t>В корне заключено общее лексическое значение однокоренных слов.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:\урок конкурс\ДЕРЕВО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63" y="357188"/>
            <a:ext cx="4979987" cy="5929312"/>
          </a:xfrm>
          <a:noFill/>
        </p:spPr>
      </p:pic>
      <p:sp>
        <p:nvSpPr>
          <p:cNvPr id="6" name="Дуга 5"/>
          <p:cNvSpPr/>
          <p:nvPr/>
        </p:nvSpPr>
        <p:spPr>
          <a:xfrm rot="14326000" flipV="1">
            <a:off x="2293144" y="5222082"/>
            <a:ext cx="1189037" cy="148590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173" name="TextBox 6"/>
          <p:cNvSpPr txBox="1">
            <a:spLocks noChangeArrowheads="1"/>
          </p:cNvSpPr>
          <p:nvPr/>
        </p:nvSpPr>
        <p:spPr bwMode="auto">
          <a:xfrm>
            <a:off x="323529" y="2500313"/>
            <a:ext cx="139097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земной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4" name="TextBox 7"/>
          <p:cNvSpPr txBox="1">
            <a:spLocks noChangeArrowheads="1"/>
          </p:cNvSpPr>
          <p:nvPr/>
        </p:nvSpPr>
        <p:spPr bwMode="auto">
          <a:xfrm>
            <a:off x="2214563" y="3143250"/>
            <a:ext cx="1500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земляной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8"/>
          <p:cNvSpPr txBox="1">
            <a:spLocks noChangeArrowheads="1"/>
          </p:cNvSpPr>
          <p:nvPr/>
        </p:nvSpPr>
        <p:spPr bwMode="auto">
          <a:xfrm>
            <a:off x="1357313" y="2000250"/>
            <a:ext cx="1428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землица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6" name="TextBox 9"/>
          <p:cNvSpPr txBox="1">
            <a:spLocks noChangeArrowheads="1"/>
          </p:cNvSpPr>
          <p:nvPr/>
        </p:nvSpPr>
        <p:spPr bwMode="auto">
          <a:xfrm>
            <a:off x="2571750" y="1500188"/>
            <a:ext cx="12144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земля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7" name="TextBox 10"/>
          <p:cNvSpPr txBox="1">
            <a:spLocks noChangeArrowheads="1"/>
          </p:cNvSpPr>
          <p:nvPr/>
        </p:nvSpPr>
        <p:spPr bwMode="auto">
          <a:xfrm>
            <a:off x="3143250" y="2357438"/>
            <a:ext cx="1643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заземлить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8" name="TextBox 12"/>
          <p:cNvSpPr txBox="1">
            <a:spLocks noChangeArrowheads="1"/>
          </p:cNvSpPr>
          <p:nvPr/>
        </p:nvSpPr>
        <p:spPr bwMode="auto">
          <a:xfrm>
            <a:off x="928688" y="3929063"/>
            <a:ext cx="2357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приземлиться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9" name="TextBox 13"/>
          <p:cNvSpPr txBox="1">
            <a:spLocks noChangeArrowheads="1"/>
          </p:cNvSpPr>
          <p:nvPr/>
        </p:nvSpPr>
        <p:spPr bwMode="auto">
          <a:xfrm>
            <a:off x="3571875" y="3643313"/>
            <a:ext cx="1857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земельный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Вертикальный свиток 15"/>
          <p:cNvSpPr/>
          <p:nvPr/>
        </p:nvSpPr>
        <p:spPr>
          <a:xfrm>
            <a:off x="5357813" y="620688"/>
            <a:ext cx="3786187" cy="5643563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  <a:ea typeface="+mj-ea"/>
              </a:rPr>
              <a:t>Секрет 3:</a:t>
            </a:r>
            <a:r>
              <a:rPr lang="ru-RU" sz="4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  <a:ea typeface="+mj-ea"/>
              </a:rPr>
              <a:t> </a:t>
            </a:r>
          </a:p>
          <a:p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endParaRPr lang="ru-RU" sz="28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Трава">
  <a:themeElements>
    <a:clrScheme name="Трава 9">
      <a:dk1>
        <a:srgbClr val="000000"/>
      </a:dk1>
      <a:lt1>
        <a:srgbClr val="99FF66"/>
      </a:lt1>
      <a:dk2>
        <a:srgbClr val="000000"/>
      </a:dk2>
      <a:lt2>
        <a:srgbClr val="C1C2CB"/>
      </a:lt2>
      <a:accent1>
        <a:srgbClr val="F1F1F7"/>
      </a:accent1>
      <a:accent2>
        <a:srgbClr val="8C8CB4"/>
      </a:accent2>
      <a:accent3>
        <a:srgbClr val="CAFFB8"/>
      </a:accent3>
      <a:accent4>
        <a:srgbClr val="000000"/>
      </a:accent4>
      <a:accent5>
        <a:srgbClr val="F7F7FA"/>
      </a:accent5>
      <a:accent6>
        <a:srgbClr val="7E7EA3"/>
      </a:accent6>
      <a:hlink>
        <a:srgbClr val="A3FFFF"/>
      </a:hlink>
      <a:folHlink>
        <a:srgbClr val="9E99FF"/>
      </a:folHlink>
    </a:clrScheme>
    <a:fontScheme name="Трава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9">
        <a:dk1>
          <a:srgbClr val="000000"/>
        </a:dk1>
        <a:lt1>
          <a:srgbClr val="99FF66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CAFFB8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620</TotalTime>
  <Words>154</Words>
  <Application>Microsoft Office PowerPoint</Application>
  <PresentationFormat>Экран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Трава</vt:lpstr>
      <vt:lpstr>Путешествие       в страну                           Морфемику</vt:lpstr>
      <vt:lpstr>Слайд 2</vt:lpstr>
      <vt:lpstr>Вставьте пропущенные буквы,  составьте из них слова. </vt:lpstr>
      <vt:lpstr>  Тема урока:       «КОРЕНЬ СЛОВА»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      Спасибо за урок! </vt:lpstr>
    </vt:vector>
  </TitlesOfParts>
  <Company>Kontora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Загадка Запорошила дорожки,  И разукрасила окошки. Малышам радость подарила,  А ещё на санках прокатила.</dc:title>
  <dc:creator>Admin</dc:creator>
  <cp:lastModifiedBy>User</cp:lastModifiedBy>
  <cp:revision>100</cp:revision>
  <dcterms:created xsi:type="dcterms:W3CDTF">2011-08-08T19:11:25Z</dcterms:created>
  <dcterms:modified xsi:type="dcterms:W3CDTF">2015-03-02T23:53:30Z</dcterms:modified>
</cp:coreProperties>
</file>