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72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39" autoAdjust="0"/>
    <p:restoredTop sz="94660"/>
  </p:normalViewPr>
  <p:slideViewPr>
    <p:cSldViewPr snapToGrid="0">
      <p:cViewPr varScale="1">
        <p:scale>
          <a:sx n="93" d="100"/>
          <a:sy n="93" d="100"/>
        </p:scale>
        <p:origin x="3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ОПЫТНО-ЭКСПЕРЕМЕНТАЛЬНАЯ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ДЕЯТЕЛЬНОСТЬ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2185827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ГРУППА «кроха»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65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9125" y="114300"/>
            <a:ext cx="9980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       Наблюдаем 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за таянием снега, льда, замерзанием 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воды, изучаем свойства    снега( холодный, </a:t>
            </a:r>
            <a:r>
              <a:rPr lang="ru-RU" smtClean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белый, мягкий</a:t>
            </a:r>
            <a:r>
              <a:rPr lang="ru-RU" dirty="0" smtClean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), из чего состоит снег и лед.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48" y="980268"/>
            <a:ext cx="4467162" cy="55151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25" y="2364154"/>
            <a:ext cx="3380839" cy="33808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077" y="1444100"/>
            <a:ext cx="2974369" cy="29743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392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825" y="381000"/>
            <a:ext cx="19110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Наблюдаем </a:t>
            </a:r>
            <a:r>
              <a:rPr lang="ru-RU" dirty="0"/>
              <a:t>за веточкой дерева, </a:t>
            </a:r>
            <a:r>
              <a:rPr lang="ru-RU" dirty="0" smtClean="0"/>
              <a:t>которую ставим в </a:t>
            </a:r>
            <a:r>
              <a:rPr lang="ru-RU" dirty="0"/>
              <a:t>воду и ждем появления первых листочков.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06" y="381000"/>
            <a:ext cx="9391787" cy="61936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 flipV="1">
            <a:off x="-368783" y="2239766"/>
            <a:ext cx="45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123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128" y="0"/>
            <a:ext cx="1154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Детям интересно </a:t>
            </a:r>
            <a:r>
              <a:rPr lang="ru-RU" b="1"/>
              <a:t>экспериментировать с луком</a:t>
            </a:r>
            <a:r>
              <a:rPr lang="ru-RU"/>
              <a:t>: проращивать его и пробовать плоды своих </a:t>
            </a:r>
            <a:r>
              <a:rPr lang="ru-RU" b="1"/>
              <a:t>экспериментов.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220" y="698374"/>
            <a:ext cx="4284324" cy="60570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476" y="731961"/>
            <a:ext cx="4236809" cy="59898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175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0159" y="503433"/>
            <a:ext cx="280759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92D050"/>
                </a:solidFill>
              </a:rPr>
              <a:t> </a:t>
            </a:r>
          </a:p>
          <a:p>
            <a:endParaRPr lang="ru-RU" dirty="0">
              <a:solidFill>
                <a:srgbClr val="92D050"/>
              </a:solidFill>
            </a:endParaRPr>
          </a:p>
          <a:p>
            <a:endParaRPr lang="ru-RU" dirty="0" smtClean="0">
              <a:solidFill>
                <a:srgbClr val="92D050"/>
              </a:solidFill>
            </a:endParaRPr>
          </a:p>
          <a:p>
            <a:endParaRPr lang="ru-RU" dirty="0">
              <a:solidFill>
                <a:srgbClr val="92D050"/>
              </a:solidFill>
            </a:endParaRPr>
          </a:p>
          <a:p>
            <a:endParaRPr lang="ru-RU" dirty="0" smtClean="0">
              <a:solidFill>
                <a:srgbClr val="92D050"/>
              </a:solidFill>
            </a:endParaRPr>
          </a:p>
          <a:p>
            <a:endParaRPr lang="ru-RU" dirty="0">
              <a:solidFill>
                <a:srgbClr val="92D050"/>
              </a:solidFill>
            </a:endParaRPr>
          </a:p>
          <a:p>
            <a:endParaRPr lang="ru-RU" dirty="0" smtClean="0">
              <a:solidFill>
                <a:srgbClr val="92D050"/>
              </a:solidFill>
            </a:endParaRPr>
          </a:p>
          <a:p>
            <a:endParaRPr lang="ru-RU" dirty="0">
              <a:solidFill>
                <a:srgbClr val="92D050"/>
              </a:solidFill>
            </a:endParaRPr>
          </a:p>
          <a:p>
            <a:r>
              <a:rPr lang="ru-RU" sz="2400" dirty="0" smtClean="0">
                <a:solidFill>
                  <a:srgbClr val="92D050"/>
                </a:solidFill>
              </a:rPr>
              <a:t>Замачиваем </a:t>
            </a:r>
            <a:r>
              <a:rPr lang="ru-RU" sz="2400" dirty="0">
                <a:solidFill>
                  <a:srgbClr val="92D050"/>
                </a:solidFill>
              </a:rPr>
              <a:t>семена цветов наблюдаем, как они набухают, и появляются </a:t>
            </a:r>
            <a:r>
              <a:rPr lang="ru-RU" sz="2400" dirty="0" smtClean="0">
                <a:solidFill>
                  <a:srgbClr val="92D050"/>
                </a:solidFill>
              </a:rPr>
              <a:t>расточки, высаживаем..</a:t>
            </a:r>
            <a:endParaRPr lang="ru-RU" sz="2400" dirty="0">
              <a:solidFill>
                <a:srgbClr val="92D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752" y="0"/>
            <a:ext cx="6865451" cy="66987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571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1449" y="1513491"/>
            <a:ext cx="992176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На группе «Кроха» прошел праздник бантиков. Детки проводили исследования, в результате которого сравнивали свойство бумаги и ткани: бантик из бумаги-рвется, мнется, намокая становится непрочным, а из ткани (капрона) остается крепким , даже если намочить и легко  разглаживается. Искали предметы, сделанные из бумаги и ткани, выяснили, что бумагу склеивают, а ткань- сшивают. В конце занятия решили, что повязать всем нужно повязать бантики, чтобы стать красивыми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742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4845" y="400692"/>
            <a:ext cx="7983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Изучаем и сравниваем свойства бумаги и ткани.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41" y="923912"/>
            <a:ext cx="8016123" cy="56700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282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65329" y="3687738"/>
            <a:ext cx="3420153" cy="25651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681" b="1170"/>
          <a:stretch/>
        </p:blipFill>
        <p:spPr>
          <a:xfrm rot="5400000">
            <a:off x="9227134" y="347222"/>
            <a:ext cx="3014670" cy="24469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2517" y="3697987"/>
            <a:ext cx="3502140" cy="26266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2" t="776" r="9147"/>
          <a:stretch/>
        </p:blipFill>
        <p:spPr>
          <a:xfrm>
            <a:off x="223886" y="1570715"/>
            <a:ext cx="5640947" cy="49365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1482"/>
          <a:stretch/>
        </p:blipFill>
        <p:spPr>
          <a:xfrm>
            <a:off x="6592029" y="176102"/>
            <a:ext cx="2368043" cy="27947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903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6059" y="708917"/>
            <a:ext cx="811658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Благодаря целенаправленной работе по опытно-</a:t>
            </a:r>
            <a:r>
              <a:rPr lang="ru-RU" sz="2800" b="1" dirty="0"/>
              <a:t>экспериментальной деятельности</a:t>
            </a:r>
            <a:r>
              <a:rPr lang="ru-RU" sz="2800" dirty="0"/>
              <a:t> дети учатся самостоятельно добывать знания и применять их в решении новых </a:t>
            </a:r>
            <a:r>
              <a:rPr lang="ru-RU" sz="2800" b="1" dirty="0"/>
              <a:t>познавательных задач</a:t>
            </a:r>
            <a:r>
              <a:rPr lang="ru-RU" sz="2800" dirty="0"/>
              <a:t>, что в свою очередь, способствует </a:t>
            </a:r>
            <a:r>
              <a:rPr lang="ru-RU" sz="2800" b="1" dirty="0" smtClean="0"/>
              <a:t>развитию </a:t>
            </a:r>
            <a:r>
              <a:rPr lang="ru-RU" sz="2800" dirty="0" smtClean="0"/>
              <a:t>таких </a:t>
            </a:r>
            <a:r>
              <a:rPr lang="ru-RU" sz="2800" dirty="0"/>
              <a:t>интегративных качеств </a:t>
            </a:r>
            <a:r>
              <a:rPr lang="ru-RU" sz="2800" dirty="0" smtClean="0"/>
              <a:t> как</a:t>
            </a:r>
            <a:r>
              <a:rPr lang="ru-RU" sz="2800" dirty="0"/>
              <a:t> </a:t>
            </a:r>
            <a:r>
              <a:rPr lang="ru-RU" sz="2800" i="1" dirty="0"/>
              <a:t>«Любознательный»</a:t>
            </a:r>
            <a:r>
              <a:rPr lang="ru-RU" sz="2800" dirty="0"/>
              <a:t> (интересуется предметами ближайшего окружения, их назначением и свойствами) ; «Способный решать интеллектуальные и личностные задачи, адекватные </a:t>
            </a:r>
            <a:r>
              <a:rPr lang="ru-RU" sz="2800" b="1" dirty="0"/>
              <a:t>возрасту</a:t>
            </a:r>
            <a:r>
              <a:rPr lang="ru-RU" sz="2800" dirty="0"/>
              <a:t>» (использует разные способы обследования предметов и явлений, включая простейшие </a:t>
            </a:r>
            <a:r>
              <a:rPr lang="ru-RU" sz="2800" dirty="0" smtClean="0"/>
              <a:t>опыты.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5711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5626" y="1181528"/>
            <a:ext cx="11301573" cy="483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Детство – пора поисков ответов на разные вопросы. На протяжении всего дошкольного детства наряду с игровой </a:t>
            </a:r>
            <a:r>
              <a:rPr lang="ru-RU" sz="24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деятельностью</a:t>
            </a:r>
            <a:r>
              <a:rPr lang="ru-RU" sz="240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огромное значение для </a:t>
            </a:r>
            <a:r>
              <a:rPr lang="ru-RU" sz="24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ru-RU" sz="240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ребенка приобретает </a:t>
            </a:r>
            <a:r>
              <a:rPr lang="ru-RU" sz="24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познавательная деятельность</a:t>
            </a:r>
            <a:r>
              <a:rPr lang="ru-RU" sz="240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которая представляет собой не только процесс усвоения знаний, умений, навыков, но, главным образом, поиск знаний самостоятельно или под тактичным руководством взрослого в процессе сотрудничества.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сегодняшний день </a:t>
            </a:r>
            <a:r>
              <a:rPr lang="ru-RU" sz="24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познавательных способностей</a:t>
            </a:r>
            <a:r>
              <a:rPr lang="ru-RU" sz="240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активности </a:t>
            </a:r>
            <a:r>
              <a:rPr lang="ru-RU" sz="24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 дошкольного возраста</a:t>
            </a:r>
            <a:r>
              <a:rPr lang="ru-RU" sz="240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одна из актуальных проблем современности. Существует мнение, что нужно как можно раньше научить ребенка читать, считать. Однако важнее </a:t>
            </a:r>
            <a:r>
              <a:rPr lang="ru-RU" sz="24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развить у него мышление</a:t>
            </a:r>
            <a:r>
              <a:rPr lang="ru-RU" sz="240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внимание, речь, пробудить интерес к окружающему миру, сформировать умение делать открытия и удивляться им.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5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94544" y="359596"/>
            <a:ext cx="7849456" cy="6094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Китайская пословица гласит «Расскажи – и я забуду, покажи – и я запомню, дай попробовать – и я пойму». Это отражает всю сущность окружающего мира. Усваивается все прочно только тогда, когда ребенок слышит, видит и делает сам. Одним из эффективных методов работы является исследовательская 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r>
              <a:rPr lang="ru-RU" sz="280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 именно 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экспериментирование</a:t>
            </a:r>
            <a:r>
              <a:rPr lang="ru-RU" sz="280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нашей работы - 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познавательной сферы детей</a:t>
            </a:r>
            <a:r>
              <a:rPr lang="ru-RU" sz="280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младшего дошкольного 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r>
              <a:rPr lang="ru-RU" sz="280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через включение в процесс 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экспериментирования</a:t>
            </a:r>
            <a:r>
              <a:rPr lang="ru-RU" sz="280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55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9229" y="718458"/>
            <a:ext cx="11832771" cy="516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 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раннего возраста очень любят экспериментировать</a:t>
            </a:r>
            <a:r>
              <a:rPr lang="ru-RU" sz="280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Это объясняется тем, что им присуще наглядно-действенное и наглядно-образное мышление, и 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экспериментирование</a:t>
            </a:r>
            <a:r>
              <a:rPr lang="ru-RU" sz="280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как никакой другой метод, соответствует этим 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возрастным особенностям</a:t>
            </a:r>
            <a:r>
              <a:rPr lang="ru-RU" sz="280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 дошкольном 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возрасте он является ведущим</a:t>
            </a:r>
            <a:r>
              <a:rPr lang="ru-RU" sz="280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 в первые три года – практически единственным способом 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познания мира</a:t>
            </a:r>
            <a:r>
              <a:rPr lang="ru-RU" sz="280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Они с удовольствием обследуют песок, камешки, предметы; любят плескаться воде, наполнять и опорожнять сосуды, превращают снег в воду, а воду в разноцветные льдинки, пускают кораблики, 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экспериментировать</a:t>
            </a:r>
            <a:r>
              <a:rPr lang="ru-RU" sz="280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 плавающими и тонущими предметами; пробуют делать пену и пускать мыльные пузыри.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37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0970" y="751114"/>
            <a:ext cx="9666515" cy="473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поддержания и </a:t>
            </a:r>
            <a:r>
              <a:rPr lang="ru-RU" sz="3200" b="1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ru-RU" sz="320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 ребенке интерес к исследованиям, открытиям мы создали в группе все необходимые для этого условия. Все оборудование и предметы, которыми пользуются дети безопасны. Почти вся работа проводится совместно с воспитателем</a:t>
            </a:r>
            <a:r>
              <a:rPr lang="ru-RU" sz="3200" dirty="0" smtClean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dirty="0"/>
              <a:t>Мы знакомим </a:t>
            </a:r>
            <a:r>
              <a:rPr lang="ru-RU" sz="3200" b="1" dirty="0"/>
              <a:t>детей</a:t>
            </a:r>
            <a:r>
              <a:rPr lang="ru-RU" sz="3200" dirty="0"/>
              <a:t> с различными свойствами вещей, играем с песком</a:t>
            </a:r>
            <a:r>
              <a:rPr lang="ru-RU" sz="3200" dirty="0" smtClean="0"/>
              <a:t>, </a:t>
            </a:r>
            <a:r>
              <a:rPr lang="ru-RU" sz="3200" dirty="0"/>
              <a:t>снегом, водой, тканью. Вместе наблюдаем, выращиваем, сажаем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2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5494" y="779001"/>
            <a:ext cx="5850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1"/>
                </a:solidFill>
              </a:rPr>
              <a:t>Экспериментирование с водой</a:t>
            </a:r>
            <a:r>
              <a:rPr lang="ru-RU" sz="3200" dirty="0"/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6681" y="2056686"/>
            <a:ext cx="250689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1«Вода теплая – холодная».</a:t>
            </a:r>
            <a:endParaRPr lang="ru-RU" dirty="0"/>
          </a:p>
          <a:p>
            <a:r>
              <a:rPr lang="ru-RU" dirty="0"/>
              <a:t>Закрепление понятий «тёплый», «холодный»; активизировать словарь ребенка (жидкость, бесцветная, прозрачная); воспитывать аккуратность при работе с водой</a:t>
            </a:r>
            <a:r>
              <a:rPr lang="ru-RU" dirty="0" smtClean="0"/>
              <a:t>». Здесь </a:t>
            </a:r>
            <a:r>
              <a:rPr lang="ru-RU" dirty="0"/>
              <a:t>у нас работает осязание. Что получится, если смешать холодную и горячею воду ( </a:t>
            </a:r>
            <a:r>
              <a:rPr lang="ru-RU" dirty="0" smtClean="0"/>
              <a:t>теплая).</a:t>
            </a:r>
            <a:endParaRPr lang="ru-RU" dirty="0"/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7655" y="2294345"/>
            <a:ext cx="4154592" cy="31159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7605" y="1943491"/>
            <a:ext cx="4637715" cy="34782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969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073" y="320511"/>
            <a:ext cx="21964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2. « Окрашивание воды».</a:t>
            </a:r>
            <a:endParaRPr lang="ru-RU" dirty="0"/>
          </a:p>
          <a:p>
            <a:r>
              <a:rPr lang="ru-RU" dirty="0"/>
              <a:t>Используем разноцветную гуашь.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0219" y="446595"/>
            <a:ext cx="3572759" cy="26795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9" r="17447" b="-1"/>
          <a:stretch/>
        </p:blipFill>
        <p:spPr>
          <a:xfrm rot="5400000">
            <a:off x="9133750" y="3646150"/>
            <a:ext cx="3199324" cy="29257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" r="29700"/>
          <a:stretch/>
        </p:blipFill>
        <p:spPr>
          <a:xfrm rot="5400000">
            <a:off x="2885707" y="-63555"/>
            <a:ext cx="2047741" cy="21748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0" r="25755" b="-1"/>
          <a:stretch/>
        </p:blipFill>
        <p:spPr>
          <a:xfrm rot="5400000">
            <a:off x="36617" y="2015050"/>
            <a:ext cx="2877354" cy="27912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241" y="113580"/>
            <a:ext cx="4028388" cy="30212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2" b="16095"/>
          <a:stretch/>
        </p:blipFill>
        <p:spPr>
          <a:xfrm>
            <a:off x="4575144" y="3648721"/>
            <a:ext cx="4645423" cy="29206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" r="24491"/>
          <a:stretch/>
        </p:blipFill>
        <p:spPr>
          <a:xfrm rot="5400000">
            <a:off x="1693159" y="4025979"/>
            <a:ext cx="2839146" cy="28248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766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499" y="514350"/>
            <a:ext cx="5495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</a:rPr>
              <a:t>Экспериментирование с песком.</a:t>
            </a:r>
            <a:endParaRPr lang="ru-RU" sz="2400" dirty="0">
              <a:solidFill>
                <a:srgbClr val="FFC000"/>
              </a:solidFill>
            </a:endParaRPr>
          </a:p>
          <a:p>
            <a:r>
              <a:rPr lang="ru-RU" sz="2400" b="1" dirty="0">
                <a:solidFill>
                  <a:srgbClr val="FFC000"/>
                </a:solidFill>
              </a:rPr>
              <a:t>Игры на поверхности сухого песка.</a:t>
            </a:r>
            <a:endParaRPr lang="ru-RU" sz="2400" dirty="0">
              <a:solidFill>
                <a:srgbClr val="FFC000"/>
              </a:solidFill>
            </a:endParaRPr>
          </a:p>
          <a:p>
            <a:r>
              <a:rPr lang="ru-RU" dirty="0"/>
              <a:t>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467" y="514349"/>
            <a:ext cx="2303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1«Здравствуй, песок! </a:t>
            </a:r>
            <a:r>
              <a:rPr lang="ru-RU" dirty="0"/>
              <a:t>(Знакомство с песком).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t="2339" r="20768"/>
          <a:stretch/>
        </p:blipFill>
        <p:spPr>
          <a:xfrm rot="5400000">
            <a:off x="8546831" y="3468644"/>
            <a:ext cx="2279564" cy="26663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2353" y="2468634"/>
            <a:ext cx="4706216" cy="35296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571" y="2952352"/>
            <a:ext cx="3416300" cy="25622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0" b="507"/>
          <a:stretch/>
        </p:blipFill>
        <p:spPr>
          <a:xfrm rot="5400000">
            <a:off x="7946979" y="405009"/>
            <a:ext cx="3078053" cy="29506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88466" y="1695236"/>
            <a:ext cx="265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 «Отыщи, что спрятано»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052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2369" y="3048627"/>
            <a:ext cx="4051837" cy="30388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1138" y="917981"/>
            <a:ext cx="4974107" cy="37305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8705" y="1555847"/>
            <a:ext cx="4963062" cy="37222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54804" y="647272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 Лепим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132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335</TotalTime>
  <Words>275</Words>
  <Application>Microsoft Office PowerPoint</Application>
  <PresentationFormat>Широкоэкранный</PresentationFormat>
  <Paragraphs>44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Tw Cen MT</vt:lpstr>
      <vt:lpstr>Капля</vt:lpstr>
      <vt:lpstr>ОПЫТНО-ЭКСПЕРЕМЕНТАЛЬНАЯ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ОПЫТНО-ЭКСПЕРЕМЕНТАЛЬНАЯ ДЕЯТЕЛЬНОСТЬ</dc:title>
  <dc:creator>Сергей</dc:creator>
  <cp:lastModifiedBy>Сергей</cp:lastModifiedBy>
  <cp:revision>28</cp:revision>
  <dcterms:created xsi:type="dcterms:W3CDTF">2018-05-27T16:44:22Z</dcterms:created>
  <dcterms:modified xsi:type="dcterms:W3CDTF">2018-06-07T17:09:10Z</dcterms:modified>
</cp:coreProperties>
</file>