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2" r:id="rId3"/>
    <p:sldId id="264" r:id="rId4"/>
    <p:sldId id="267" r:id="rId5"/>
    <p:sldId id="284" r:id="rId6"/>
    <p:sldId id="285" r:id="rId7"/>
    <p:sldId id="286" r:id="rId8"/>
    <p:sldId id="288" r:id="rId9"/>
    <p:sldId id="271" r:id="rId10"/>
    <p:sldId id="287" r:id="rId11"/>
    <p:sldId id="280" r:id="rId12"/>
    <p:sldId id="289" r:id="rId13"/>
    <p:sldId id="270" r:id="rId14"/>
    <p:sldId id="273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00"/>
    <a:srgbClr val="008000"/>
    <a:srgbClr val="009900"/>
    <a:srgbClr val="0070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94669" autoAdjust="0"/>
  </p:normalViewPr>
  <p:slideViewPr>
    <p:cSldViewPr showGuides="1">
      <p:cViewPr>
        <p:scale>
          <a:sx n="90" d="100"/>
          <a:sy n="90" d="100"/>
        </p:scale>
        <p:origin x="-594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0CDF43-EADD-433B-8E20-B3F4DB8A6B6E}" type="datetimeFigureOut">
              <a:rPr lang="ru-RU"/>
              <a:pPr>
                <a:defRPr/>
              </a:pPr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9123D6-8A57-411D-95DE-1417E6282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3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357C00C-2677-43D3-BD02-B18130EB3F33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123D6-8A57-411D-95DE-1417E62823E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4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6844E-DB67-46F6-BCAA-86DE9E745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8527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7B7F-DF7A-4576-910C-D1DCE1D4D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3886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38616-1F41-4DB7-9AC5-DE5105593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7500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FEB2-82A8-43CF-AFF2-24AF4BE69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799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891E-2C0D-4214-93B3-7A217F71E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0514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F8A3F-5F7D-4F3D-B27D-AD6F57D7B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9335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5BD9-654C-4EC6-B64E-8F8264020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1019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B9D5-CFD3-4B78-8A91-7D231410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6851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37DE-3F18-47EF-878C-EA4547550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6961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CCC9-CE59-4F17-99EE-2EB20FAB2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5198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7B4E-C1FF-4902-B048-B58DCAB13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7217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26ED2F-5DD8-445A-BBE8-10BB967B0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124744"/>
            <a:ext cx="8100764" cy="72008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Муниципальное бюджетное дошкольное образовательное учреждение детский сад «Рыбка» город Асино Томская область</a:t>
            </a:r>
            <a:endParaRPr lang="ru-RU" altLang="ru-RU" sz="2000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1463" y="2461854"/>
            <a:ext cx="7798969" cy="276734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 pitchFamily="18" charset="0"/>
              </a:rPr>
              <a:t>Духовно-нравственное воспитание дошкольников</a:t>
            </a:r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 pitchFamily="18" charset="0"/>
              </a:rPr>
              <a:t> </a:t>
            </a: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 pitchFamily="18" charset="0"/>
              </a:rPr>
              <a:t>в логопедической практике</a:t>
            </a:r>
            <a:endParaRPr lang="ru-RU" sz="4000" b="1" dirty="0" smtClean="0">
              <a:solidFill>
                <a:srgbClr val="004200"/>
              </a:solidFill>
              <a:latin typeface="SkazkaForSerge" pitchFamily="18" charset="0"/>
            </a:endParaRPr>
          </a:p>
        </p:txBody>
      </p:sp>
      <p:sp>
        <p:nvSpPr>
          <p:cNvPr id="2052" name="Прямоугольник 2"/>
          <p:cNvSpPr>
            <a:spLocks noChangeArrowheads="1"/>
          </p:cNvSpPr>
          <p:nvPr/>
        </p:nvSpPr>
        <p:spPr bwMode="auto">
          <a:xfrm>
            <a:off x="6156325" y="4508500"/>
            <a:ext cx="244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>
                <a:latin typeface="Cambria" pitchFamily="18" charset="0"/>
              </a:rPr>
              <a:t> </a:t>
            </a:r>
            <a:endParaRPr lang="ru-RU" altLang="ru-RU"/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4479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1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5085184"/>
            <a:ext cx="563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4200"/>
                </a:solidFill>
              </a:rPr>
              <a:t>Учитель-логопед  </a:t>
            </a:r>
            <a:r>
              <a:rPr lang="ru-RU" b="1" dirty="0" err="1" smtClean="0">
                <a:solidFill>
                  <a:srgbClr val="004200"/>
                </a:solidFill>
              </a:rPr>
              <a:t>Солодкова</a:t>
            </a:r>
            <a:r>
              <a:rPr lang="ru-RU" b="1" dirty="0" smtClean="0">
                <a:solidFill>
                  <a:srgbClr val="004200"/>
                </a:solidFill>
              </a:rPr>
              <a:t> Елена Анатольевна</a:t>
            </a:r>
            <a:endParaRPr lang="ru-RU" b="1" dirty="0">
              <a:solidFill>
                <a:srgbClr val="004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5057" y="5877272"/>
            <a:ext cx="246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200"/>
                </a:solidFill>
              </a:rPr>
              <a:t>2018</a:t>
            </a:r>
            <a:endParaRPr lang="ru-RU" b="1" dirty="0">
              <a:solidFill>
                <a:srgbClr val="0042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20621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kern="0" dirty="0">
                <a:solidFill>
                  <a:srgbClr val="0000FF"/>
                </a:solidFill>
                <a:ea typeface="Calibri" pitchFamily="34" charset="0"/>
              </a:rPr>
              <a:t>Язык сказок очень красив:</a:t>
            </a:r>
            <a:r>
              <a:rPr lang="ru-RU" sz="3600" b="1" kern="0" dirty="0">
                <a:solidFill>
                  <a:srgbClr val="0000FF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lang="ru-RU" sz="3600" b="1" kern="0" dirty="0">
                <a:solidFill>
                  <a:srgbClr val="0000FF"/>
                </a:solidFill>
                <a:ea typeface="Calibri" pitchFamily="34" charset="0"/>
              </a:rPr>
              <a:t>певуч и поэтичен, содержит много метафор, образных </a:t>
            </a:r>
            <a:r>
              <a:rPr lang="ru-RU" sz="3600" b="1" kern="0" dirty="0" smtClean="0">
                <a:solidFill>
                  <a:srgbClr val="0000FF"/>
                </a:solidFill>
                <a:ea typeface="Calibri" pitchFamily="34" charset="0"/>
              </a:rPr>
              <a:t>сравнений.</a:t>
            </a:r>
          </a:p>
          <a:p>
            <a:pPr lvl="0" algn="just"/>
            <a:endParaRPr lang="ru-RU" sz="3600" b="1" kern="0" dirty="0" smtClean="0">
              <a:solidFill>
                <a:srgbClr val="0000FF"/>
              </a:solidFill>
              <a:latin typeface="Arial" pitchFamily="34" charset="0"/>
              <a:ea typeface="Calibri" pitchFamily="34" charset="0"/>
            </a:endParaRPr>
          </a:p>
          <a:p>
            <a:pPr lvl="0" algn="just"/>
            <a:r>
              <a:rPr lang="ru-RU" sz="3600" b="1" kern="0" dirty="0">
                <a:solidFill>
                  <a:srgbClr val="0000FF"/>
                </a:solidFill>
                <a:latin typeface="+mj-lt"/>
                <a:cs typeface="Arial" pitchFamily="34" charset="0"/>
              </a:rPr>
              <a:t>Сказки несут в себе глубокую народную мудрость, пронизанную христианской нравственностью</a:t>
            </a:r>
            <a:r>
              <a:rPr lang="ru-RU" sz="36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26382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403648" y="571997"/>
            <a:ext cx="67687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праздники</a:t>
            </a:r>
            <a:endParaRPr lang="ru-RU" altLang="ru-RU" sz="4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E:\фото gjck\DSC_06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5481"/>
            <a:ext cx="3456384" cy="252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фото gjck\DSC_06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84996"/>
            <a:ext cx="3960441" cy="249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Новая папка Лена и псих\DSC_04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01116"/>
            <a:ext cx="3528392" cy="22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1116"/>
            <a:ext cx="3960441" cy="22957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Развивающая среда в кабинете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28800"/>
            <a:ext cx="3744416" cy="357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017964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871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1520" y="741326"/>
            <a:ext cx="8208912" cy="383418"/>
          </a:xfrm>
        </p:spPr>
        <p:txBody>
          <a:bodyPr/>
          <a:lstStyle/>
          <a:p>
            <a:r>
              <a:rPr lang="ru-RU" altLang="ru-RU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среда в группе</a:t>
            </a:r>
          </a:p>
        </p:txBody>
      </p:sp>
      <p:pic>
        <p:nvPicPr>
          <p:cNvPr id="8195" name="Содержимое 3" descr="C:\Users\ДС\Desktop\ППС\P10116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88" y="1375430"/>
            <a:ext cx="3168650" cy="23749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6" name="Рисунок 5" descr="C:\Users\ДС\Desktop\ППС\P1011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3313112" cy="22669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 descr="G:\Р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64" y="1389398"/>
            <a:ext cx="3313113" cy="23749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 descr="C:\Users\ДС\Desktop\ППС\Рисунок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/>
          <a:stretch/>
        </p:blipFill>
        <p:spPr bwMode="auto">
          <a:xfrm>
            <a:off x="1042988" y="4008474"/>
            <a:ext cx="3241675" cy="23002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348372" cy="1440160"/>
          </a:xfrm>
        </p:spPr>
        <p:txBody>
          <a:bodyPr/>
          <a:lstStyle/>
          <a:p>
            <a:r>
              <a:rPr lang="ru-RU" alt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</a:p>
        </p:txBody>
      </p:sp>
      <p:pic>
        <p:nvPicPr>
          <p:cNvPr id="7" name="Объект 6" descr="E:\Новая папка (3) лена с род\DSC_04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86002" cy="252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Новая папка (3) лена с род\DSC_04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96044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Новая папка Лена и псих\DSC_04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3"/>
            <a:ext cx="3886002" cy="24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835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6"/>
          <p:cNvSpPr>
            <a:spLocks noGrp="1"/>
          </p:cNvSpPr>
          <p:nvPr>
            <p:ph idx="1"/>
          </p:nvPr>
        </p:nvSpPr>
        <p:spPr>
          <a:xfrm>
            <a:off x="755576" y="1052736"/>
            <a:ext cx="7924874" cy="5616624"/>
          </a:xfrm>
        </p:spPr>
        <p:txBody>
          <a:bodyPr/>
          <a:lstStyle/>
          <a:p>
            <a:pPr marL="0" indent="361950" eaLnBrk="1" hangingPunct="1">
              <a:buFontTx/>
              <a:buNone/>
            </a:pPr>
            <a:r>
              <a:rPr lang="ru-RU" altLang="ru-RU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памяти нет традиций, без традиции нет </a:t>
            </a:r>
            <a:r>
              <a:rPr lang="ru-RU" altLang="ru-RU" sz="4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воспитания, без </a:t>
            </a:r>
            <a:r>
              <a:rPr lang="ru-RU" altLang="ru-RU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 нет культуры, без культуры нет </a:t>
            </a:r>
            <a:r>
              <a:rPr lang="ru-RU" altLang="ru-RU" sz="4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духовности, без </a:t>
            </a:r>
            <a:r>
              <a:rPr lang="ru-RU" altLang="ru-RU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духовности нет личности, без личности нет народа!»</a:t>
            </a:r>
          </a:p>
          <a:p>
            <a:pPr marL="0" indent="361950" eaLnBrk="1" hangingPunct="1">
              <a:buFontTx/>
              <a:buNone/>
            </a:pPr>
            <a:endParaRPr lang="ru-RU" altLang="ru-RU" sz="24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6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379094"/>
          </a:xfrm>
        </p:spPr>
        <p:txBody>
          <a:bodyPr/>
          <a:lstStyle/>
          <a:p>
            <a:pPr indent="361950" algn="l"/>
            <a:r>
              <a:rPr lang="ru-RU" alt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с 1января 2014 года вступил в силу ФГОС ДО, который закрепил приоритет духовно-нравственного</a:t>
            </a:r>
            <a:br>
              <a:rPr lang="ru-RU" alt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 дошкольников.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683568" y="908720"/>
            <a:ext cx="77408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361950" eaLnBrk="1" hangingPunct="1"/>
            <a:r>
              <a:rPr lang="ru-RU" alt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заучивание </a:t>
            </a:r>
            <a:r>
              <a:rPr lang="ru-RU" altLang="ru-RU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потешек</a:t>
            </a:r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прибауток, </a:t>
            </a:r>
            <a:r>
              <a:rPr lang="ru-RU" altLang="ru-RU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закличек</a:t>
            </a:r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отгадывание и составление загадок;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использование скороговорок, </a:t>
            </a:r>
            <a:r>
              <a:rPr lang="ru-RU" altLang="ru-RU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чистоговорок</a:t>
            </a:r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пальчиковые игры на основе </a:t>
            </a:r>
            <a:r>
              <a:rPr lang="ru-RU" altLang="ru-RU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потешек</a:t>
            </a:r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словесные народные игры;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придумывание считалок и дразнилок;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знакомство с поговорками, пословицами;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чтение и рассказывание сказок;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слушание музыкально-фольклорных произведений;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проведение русских народных, хороводных игр;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использование русских народных костюмов в праздниках; 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представление кукольного театра;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рассказы о народных обычаях и традициях;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рассматривание иллюстраций о русском быте;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проведение традиционных народных праздников, развлечений;</a:t>
            </a:r>
          </a:p>
          <a:p>
            <a:pPr indent="361950" eaLnBrk="1" hangingPunct="1"/>
            <a:r>
              <a:rPr lang="ru-RU" alt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включение различных форм фольклора в домашние </a:t>
            </a:r>
            <a:r>
              <a:rPr lang="ru-RU" alt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задания. </a:t>
            </a:r>
            <a:endParaRPr lang="ru-RU" altLang="ru-RU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Методы и приёмы коррекционной работы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1277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6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Не условным звукам только учится ребёнок, изучая родной язык, но пьёт духовную жизнь и силу из родимой груди родного слова</a:t>
            </a:r>
            <a:r>
              <a:rPr lang="ru-RU" sz="36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err="1" smtClean="0">
                <a:solidFill>
                  <a:srgbClr val="004200"/>
                </a:solidFill>
                <a:effectLst/>
                <a:latin typeface="Times New Roman"/>
                <a:ea typeface="Calibri"/>
                <a:cs typeface="Times New Roman"/>
              </a:rPr>
              <a:t>К.Д.Ушинский</a:t>
            </a:r>
            <a:endParaRPr lang="ru-RU" sz="3600" b="1" dirty="0">
              <a:solidFill>
                <a:srgbClr val="0042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818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Пословицы и поговорки</a:t>
            </a:r>
            <a:r>
              <a:rPr lang="ru-RU" sz="3200" b="1" dirty="0">
                <a:solidFill>
                  <a:srgbClr val="0000FF"/>
                </a:solidFill>
              </a:rPr>
              <a:t>– особый вид устного  народного творчества.   </a:t>
            </a:r>
          </a:p>
          <a:p>
            <a:pPr lvl="0" algn="ctr"/>
            <a:r>
              <a:rPr lang="ru-RU" sz="3200" b="1" dirty="0">
                <a:solidFill>
                  <a:srgbClr val="0000FF"/>
                </a:solidFill>
              </a:rPr>
              <a:t>Через особую организацию, интонационную окраску, использование специфических языковых средств выразительности (сравнений, эпитетов) они передают отношение народа к тому или иному предмету или явлению. </a:t>
            </a:r>
          </a:p>
        </p:txBody>
      </p:sp>
    </p:spTree>
    <p:extLst>
      <p:ext uri="{BB962C8B-B14F-4D97-AF65-F5344CB8AC3E}">
        <p14:creationId xmlns:p14="http://schemas.microsoft.com/office/powerpoint/2010/main" val="1649186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a typeface="Times New Roman"/>
              </a:rPr>
              <a:t>Формы работы с произведениями устного народного творчества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B050"/>
                </a:solidFill>
              </a:rPr>
              <a:t>Разучиваем пословицы </a:t>
            </a:r>
            <a:r>
              <a:rPr lang="ru-RU" sz="1400" dirty="0">
                <a:solidFill>
                  <a:srgbClr val="00B050"/>
                </a:solidFill>
              </a:rPr>
              <a:t>и </a:t>
            </a:r>
            <a:r>
              <a:rPr lang="ru-RU" sz="1400" dirty="0" smtClean="0">
                <a:solidFill>
                  <a:srgbClr val="00B050"/>
                </a:solidFill>
              </a:rPr>
              <a:t>поговорки, скороговорки </a:t>
            </a:r>
            <a:r>
              <a:rPr lang="ru-RU" sz="1400" dirty="0">
                <a:solidFill>
                  <a:srgbClr val="00B050"/>
                </a:solidFill>
              </a:rPr>
              <a:t>и </a:t>
            </a:r>
            <a:r>
              <a:rPr lang="ru-RU" sz="1400" dirty="0" err="1" smtClean="0">
                <a:solidFill>
                  <a:srgbClr val="00B050"/>
                </a:solidFill>
              </a:rPr>
              <a:t>чистоговорки</a:t>
            </a:r>
            <a:r>
              <a:rPr lang="ru-RU" sz="1400" dirty="0" smtClean="0">
                <a:solidFill>
                  <a:srgbClr val="00B050"/>
                </a:solidFill>
              </a:rPr>
              <a:t>, считалки, </a:t>
            </a:r>
            <a:r>
              <a:rPr lang="ru-RU" sz="1400" dirty="0" err="1" smtClean="0">
                <a:solidFill>
                  <a:srgbClr val="00B050"/>
                </a:solidFill>
              </a:rPr>
              <a:t>пестушки</a:t>
            </a:r>
            <a:r>
              <a:rPr lang="ru-RU" sz="1400" dirty="0" smtClean="0">
                <a:solidFill>
                  <a:srgbClr val="00B050"/>
                </a:solidFill>
              </a:rPr>
              <a:t>, </a:t>
            </a:r>
            <a:r>
              <a:rPr lang="ru-RU" sz="1400" dirty="0" err="1" smtClean="0">
                <a:solidFill>
                  <a:srgbClr val="00B050"/>
                </a:solidFill>
              </a:rPr>
              <a:t>потешки</a:t>
            </a:r>
            <a:r>
              <a:rPr lang="ru-RU" sz="1400" dirty="0" smtClean="0">
                <a:solidFill>
                  <a:srgbClr val="00B050"/>
                </a:solidFill>
              </a:rPr>
              <a:t>, небольшие диалоги </a:t>
            </a:r>
            <a:r>
              <a:rPr lang="ru-RU" sz="1400" dirty="0">
                <a:solidFill>
                  <a:srgbClr val="00B050"/>
                </a:solidFill>
              </a:rPr>
              <a:t>из произведений устного народного творчества с элементами </a:t>
            </a:r>
            <a:r>
              <a:rPr lang="ru-RU" sz="1400" dirty="0" smtClean="0">
                <a:solidFill>
                  <a:srgbClr val="00B050"/>
                </a:solidFill>
              </a:rPr>
              <a:t>театрализации;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B050"/>
                </a:solidFill>
              </a:rPr>
              <a:t>В</a:t>
            </a:r>
            <a:r>
              <a:rPr lang="ru-RU" sz="1400" dirty="0" smtClean="0">
                <a:solidFill>
                  <a:srgbClr val="00B050"/>
                </a:solidFill>
              </a:rPr>
              <a:t>икторины </a:t>
            </a:r>
            <a:r>
              <a:rPr lang="ru-RU" sz="1400" dirty="0">
                <a:solidFill>
                  <a:srgbClr val="00B050"/>
                </a:solidFill>
              </a:rPr>
              <a:t>и инсценировки по сказкам, сочиняем </a:t>
            </a:r>
            <a:r>
              <a:rPr lang="ru-RU" sz="1400" dirty="0" smtClean="0">
                <a:solidFill>
                  <a:srgbClr val="00B050"/>
                </a:solidFill>
              </a:rPr>
              <a:t>сказки;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B050"/>
                </a:solidFill>
              </a:rPr>
              <a:t>Р</a:t>
            </a:r>
            <a:r>
              <a:rPr lang="ru-RU" sz="1400" dirty="0" smtClean="0">
                <a:solidFill>
                  <a:srgbClr val="00B050"/>
                </a:solidFill>
              </a:rPr>
              <a:t>ечевые </a:t>
            </a:r>
            <a:r>
              <a:rPr lang="ru-RU" sz="1400" dirty="0">
                <a:solidFill>
                  <a:srgbClr val="00B050"/>
                </a:solidFill>
              </a:rPr>
              <a:t>игры </a:t>
            </a:r>
            <a:r>
              <a:rPr lang="ru-RU" sz="1400" dirty="0" smtClean="0">
                <a:solidFill>
                  <a:srgbClr val="00B050"/>
                </a:solidFill>
              </a:rPr>
              <a:t>«</a:t>
            </a:r>
            <a:r>
              <a:rPr lang="ru-RU" sz="1400" dirty="0">
                <a:solidFill>
                  <a:srgbClr val="00B050"/>
                </a:solidFill>
              </a:rPr>
              <a:t>Телефон», «Цепочка», «Магазин» и др</a:t>
            </a:r>
            <a:r>
              <a:rPr lang="ru-RU" sz="1400" dirty="0" smtClean="0">
                <a:solidFill>
                  <a:srgbClr val="00B050"/>
                </a:solidFill>
              </a:rPr>
              <a:t>.,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B050"/>
                </a:solidFill>
              </a:rPr>
              <a:t>Д</a:t>
            </a:r>
            <a:r>
              <a:rPr lang="ru-RU" sz="1400" dirty="0" smtClean="0">
                <a:solidFill>
                  <a:srgbClr val="00B050"/>
                </a:solidFill>
              </a:rPr>
              <a:t>идактические </a:t>
            </a:r>
            <a:r>
              <a:rPr lang="ru-RU" sz="1400" dirty="0">
                <a:solidFill>
                  <a:srgbClr val="00B050"/>
                </a:solidFill>
              </a:rPr>
              <a:t>игры: «Вежливые слова» </a:t>
            </a:r>
            <a:r>
              <a:rPr lang="ru-RU" sz="1400" dirty="0" smtClean="0">
                <a:solidFill>
                  <a:srgbClr val="00B050"/>
                </a:solidFill>
              </a:rPr>
              <a:t>«</a:t>
            </a:r>
            <a:r>
              <a:rPr lang="ru-RU" sz="1400" dirty="0">
                <a:solidFill>
                  <a:srgbClr val="00B050"/>
                </a:solidFill>
              </a:rPr>
              <a:t>Цветок красивых </a:t>
            </a:r>
            <a:r>
              <a:rPr lang="ru-RU" sz="1400" dirty="0" smtClean="0">
                <a:solidFill>
                  <a:srgbClr val="00B050"/>
                </a:solidFill>
              </a:rPr>
              <a:t>слов, </a:t>
            </a:r>
            <a:r>
              <a:rPr lang="ru-RU" sz="1400" dirty="0">
                <a:solidFill>
                  <a:srgbClr val="00B050"/>
                </a:solidFill>
              </a:rPr>
              <a:t>«Поделись улыбкой», «Поляна добра», «Похвали соседа», «Пожелай другу здоровья», «Моя игрушка рассказывает обо мне», «Люблю своих близких</a:t>
            </a:r>
            <a:r>
              <a:rPr lang="ru-RU" sz="1400" dirty="0" smtClean="0"/>
              <a:t>».</a:t>
            </a:r>
            <a:endParaRPr lang="ru-RU" sz="14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Рисунок 3" descr="E:\Новая папка (3) лена с род\DSC_04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68052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380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Дидактические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B0F0"/>
                </a:solidFill>
              </a:rPr>
              <a:t>«Вежливые слова»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</a:rPr>
              <a:t>«</a:t>
            </a:r>
            <a:r>
              <a:rPr lang="ru-RU" b="1" dirty="0">
                <a:solidFill>
                  <a:srgbClr val="00B0F0"/>
                </a:solidFill>
              </a:rPr>
              <a:t>Цветок красивых слов» </a:t>
            </a:r>
            <a:endParaRPr lang="ru-RU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</a:rPr>
              <a:t>«</a:t>
            </a:r>
            <a:r>
              <a:rPr lang="ru-RU" b="1" dirty="0">
                <a:solidFill>
                  <a:srgbClr val="00B0F0"/>
                </a:solidFill>
              </a:rPr>
              <a:t>Поделись улыбкой</a:t>
            </a:r>
            <a:r>
              <a:rPr lang="ru-RU" b="1" dirty="0" smtClean="0">
                <a:solidFill>
                  <a:srgbClr val="00B0F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«Поляна добра</a:t>
            </a:r>
            <a:r>
              <a:rPr lang="ru-RU" b="1" dirty="0" smtClean="0">
                <a:solidFill>
                  <a:srgbClr val="00B0F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«Похвали соседа</a:t>
            </a:r>
            <a:r>
              <a:rPr lang="ru-RU" b="1" dirty="0" smtClean="0">
                <a:solidFill>
                  <a:srgbClr val="00B0F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«Пожелай другу здоровья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</a:rPr>
              <a:t>«</a:t>
            </a:r>
            <a:r>
              <a:rPr lang="ru-RU" b="1" dirty="0">
                <a:solidFill>
                  <a:srgbClr val="00B0F0"/>
                </a:solidFill>
              </a:rPr>
              <a:t>Моя игрушка рассказывает обо мне</a:t>
            </a:r>
            <a:r>
              <a:rPr lang="ru-RU" b="1" dirty="0" smtClean="0">
                <a:solidFill>
                  <a:srgbClr val="00B0F0"/>
                </a:solidFill>
              </a:rPr>
              <a:t>»,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</a:rPr>
              <a:t>«</a:t>
            </a:r>
            <a:r>
              <a:rPr lang="ru-RU" b="1" dirty="0">
                <a:solidFill>
                  <a:srgbClr val="00B0F0"/>
                </a:solidFill>
              </a:rPr>
              <a:t>Люблю своих близких</a:t>
            </a:r>
            <a:r>
              <a:rPr lang="ru-RU" b="1" dirty="0" smtClean="0">
                <a:solidFill>
                  <a:srgbClr val="00B0F0"/>
                </a:solidFill>
              </a:rPr>
              <a:t>»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58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16312" cy="1400467"/>
          </a:xfrm>
        </p:spPr>
        <p:txBody>
          <a:bodyPr/>
          <a:lstStyle/>
          <a:p>
            <a:r>
              <a:rPr lang="ru-RU" altLang="ru-RU" b="1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Использоваие</a:t>
            </a:r>
            <a:r>
              <a:rPr lang="ru-RU" altLang="ru-RU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христианской тематики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733123"/>
            <a:ext cx="3492000" cy="322549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564904"/>
            <a:ext cx="4608000" cy="273849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333</Words>
  <Application>Microsoft Office PowerPoint</Application>
  <PresentationFormat>Экран (4:3)</PresentationFormat>
  <Paragraphs>53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Муниципальное бюджетное дошкольное образовательное учреждение детский сад «Рыбка» город Асино Томская область</vt:lpstr>
      <vt:lpstr>Презентация PowerPoint</vt:lpstr>
      <vt:lpstr>В России с 1января 2014 года вступил в силу ФГОС ДО, который закрепил приоритет духовно-нравственного воспитания дошкольников.</vt:lpstr>
      <vt:lpstr>Презентация PowerPoint</vt:lpstr>
      <vt:lpstr>Презентация PowerPoint</vt:lpstr>
      <vt:lpstr>Презентация PowerPoint</vt:lpstr>
      <vt:lpstr>Формы работы с произведениями устного народного творчества</vt:lpstr>
      <vt:lpstr>Дидактические игры</vt:lpstr>
      <vt:lpstr>Использоваие христианской тематики</vt:lpstr>
      <vt:lpstr>Презентация PowerPoint</vt:lpstr>
      <vt:lpstr>Презентация PowerPoint</vt:lpstr>
      <vt:lpstr>Развивающая среда в кабинете</vt:lpstr>
      <vt:lpstr>Развивающая среда в группе</vt:lpstr>
      <vt:lpstr>Работа с родителями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Oleg</cp:lastModifiedBy>
  <cp:revision>183</cp:revision>
  <dcterms:created xsi:type="dcterms:W3CDTF">2012-08-12T16:04:58Z</dcterms:created>
  <dcterms:modified xsi:type="dcterms:W3CDTF">2018-06-07T02:26:31Z</dcterms:modified>
</cp:coreProperties>
</file>