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19.wmf"/><Relationship Id="rId1" Type="http://schemas.openxmlformats.org/officeDocument/2006/relationships/image" Target="../media/image49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4C4B0-E3A4-43C6-99CD-1B72B489F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7BD71-9608-4869-944B-D72BC6F14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490A3-3C7D-4DFB-9988-F856FC12AB4A}" type="datetimeFigureOut">
              <a:rPr lang="ru-RU" smtClean="0"/>
              <a:pPr/>
              <a:t>09.11.2019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1B869-540C-4AA3-8125-E2D2E85D3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jpeg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042988" y="476250"/>
            <a:ext cx="691356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dirty="0">
                <a:solidFill>
                  <a:srgbClr val="00B050"/>
                </a:solidFill>
              </a:rPr>
              <a:t>Решение задач на нахождение расстояний и углов в пространстве </a:t>
            </a:r>
            <a:r>
              <a:rPr lang="ru-RU" sz="5400" b="1" dirty="0" smtClean="0">
                <a:solidFill>
                  <a:srgbClr val="00B050"/>
                </a:solidFill>
              </a:rPr>
              <a:t>векторным методом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3428992" y="5670550"/>
            <a:ext cx="56070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/>
              <a:t>Учитель математики </a:t>
            </a:r>
            <a:r>
              <a:rPr lang="ru-RU" sz="2400" b="1" i="1" dirty="0" smtClean="0"/>
              <a:t>МБОУ </a:t>
            </a:r>
            <a:r>
              <a:rPr lang="ru-RU" sz="2400" b="1" i="1" dirty="0"/>
              <a:t>- СОШ </a:t>
            </a:r>
            <a:r>
              <a:rPr lang="ru-RU" sz="2400" b="1" i="1" dirty="0" smtClean="0"/>
              <a:t>№9 </a:t>
            </a:r>
            <a:r>
              <a:rPr lang="ru-RU" sz="2400" b="1" i="1" dirty="0" err="1"/>
              <a:t>г.Клинцы</a:t>
            </a:r>
            <a:r>
              <a:rPr lang="ru-RU" sz="2400" b="1" i="1" dirty="0"/>
              <a:t> </a:t>
            </a:r>
            <a:r>
              <a:rPr lang="ru-RU" sz="2400" b="1" i="1" dirty="0" smtClean="0"/>
              <a:t>Кислова Т.Н.</a:t>
            </a:r>
            <a:endParaRPr lang="ru-RU" sz="24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28688" y="214313"/>
            <a:ext cx="7143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Координаты вершин многогранников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14375" y="85725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cs typeface="Arial" charset="0"/>
              </a:rPr>
              <a:t>Нахождение к</a:t>
            </a:r>
            <a:r>
              <a:rPr lang="ru-RU" sz="2400" dirty="0" smtClean="0">
                <a:solidFill>
                  <a:srgbClr val="00B050"/>
                </a:solidFill>
                <a:latin typeface="Lucida Sans Unicode" pitchFamily="34" charset="0"/>
                <a:cs typeface="Arial" charset="0"/>
              </a:rPr>
              <a:t>оординат </a:t>
            </a:r>
            <a:r>
              <a:rPr lang="ru-RU" sz="2400" dirty="0">
                <a:solidFill>
                  <a:srgbClr val="00B050"/>
                </a:solidFill>
                <a:latin typeface="Lucida Sans Unicode" pitchFamily="34" charset="0"/>
                <a:cs typeface="Arial" charset="0"/>
              </a:rPr>
              <a:t>вершин единичного куба.</a:t>
            </a:r>
          </a:p>
        </p:txBody>
      </p:sp>
      <p:pic>
        <p:nvPicPr>
          <p:cNvPr id="31746" name="Рисунок 1" descr="r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1357313"/>
            <a:ext cx="53435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747" name="Object 3" descr="Пергамент"/>
          <p:cNvGraphicFramePr>
            <a:graphicFrameLocks noChangeAspect="1"/>
          </p:cNvGraphicFramePr>
          <p:nvPr/>
        </p:nvGraphicFramePr>
        <p:xfrm>
          <a:off x="6307138" y="1500188"/>
          <a:ext cx="2533650" cy="1712912"/>
        </p:xfrm>
        <a:graphic>
          <a:graphicData uri="http://schemas.openxmlformats.org/presentationml/2006/ole">
            <p:oleObj spid="_x0000_s3074" name="Формула" r:id="rId4" imgW="1168200" imgH="914400" progId="Equation.3">
              <p:embed/>
            </p:oleObj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34290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cs typeface="Arial" charset="0"/>
              </a:rPr>
              <a:t>Нахождение к</a:t>
            </a:r>
            <a:r>
              <a:rPr lang="ru-RU" sz="2400" dirty="0" smtClean="0">
                <a:solidFill>
                  <a:srgbClr val="00B050"/>
                </a:solidFill>
                <a:latin typeface="Lucida Sans Unicode" pitchFamily="34" charset="0"/>
                <a:cs typeface="Arial" charset="0"/>
              </a:rPr>
              <a:t>оординат </a:t>
            </a:r>
            <a:r>
              <a:rPr lang="ru-RU" sz="2400" dirty="0">
                <a:solidFill>
                  <a:srgbClr val="00B050"/>
                </a:solidFill>
                <a:latin typeface="Lucida Sans Unicode" pitchFamily="34" charset="0"/>
                <a:cs typeface="Arial" charset="0"/>
              </a:rPr>
              <a:t>вершин правильной треугольной призмы, все ребра которой равны </a:t>
            </a:r>
            <a:r>
              <a:rPr lang="ru-RU" sz="2400" dirty="0" smtClean="0">
                <a:solidFill>
                  <a:srgbClr val="00B050"/>
                </a:solidFill>
                <a:latin typeface="Lucida Sans Unicode" pitchFamily="34" charset="0"/>
                <a:cs typeface="Arial" charset="0"/>
              </a:rPr>
              <a:t>.</a:t>
            </a:r>
            <a:endParaRPr lang="ru-RU" sz="2400" dirty="0">
              <a:solidFill>
                <a:srgbClr val="00B050"/>
              </a:solidFill>
              <a:latin typeface="Lucida Sans Unicode" pitchFamily="34" charset="0"/>
              <a:cs typeface="Arial" charset="0"/>
            </a:endParaRPr>
          </a:p>
        </p:txBody>
      </p:sp>
      <p:pic>
        <p:nvPicPr>
          <p:cNvPr id="31748" name="Рисунок 2" descr="r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" y="4375150"/>
            <a:ext cx="54483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749" name="Object 5" descr="Пергамент"/>
          <p:cNvGraphicFramePr>
            <a:graphicFrameLocks noChangeAspect="1"/>
          </p:cNvGraphicFramePr>
          <p:nvPr/>
        </p:nvGraphicFramePr>
        <p:xfrm>
          <a:off x="5719763" y="4410075"/>
          <a:ext cx="3278187" cy="1682750"/>
        </p:xfrm>
        <a:graphic>
          <a:graphicData uri="http://schemas.openxmlformats.org/presentationml/2006/ole">
            <p:oleObj spid="_x0000_s3075" name="Формула" r:id="rId6" imgW="172692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323850" y="357188"/>
            <a:ext cx="8320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cs typeface="Arial" charset="0"/>
              </a:rPr>
              <a:t>Нахождение к</a:t>
            </a:r>
            <a:r>
              <a:rPr lang="ru-RU" sz="2400" dirty="0" smtClean="0">
                <a:solidFill>
                  <a:srgbClr val="00B050"/>
                </a:solidFill>
                <a:latin typeface="Lucida Sans Unicode" pitchFamily="34" charset="0"/>
                <a:cs typeface="Arial" charset="0"/>
              </a:rPr>
              <a:t>оординат </a:t>
            </a:r>
            <a:r>
              <a:rPr lang="ru-RU" sz="2400" dirty="0">
                <a:solidFill>
                  <a:srgbClr val="00B050"/>
                </a:solidFill>
                <a:latin typeface="Lucida Sans Unicode" pitchFamily="34" charset="0"/>
                <a:cs typeface="Arial" charset="0"/>
              </a:rPr>
              <a:t>вершин  правильной шестиугольной призмы,</a:t>
            </a:r>
            <a:r>
              <a:rPr lang="ru-RU" sz="2400" dirty="0">
                <a:solidFill>
                  <a:srgbClr val="00B050"/>
                </a:solidFill>
                <a:cs typeface="Arial" charset="0"/>
              </a:rPr>
              <a:t> </a:t>
            </a:r>
            <a:r>
              <a:rPr lang="ru-RU" sz="2400" dirty="0">
                <a:solidFill>
                  <a:srgbClr val="00B050"/>
                </a:solidFill>
                <a:latin typeface="Lucida Sans Unicode" pitchFamily="34" charset="0"/>
                <a:cs typeface="Arial" charset="0"/>
              </a:rPr>
              <a:t> все ребра которой равны 1.</a:t>
            </a:r>
          </a:p>
        </p:txBody>
      </p:sp>
      <p:pic>
        <p:nvPicPr>
          <p:cNvPr id="32770" name="Рисунок 1" descr="r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854200"/>
            <a:ext cx="58578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771" name="Object 3" descr="Пергамент"/>
          <p:cNvGraphicFramePr>
            <a:graphicFrameLocks noChangeAspect="1"/>
          </p:cNvGraphicFramePr>
          <p:nvPr/>
        </p:nvGraphicFramePr>
        <p:xfrm>
          <a:off x="468313" y="4700588"/>
          <a:ext cx="8421687" cy="1608137"/>
        </p:xfrm>
        <a:graphic>
          <a:graphicData uri="http://schemas.openxmlformats.org/presentationml/2006/ole">
            <p:oleObj spid="_x0000_s4098" name="Формула" r:id="rId4" imgW="4889160" imgH="1015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50825" y="274638"/>
            <a:ext cx="8435975" cy="4905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dirty="0" smtClean="0">
                <a:solidFill>
                  <a:srgbClr val="00B0F0"/>
                </a:solidFill>
              </a:rPr>
              <a:t>Составить уравнение плоскости по 3 точкам</a:t>
            </a: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595313" y="981075"/>
          <a:ext cx="6908800" cy="1608138"/>
        </p:xfrm>
        <a:graphic>
          <a:graphicData uri="http://schemas.openxmlformats.org/presentationml/2006/ole">
            <p:oleObj spid="_x0000_s5122" name="Формула" r:id="rId3" imgW="3873240" imgH="901440" progId="Equation.3">
              <p:embed/>
            </p:oleObj>
          </a:graphicData>
        </a:graphic>
      </p:graphicFrame>
      <p:graphicFrame>
        <p:nvGraphicFramePr>
          <p:cNvPr id="1027" name="Rectangle 4"/>
          <p:cNvGraphicFramePr>
            <a:graphicFrameLocks/>
          </p:cNvGraphicFramePr>
          <p:nvPr>
            <p:ph sz="quarter" idx="2"/>
          </p:nvPr>
        </p:nvGraphicFramePr>
        <p:xfrm>
          <a:off x="5027613" y="1600200"/>
          <a:ext cx="3279775" cy="2185988"/>
        </p:xfrm>
        <a:graphic>
          <a:graphicData uri="http://schemas.openxmlformats.org/presentationml/2006/ole">
            <p:oleObj spid="_x0000_s5123" name="Формула" r:id="rId4" imgW="0" imgH="0" progId="Equation.3">
              <p:embed/>
            </p:oleObj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61950" y="2260600"/>
          <a:ext cx="4243388" cy="2327275"/>
        </p:xfrm>
        <a:graphic>
          <a:graphicData uri="http://schemas.openxmlformats.org/presentationml/2006/ole">
            <p:oleObj spid="_x0000_s5124" name="Формула" r:id="rId5" imgW="3009600" imgH="1650960" progId="Equation.3">
              <p:embed/>
            </p:oleObj>
          </a:graphicData>
        </a:graphic>
      </p:graphicFrame>
      <p:graphicFrame>
        <p:nvGraphicFramePr>
          <p:cNvPr id="53256" name="Object 8"/>
          <p:cNvGraphicFramePr>
            <a:graphicFrameLocks noChangeAspect="1"/>
          </p:cNvGraphicFramePr>
          <p:nvPr>
            <p:ph sz="quarter" idx="4"/>
          </p:nvPr>
        </p:nvGraphicFramePr>
        <p:xfrm>
          <a:off x="6024563" y="2232025"/>
          <a:ext cx="2189162" cy="2536825"/>
        </p:xfrm>
        <a:graphic>
          <a:graphicData uri="http://schemas.openxmlformats.org/presentationml/2006/ole">
            <p:oleObj spid="_x0000_s5125" name="Формула" r:id="rId6" imgW="1600200" imgH="1854000" progId="Equation.3">
              <p:embed/>
            </p:oleObj>
          </a:graphicData>
        </a:graphic>
      </p:graphicFrame>
      <p:graphicFrame>
        <p:nvGraphicFramePr>
          <p:cNvPr id="53258" name="Object 10"/>
          <p:cNvGraphicFramePr>
            <a:graphicFrameLocks noChangeAspect="1"/>
          </p:cNvGraphicFramePr>
          <p:nvPr/>
        </p:nvGraphicFramePr>
        <p:xfrm>
          <a:off x="2300288" y="4429133"/>
          <a:ext cx="4765675" cy="2214578"/>
        </p:xfrm>
        <a:graphic>
          <a:graphicData uri="http://schemas.openxmlformats.org/presentationml/2006/ole">
            <p:oleObj spid="_x0000_s5126" name="Формула" r:id="rId7" imgW="213336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0" y="260350"/>
            <a:ext cx="9324975" cy="490538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chemeClr val="tx1"/>
                </a:solidFill>
                <a:latin typeface="Times New Roman Math" pitchFamily="18" charset="0"/>
              </a:rPr>
              <a:t> </a:t>
            </a:r>
            <a:r>
              <a:rPr lang="ru-RU" sz="3200" dirty="0" smtClean="0">
                <a:solidFill>
                  <a:srgbClr val="00B0F0"/>
                </a:solidFill>
                <a:latin typeface="Times New Roman Math" pitchFamily="18" charset="0"/>
              </a:rPr>
              <a:t>Уравнения координатных плоскостей</a:t>
            </a:r>
          </a:p>
        </p:txBody>
      </p:sp>
      <p:graphicFrame>
        <p:nvGraphicFramePr>
          <p:cNvPr id="47107" name="Rectangle 4"/>
          <p:cNvGraphicFramePr>
            <a:graphicFrameLocks/>
          </p:cNvGraphicFramePr>
          <p:nvPr>
            <p:ph sz="quarter" idx="4294967295"/>
          </p:nvPr>
        </p:nvGraphicFramePr>
        <p:xfrm>
          <a:off x="5026025" y="1600200"/>
          <a:ext cx="3279775" cy="2185988"/>
        </p:xfrm>
        <a:graphic>
          <a:graphicData uri="http://schemas.openxmlformats.org/presentationml/2006/ole">
            <p:oleObj spid="_x0000_s6146" name="Формула" r:id="rId3" imgW="0" imgH="0" progId="Equation.3">
              <p:embed/>
            </p:oleObj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862013" y="981075"/>
          <a:ext cx="5006975" cy="1363663"/>
        </p:xfrm>
        <a:graphic>
          <a:graphicData uri="http://schemas.openxmlformats.org/presentationml/2006/ole">
            <p:oleObj spid="_x0000_s6147" name="Формула" r:id="rId4" imgW="2425680" imgH="660240" progId="Equation.3">
              <p:embed/>
            </p:oleObj>
          </a:graphicData>
        </a:graphic>
      </p:graphicFrame>
      <p:graphicFrame>
        <p:nvGraphicFramePr>
          <p:cNvPr id="61450" name="Object 10"/>
          <p:cNvGraphicFramePr>
            <a:graphicFrameLocks noChangeAspect="1"/>
          </p:cNvGraphicFramePr>
          <p:nvPr/>
        </p:nvGraphicFramePr>
        <p:xfrm>
          <a:off x="227013" y="2986088"/>
          <a:ext cx="8591550" cy="947737"/>
        </p:xfrm>
        <a:graphic>
          <a:graphicData uri="http://schemas.openxmlformats.org/presentationml/2006/ole">
            <p:oleObj spid="_x0000_s6148" name="Формула" r:id="rId5" imgW="3911400" imgH="431640" progId="Equation.3">
              <p:embed/>
            </p:oleObj>
          </a:graphicData>
        </a:graphic>
      </p:graphicFrame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6659563" y="981075"/>
          <a:ext cx="863600" cy="406400"/>
        </p:xfrm>
        <a:graphic>
          <a:graphicData uri="http://schemas.openxmlformats.org/presentationml/2006/ole">
            <p:oleObj spid="_x0000_s6149" name="Формула" r:id="rId6" imgW="431640" imgH="203040" progId="Equation.3">
              <p:embed/>
            </p:oleObj>
          </a:graphicData>
        </a:graphic>
      </p:graphicFrame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6588125" y="1341438"/>
          <a:ext cx="936625" cy="468312"/>
        </p:xfrm>
        <a:graphic>
          <a:graphicData uri="http://schemas.openxmlformats.org/presentationml/2006/ole">
            <p:oleObj spid="_x0000_s6150" name="Формула" r:id="rId7" imgW="406080" imgH="203040" progId="Equation.3">
              <p:embed/>
            </p:oleObj>
          </a:graphicData>
        </a:graphic>
      </p:graphicFrame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6659563" y="1844675"/>
          <a:ext cx="863600" cy="390525"/>
        </p:xfrm>
        <a:graphic>
          <a:graphicData uri="http://schemas.openxmlformats.org/presentationml/2006/ole">
            <p:oleObj spid="_x0000_s6151" name="Формула" r:id="rId8" imgW="3934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 rot="9647885">
            <a:off x="611188" y="2147888"/>
            <a:ext cx="2736850" cy="1522412"/>
          </a:xfrm>
          <a:prstGeom prst="parallelogram">
            <a:avLst>
              <a:gd name="adj" fmla="val 34514"/>
            </a:avLst>
          </a:prstGeom>
          <a:solidFill>
            <a:srgbClr val="FFFF99">
              <a:alpha val="4313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</a:rPr>
              <a:t>.   В правильной треугольной призме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</a:rPr>
              <a:t>ABCA</a:t>
            </a: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</a:rPr>
              <a:t>1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</a:rPr>
              <a:t>B</a:t>
            </a: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</a:rPr>
              <a:t>1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</a:rPr>
              <a:t>C</a:t>
            </a: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</a:rPr>
              <a:t>1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</a:rPr>
              <a:t> все ребра которой равны 1 найти расстояние между прямыми АА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</a:rPr>
              <a:t>1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</a:rPr>
              <a:t> и ВС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</a:rPr>
              <a:t>1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</a:rPr>
              <a:t>.</a:t>
            </a:r>
            <a:r>
              <a:rPr lang="en-US" sz="2800" dirty="0" smtClean="0">
                <a:solidFill>
                  <a:srgbClr val="00B050"/>
                </a:solidFill>
              </a:rPr>
              <a:t>                      </a:t>
            </a:r>
            <a:r>
              <a:rPr lang="ru-RU" sz="2800" dirty="0" smtClean="0">
                <a:solidFill>
                  <a:srgbClr val="00B050"/>
                </a:solidFill>
              </a:rPr>
              <a:t>Решение.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4192588" y="1916113"/>
          <a:ext cx="4264025" cy="1200150"/>
        </p:xfrm>
        <a:graphic>
          <a:graphicData uri="http://schemas.openxmlformats.org/presentationml/2006/ole">
            <p:oleObj spid="_x0000_s7170" name="Формула" r:id="rId3" imgW="3429000" imgH="965160" progId="Equation.3">
              <p:embed/>
            </p:oleObj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4500563" y="2924175"/>
          <a:ext cx="3814762" cy="833438"/>
        </p:xfrm>
        <a:graphic>
          <a:graphicData uri="http://schemas.openxmlformats.org/presentationml/2006/ole">
            <p:oleObj spid="_x0000_s7171" name="Формула" r:id="rId4" imgW="3022560" imgH="660240" progId="Equation.3">
              <p:embed/>
            </p:oleObj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5076825" y="3429000"/>
          <a:ext cx="3132138" cy="1343025"/>
        </p:xfrm>
        <a:graphic>
          <a:graphicData uri="http://schemas.openxmlformats.org/presentationml/2006/ole">
            <p:oleObj spid="_x0000_s7172" name="Формула" r:id="rId5" imgW="2844720" imgH="1218960" progId="Equation.3">
              <p:embed/>
            </p:oleObj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07950" y="1470025"/>
            <a:ext cx="3492500" cy="2978150"/>
            <a:chOff x="0" y="890"/>
            <a:chExt cx="2200" cy="187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31" y="1071"/>
              <a:ext cx="1506" cy="1461"/>
              <a:chOff x="331" y="1071"/>
              <a:chExt cx="1506" cy="1461"/>
            </a:xfrm>
          </p:grpSpPr>
          <p:sp>
            <p:nvSpPr>
              <p:cNvPr id="5171" name="AutoShape 9"/>
              <p:cNvSpPr>
                <a:spLocks noChangeArrowheads="1"/>
              </p:cNvSpPr>
              <p:nvPr/>
            </p:nvSpPr>
            <p:spPr bwMode="auto">
              <a:xfrm rot="10800000">
                <a:off x="340" y="1071"/>
                <a:ext cx="1497" cy="454"/>
              </a:xfrm>
              <a:prstGeom prst="triangle">
                <a:avLst>
                  <a:gd name="adj" fmla="val 8844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331" y="2069"/>
                <a:ext cx="1506" cy="463"/>
                <a:chOff x="331" y="2069"/>
                <a:chExt cx="1506" cy="463"/>
              </a:xfrm>
            </p:grpSpPr>
            <p:sp>
              <p:nvSpPr>
                <p:cNvPr id="5176" name="Line 11"/>
                <p:cNvSpPr>
                  <a:spLocks noChangeShapeType="1"/>
                </p:cNvSpPr>
                <p:nvPr/>
              </p:nvSpPr>
              <p:spPr bwMode="auto">
                <a:xfrm>
                  <a:off x="331" y="2069"/>
                  <a:ext cx="150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7" name="Line 12"/>
                <p:cNvSpPr>
                  <a:spLocks noChangeShapeType="1"/>
                </p:cNvSpPr>
                <p:nvPr/>
              </p:nvSpPr>
              <p:spPr bwMode="auto">
                <a:xfrm>
                  <a:off x="340" y="2069"/>
                  <a:ext cx="181" cy="45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8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521" y="2078"/>
                  <a:ext cx="1316" cy="45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173" name="Line 14"/>
              <p:cNvSpPr>
                <a:spLocks noChangeShapeType="1"/>
              </p:cNvSpPr>
              <p:nvPr/>
            </p:nvSpPr>
            <p:spPr bwMode="auto">
              <a:xfrm>
                <a:off x="340" y="1071"/>
                <a:ext cx="0" cy="9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4" name="Line 15"/>
              <p:cNvSpPr>
                <a:spLocks noChangeShapeType="1"/>
              </p:cNvSpPr>
              <p:nvPr/>
            </p:nvSpPr>
            <p:spPr bwMode="auto">
              <a:xfrm>
                <a:off x="521" y="1525"/>
                <a:ext cx="0" cy="9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75" name="Line 16"/>
              <p:cNvSpPr>
                <a:spLocks noChangeShapeType="1"/>
              </p:cNvSpPr>
              <p:nvPr/>
            </p:nvSpPr>
            <p:spPr bwMode="auto">
              <a:xfrm>
                <a:off x="1837" y="1071"/>
                <a:ext cx="0" cy="9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65" name="Text Box 17"/>
            <p:cNvSpPr txBox="1">
              <a:spLocks noChangeArrowheads="1"/>
            </p:cNvSpPr>
            <p:nvPr/>
          </p:nvSpPr>
          <p:spPr bwMode="auto">
            <a:xfrm>
              <a:off x="113" y="193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А</a:t>
              </a:r>
            </a:p>
          </p:txBody>
        </p:sp>
        <p:sp>
          <p:nvSpPr>
            <p:cNvPr id="5166" name="Text Box 18"/>
            <p:cNvSpPr txBox="1">
              <a:spLocks noChangeArrowheads="1"/>
            </p:cNvSpPr>
            <p:nvPr/>
          </p:nvSpPr>
          <p:spPr bwMode="auto">
            <a:xfrm>
              <a:off x="0" y="890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А</a:t>
              </a:r>
              <a:r>
                <a:rPr lang="ru-RU" sz="1600" b="1"/>
                <a:t>1</a:t>
              </a:r>
            </a:p>
          </p:txBody>
        </p:sp>
        <p:sp>
          <p:nvSpPr>
            <p:cNvPr id="5167" name="Text Box 19"/>
            <p:cNvSpPr txBox="1">
              <a:spLocks noChangeArrowheads="1"/>
            </p:cNvSpPr>
            <p:nvPr/>
          </p:nvSpPr>
          <p:spPr bwMode="auto">
            <a:xfrm>
              <a:off x="703" y="2478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В</a:t>
              </a:r>
            </a:p>
          </p:txBody>
        </p:sp>
        <p:sp>
          <p:nvSpPr>
            <p:cNvPr id="5168" name="Text Box 20"/>
            <p:cNvSpPr txBox="1">
              <a:spLocks noChangeArrowheads="1"/>
            </p:cNvSpPr>
            <p:nvPr/>
          </p:nvSpPr>
          <p:spPr bwMode="auto">
            <a:xfrm>
              <a:off x="1837" y="1842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С</a:t>
              </a:r>
            </a:p>
          </p:txBody>
        </p:sp>
        <p:sp>
          <p:nvSpPr>
            <p:cNvPr id="5169" name="Text Box 21"/>
            <p:cNvSpPr txBox="1">
              <a:spLocks noChangeArrowheads="1"/>
            </p:cNvSpPr>
            <p:nvPr/>
          </p:nvSpPr>
          <p:spPr bwMode="auto">
            <a:xfrm>
              <a:off x="612" y="138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В</a:t>
              </a:r>
              <a:r>
                <a:rPr lang="ru-RU" sz="1600" b="1"/>
                <a:t>1</a:t>
              </a:r>
            </a:p>
          </p:txBody>
        </p:sp>
        <p:sp>
          <p:nvSpPr>
            <p:cNvPr id="5170" name="Text Box 22"/>
            <p:cNvSpPr txBox="1">
              <a:spLocks noChangeArrowheads="1"/>
            </p:cNvSpPr>
            <p:nvPr/>
          </p:nvSpPr>
          <p:spPr bwMode="auto">
            <a:xfrm>
              <a:off x="1837" y="935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С</a:t>
              </a:r>
              <a:r>
                <a:rPr lang="ru-RU" sz="1600" b="1"/>
                <a:t>1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42875" y="1196975"/>
            <a:ext cx="3817938" cy="3390900"/>
            <a:chOff x="90" y="754"/>
            <a:chExt cx="2405" cy="2136"/>
          </a:xfrm>
        </p:grpSpPr>
        <p:sp>
          <p:nvSpPr>
            <p:cNvPr id="5148" name="Line 24"/>
            <p:cNvSpPr>
              <a:spLocks noChangeShapeType="1"/>
            </p:cNvSpPr>
            <p:nvPr/>
          </p:nvSpPr>
          <p:spPr bwMode="auto">
            <a:xfrm flipH="1">
              <a:off x="589" y="2114"/>
              <a:ext cx="545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9" name="Line 25"/>
            <p:cNvSpPr>
              <a:spLocks noChangeShapeType="1"/>
            </p:cNvSpPr>
            <p:nvPr/>
          </p:nvSpPr>
          <p:spPr bwMode="auto">
            <a:xfrm flipV="1">
              <a:off x="1134" y="1071"/>
              <a:ext cx="0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0" name="Line 26"/>
            <p:cNvSpPr>
              <a:spLocks noChangeShapeType="1"/>
            </p:cNvSpPr>
            <p:nvPr/>
          </p:nvSpPr>
          <p:spPr bwMode="auto">
            <a:xfrm flipH="1">
              <a:off x="272" y="2568"/>
              <a:ext cx="31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1" name="Line 27"/>
            <p:cNvSpPr>
              <a:spLocks noChangeShapeType="1"/>
            </p:cNvSpPr>
            <p:nvPr/>
          </p:nvSpPr>
          <p:spPr bwMode="auto">
            <a:xfrm>
              <a:off x="1905" y="2114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2" name="Line 28"/>
            <p:cNvSpPr>
              <a:spLocks noChangeShapeType="1"/>
            </p:cNvSpPr>
            <p:nvPr/>
          </p:nvSpPr>
          <p:spPr bwMode="auto">
            <a:xfrm flipV="1">
              <a:off x="1134" y="754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>
              <a:off x="1025" y="2205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 flipV="1">
              <a:off x="1143" y="2114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5" name="Text Box 31"/>
            <p:cNvSpPr txBox="1">
              <a:spLocks noChangeArrowheads="1"/>
            </p:cNvSpPr>
            <p:nvPr/>
          </p:nvSpPr>
          <p:spPr bwMode="auto">
            <a:xfrm>
              <a:off x="90" y="2659"/>
              <a:ext cx="2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  <a:endParaRPr lang="ru-RU"/>
            </a:p>
          </p:txBody>
        </p:sp>
        <p:sp>
          <p:nvSpPr>
            <p:cNvPr id="5156" name="Text Box 32"/>
            <p:cNvSpPr txBox="1">
              <a:spLocks noChangeArrowheads="1"/>
            </p:cNvSpPr>
            <p:nvPr/>
          </p:nvSpPr>
          <p:spPr bwMode="auto">
            <a:xfrm>
              <a:off x="952" y="754"/>
              <a:ext cx="2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z</a:t>
              </a:r>
              <a:endParaRPr lang="ru-RU"/>
            </a:p>
          </p:txBody>
        </p:sp>
        <p:sp>
          <p:nvSpPr>
            <p:cNvPr id="5157" name="Text Box 33"/>
            <p:cNvSpPr txBox="1">
              <a:spLocks noChangeArrowheads="1"/>
            </p:cNvSpPr>
            <p:nvPr/>
          </p:nvSpPr>
          <p:spPr bwMode="auto">
            <a:xfrm>
              <a:off x="2200" y="1842"/>
              <a:ext cx="2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5158" name="Text Box 34"/>
            <p:cNvSpPr txBox="1">
              <a:spLocks noChangeArrowheads="1"/>
            </p:cNvSpPr>
            <p:nvPr/>
          </p:nvSpPr>
          <p:spPr bwMode="auto">
            <a:xfrm>
              <a:off x="1156" y="1842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  <a:endParaRPr lang="ru-RU"/>
            </a:p>
          </p:txBody>
        </p: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385" y="1071"/>
              <a:ext cx="1534" cy="1507"/>
              <a:chOff x="385" y="1071"/>
              <a:chExt cx="1534" cy="1507"/>
            </a:xfrm>
          </p:grpSpPr>
          <p:sp>
            <p:nvSpPr>
              <p:cNvPr id="5160" name="Oval 36"/>
              <p:cNvSpPr>
                <a:spLocks noChangeArrowheads="1"/>
              </p:cNvSpPr>
              <p:nvPr/>
            </p:nvSpPr>
            <p:spPr bwMode="auto">
              <a:xfrm>
                <a:off x="385" y="2069"/>
                <a:ext cx="46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FF0000"/>
                  </a:solidFill>
                </a:endParaRPr>
              </a:p>
            </p:txBody>
          </p:sp>
          <p:sp>
            <p:nvSpPr>
              <p:cNvPr id="5161" name="Oval 37"/>
              <p:cNvSpPr>
                <a:spLocks noChangeArrowheads="1"/>
              </p:cNvSpPr>
              <p:nvPr/>
            </p:nvSpPr>
            <p:spPr bwMode="auto">
              <a:xfrm>
                <a:off x="385" y="1071"/>
                <a:ext cx="46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FF0000"/>
                  </a:solidFill>
                </a:endParaRPr>
              </a:p>
            </p:txBody>
          </p:sp>
          <p:sp>
            <p:nvSpPr>
              <p:cNvPr id="5162" name="Oval 38"/>
              <p:cNvSpPr>
                <a:spLocks noChangeArrowheads="1"/>
              </p:cNvSpPr>
              <p:nvPr/>
            </p:nvSpPr>
            <p:spPr bwMode="auto">
              <a:xfrm>
                <a:off x="1873" y="1089"/>
                <a:ext cx="46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FF0000"/>
                  </a:solidFill>
                </a:endParaRPr>
              </a:p>
            </p:txBody>
          </p:sp>
          <p:sp>
            <p:nvSpPr>
              <p:cNvPr id="5163" name="Oval 39"/>
              <p:cNvSpPr>
                <a:spLocks noChangeArrowheads="1"/>
              </p:cNvSpPr>
              <p:nvPr/>
            </p:nvSpPr>
            <p:spPr bwMode="auto">
              <a:xfrm>
                <a:off x="567" y="2532"/>
                <a:ext cx="46" cy="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468313" y="4229100"/>
            <a:ext cx="2879725" cy="2584450"/>
            <a:chOff x="158" y="2577"/>
            <a:chExt cx="1814" cy="1628"/>
          </a:xfrm>
        </p:grpSpPr>
        <p:sp>
          <p:nvSpPr>
            <p:cNvPr id="5143" name="AutoShape 41"/>
            <p:cNvSpPr>
              <a:spLocks noChangeArrowheads="1"/>
            </p:cNvSpPr>
            <p:nvPr/>
          </p:nvSpPr>
          <p:spPr bwMode="auto">
            <a:xfrm rot="10800000">
              <a:off x="385" y="2795"/>
              <a:ext cx="1497" cy="1225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44" name="Text Box 42"/>
            <p:cNvSpPr txBox="1">
              <a:spLocks noChangeArrowheads="1"/>
            </p:cNvSpPr>
            <p:nvPr/>
          </p:nvSpPr>
          <p:spPr bwMode="auto">
            <a:xfrm>
              <a:off x="1746" y="2577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  <a:endParaRPr lang="ru-RU"/>
            </a:p>
          </p:txBody>
        </p:sp>
        <p:sp>
          <p:nvSpPr>
            <p:cNvPr id="5145" name="Text Box 43"/>
            <p:cNvSpPr txBox="1">
              <a:spLocks noChangeArrowheads="1"/>
            </p:cNvSpPr>
            <p:nvPr/>
          </p:nvSpPr>
          <p:spPr bwMode="auto">
            <a:xfrm>
              <a:off x="158" y="2795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endParaRPr lang="ru-RU"/>
            </a:p>
          </p:txBody>
        </p:sp>
        <p:sp>
          <p:nvSpPr>
            <p:cNvPr id="5146" name="Text Box 44"/>
            <p:cNvSpPr txBox="1">
              <a:spLocks noChangeArrowheads="1"/>
            </p:cNvSpPr>
            <p:nvPr/>
          </p:nvSpPr>
          <p:spPr bwMode="auto">
            <a:xfrm>
              <a:off x="1156" y="3974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  <a:endParaRPr lang="ru-RU"/>
            </a:p>
          </p:txBody>
        </p:sp>
        <p:sp>
          <p:nvSpPr>
            <p:cNvPr id="5147" name="Text Box 45"/>
            <p:cNvSpPr txBox="1">
              <a:spLocks noChangeArrowheads="1"/>
            </p:cNvSpPr>
            <p:nvPr/>
          </p:nvSpPr>
          <p:spPr bwMode="auto">
            <a:xfrm>
              <a:off x="1565" y="3294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  <a:endParaRPr lang="ru-RU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1547813" y="4148138"/>
            <a:ext cx="2476500" cy="2852737"/>
            <a:chOff x="839" y="2523"/>
            <a:chExt cx="1560" cy="1797"/>
          </a:xfrm>
        </p:grpSpPr>
        <p:sp>
          <p:nvSpPr>
            <p:cNvPr id="5138" name="Line 47"/>
            <p:cNvSpPr>
              <a:spLocks noChangeShapeType="1"/>
            </p:cNvSpPr>
            <p:nvPr/>
          </p:nvSpPr>
          <p:spPr bwMode="auto">
            <a:xfrm>
              <a:off x="1129" y="2795"/>
              <a:ext cx="0" cy="1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Line 48"/>
            <p:cNvSpPr>
              <a:spLocks noChangeShapeType="1"/>
            </p:cNvSpPr>
            <p:nvPr/>
          </p:nvSpPr>
          <p:spPr bwMode="auto">
            <a:xfrm>
              <a:off x="1129" y="2795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Text Box 49"/>
            <p:cNvSpPr txBox="1">
              <a:spLocks noChangeArrowheads="1"/>
            </p:cNvSpPr>
            <p:nvPr/>
          </p:nvSpPr>
          <p:spPr bwMode="auto">
            <a:xfrm>
              <a:off x="2154" y="2523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5141" name="Text Box 50"/>
            <p:cNvSpPr txBox="1">
              <a:spLocks noChangeArrowheads="1"/>
            </p:cNvSpPr>
            <p:nvPr/>
          </p:nvSpPr>
          <p:spPr bwMode="auto">
            <a:xfrm>
              <a:off x="839" y="3974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  <a:endParaRPr lang="ru-RU"/>
            </a:p>
          </p:txBody>
        </p:sp>
        <p:sp>
          <p:nvSpPr>
            <p:cNvPr id="5142" name="Text Box 51"/>
            <p:cNvSpPr txBox="1">
              <a:spLocks noChangeArrowheads="1"/>
            </p:cNvSpPr>
            <p:nvPr/>
          </p:nvSpPr>
          <p:spPr bwMode="auto">
            <a:xfrm>
              <a:off x="975" y="2568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  <a:endParaRPr lang="ru-RU"/>
            </a:p>
          </p:txBody>
        </p:sp>
      </p:grpSp>
      <p:sp>
        <p:nvSpPr>
          <p:cNvPr id="49204" name="Text Box 52"/>
          <p:cNvSpPr txBox="1">
            <a:spLocks noChangeArrowheads="1"/>
          </p:cNvSpPr>
          <p:nvPr/>
        </p:nvSpPr>
        <p:spPr bwMode="auto">
          <a:xfrm>
            <a:off x="3708400" y="1341438"/>
            <a:ext cx="543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Введем систему координат с началом в точке О как показано на рисунке. </a:t>
            </a:r>
          </a:p>
        </p:txBody>
      </p:sp>
      <p:graphicFrame>
        <p:nvGraphicFramePr>
          <p:cNvPr id="49205" name="Object 53"/>
          <p:cNvGraphicFramePr>
            <a:graphicFrameLocks noChangeAspect="1"/>
          </p:cNvGraphicFramePr>
          <p:nvPr>
            <p:ph sz="quarter" idx="4"/>
          </p:nvPr>
        </p:nvGraphicFramePr>
        <p:xfrm>
          <a:off x="5292725" y="4749800"/>
          <a:ext cx="2894013" cy="2027238"/>
        </p:xfrm>
        <a:graphic>
          <a:graphicData uri="http://schemas.openxmlformats.org/presentationml/2006/ole">
            <p:oleObj spid="_x0000_s7173" name="Формула" r:id="rId6" imgW="2247840" imgH="1574640" progId="Equation.3">
              <p:embed/>
            </p:oleObj>
          </a:graphicData>
        </a:graphic>
      </p:graphicFrame>
      <p:sp>
        <p:nvSpPr>
          <p:cNvPr id="49206" name="Text Box 54"/>
          <p:cNvSpPr txBox="1">
            <a:spLocks noChangeArrowheads="1"/>
          </p:cNvSpPr>
          <p:nvPr/>
        </p:nvSpPr>
        <p:spPr bwMode="auto">
          <a:xfrm>
            <a:off x="1222375" y="0"/>
            <a:ext cx="7921625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00B0F0"/>
                </a:solidFill>
              </a:rPr>
              <a:t>Расстояние между скрещивающимися прямыми равно расстоянию от точки на одной прямой до плоскости, содержащей вторую прямую и параллельной первой прямой.</a:t>
            </a:r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49207" name="Line 55"/>
          <p:cNvSpPr>
            <a:spLocks noChangeShapeType="1"/>
          </p:cNvSpPr>
          <p:nvPr/>
        </p:nvSpPr>
        <p:spPr bwMode="auto">
          <a:xfrm flipH="1">
            <a:off x="625475" y="1773238"/>
            <a:ext cx="28575" cy="15843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9208" name="Line 56"/>
          <p:cNvSpPr>
            <a:spLocks noChangeShapeType="1"/>
          </p:cNvSpPr>
          <p:nvPr/>
        </p:nvSpPr>
        <p:spPr bwMode="auto">
          <a:xfrm flipV="1">
            <a:off x="900113" y="1773238"/>
            <a:ext cx="2087562" cy="23034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9209" name="Oval 57"/>
          <p:cNvSpPr>
            <a:spLocks noChangeArrowheads="1"/>
          </p:cNvSpPr>
          <p:nvPr/>
        </p:nvSpPr>
        <p:spPr bwMode="auto">
          <a:xfrm>
            <a:off x="539750" y="3284538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210" name="Text Box 58"/>
          <p:cNvSpPr txBox="1">
            <a:spLocks noChangeArrowheads="1"/>
          </p:cNvSpPr>
          <p:nvPr/>
        </p:nvSpPr>
        <p:spPr bwMode="auto">
          <a:xfrm>
            <a:off x="1187450" y="188913"/>
            <a:ext cx="763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chemeClr val="hlink"/>
                </a:solidFill>
              </a:rPr>
              <a:t>Найдем расстояние от точки А до плоскости ВСС</a:t>
            </a:r>
            <a:r>
              <a:rPr lang="ru-RU" sz="1600">
                <a:solidFill>
                  <a:schemeClr val="hlink"/>
                </a:solidFill>
              </a:rPr>
              <a:t>1</a:t>
            </a:r>
            <a:r>
              <a:rPr lang="ru-RU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5" grpId="0"/>
      <p:bldP spid="49204" grpId="0"/>
      <p:bldP spid="49206" grpId="0"/>
      <p:bldP spid="49206" grpId="1"/>
      <p:bldP spid="49207" grpId="0" animBg="1"/>
      <p:bldP spid="49208" grpId="0" animBg="1"/>
      <p:bldP spid="49209" grpId="0" animBg="1"/>
      <p:bldP spid="49209" grpId="1" animBg="1"/>
      <p:bldP spid="492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-28575" y="1484313"/>
            <a:ext cx="3232150" cy="2762250"/>
            <a:chOff x="-18" y="935"/>
            <a:chExt cx="2036" cy="1740"/>
          </a:xfrm>
        </p:grpSpPr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-18" y="935"/>
              <a:ext cx="2036" cy="1740"/>
              <a:chOff x="-18" y="935"/>
              <a:chExt cx="2036" cy="1740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49" y="1117"/>
                <a:ext cx="1406" cy="1406"/>
                <a:chOff x="431" y="1117"/>
                <a:chExt cx="1406" cy="1406"/>
              </a:xfrm>
            </p:grpSpPr>
            <p:sp>
              <p:nvSpPr>
                <p:cNvPr id="51205" name="AutoShape 4"/>
                <p:cNvSpPr>
                  <a:spLocks noChangeArrowheads="1"/>
                </p:cNvSpPr>
                <p:nvPr/>
              </p:nvSpPr>
              <p:spPr bwMode="auto">
                <a:xfrm>
                  <a:off x="431" y="1117"/>
                  <a:ext cx="1406" cy="1406"/>
                </a:xfrm>
                <a:prstGeom prst="cube">
                  <a:avLst>
                    <a:gd name="adj" fmla="val 25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206" name="Line 5"/>
                <p:cNvSpPr>
                  <a:spLocks noChangeShapeType="1"/>
                </p:cNvSpPr>
                <p:nvPr/>
              </p:nvSpPr>
              <p:spPr bwMode="auto">
                <a:xfrm>
                  <a:off x="793" y="1117"/>
                  <a:ext cx="0" cy="99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207" name="Line 6"/>
                <p:cNvSpPr>
                  <a:spLocks noChangeShapeType="1"/>
                </p:cNvSpPr>
                <p:nvPr/>
              </p:nvSpPr>
              <p:spPr bwMode="auto">
                <a:xfrm>
                  <a:off x="793" y="2142"/>
                  <a:ext cx="10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208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431" y="2115"/>
                  <a:ext cx="362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1209" name="Text Box 21"/>
              <p:cNvSpPr txBox="1">
                <a:spLocks noChangeArrowheads="1"/>
              </p:cNvSpPr>
              <p:nvPr/>
            </p:nvSpPr>
            <p:spPr bwMode="auto">
              <a:xfrm>
                <a:off x="1338" y="2387"/>
                <a:ext cx="2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C</a:t>
                </a:r>
                <a:endParaRPr lang="ru-RU" sz="2400" b="1"/>
              </a:p>
            </p:txBody>
          </p:sp>
          <p:sp>
            <p:nvSpPr>
              <p:cNvPr id="51210" name="Text Box 22"/>
              <p:cNvSpPr txBox="1">
                <a:spLocks noChangeArrowheads="1"/>
              </p:cNvSpPr>
              <p:nvPr/>
            </p:nvSpPr>
            <p:spPr bwMode="auto">
              <a:xfrm>
                <a:off x="0" y="2205"/>
                <a:ext cx="2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D</a:t>
                </a:r>
                <a:endParaRPr lang="ru-RU" sz="2400" b="1"/>
              </a:p>
            </p:txBody>
          </p:sp>
          <p:sp>
            <p:nvSpPr>
              <p:cNvPr id="51211" name="Text Box 23"/>
              <p:cNvSpPr txBox="1">
                <a:spLocks noChangeArrowheads="1"/>
              </p:cNvSpPr>
              <p:nvPr/>
            </p:nvSpPr>
            <p:spPr bwMode="auto">
              <a:xfrm>
                <a:off x="657" y="1842"/>
                <a:ext cx="2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A</a:t>
                </a:r>
                <a:endParaRPr lang="ru-RU" sz="2400" b="1"/>
              </a:p>
            </p:txBody>
          </p:sp>
          <p:sp>
            <p:nvSpPr>
              <p:cNvPr id="51212" name="Text Box 24"/>
              <p:cNvSpPr txBox="1">
                <a:spLocks noChangeArrowheads="1"/>
              </p:cNvSpPr>
              <p:nvPr/>
            </p:nvSpPr>
            <p:spPr bwMode="auto">
              <a:xfrm>
                <a:off x="1746" y="1842"/>
                <a:ext cx="2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B</a:t>
                </a:r>
                <a:endParaRPr lang="ru-RU" sz="2400" b="1"/>
              </a:p>
            </p:txBody>
          </p:sp>
          <p:sp>
            <p:nvSpPr>
              <p:cNvPr id="51213" name="Text Box 25"/>
              <p:cNvSpPr txBox="1">
                <a:spLocks noChangeArrowheads="1"/>
              </p:cNvSpPr>
              <p:nvPr/>
            </p:nvSpPr>
            <p:spPr bwMode="auto">
              <a:xfrm>
                <a:off x="-18" y="1281"/>
                <a:ext cx="38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D</a:t>
                </a:r>
                <a:r>
                  <a:rPr lang="en-US" sz="1600" b="1"/>
                  <a:t>1</a:t>
                </a:r>
                <a:endParaRPr lang="ru-RU" sz="1600" b="1"/>
              </a:p>
            </p:txBody>
          </p:sp>
          <p:sp>
            <p:nvSpPr>
              <p:cNvPr id="51214" name="Text Box 26"/>
              <p:cNvSpPr txBox="1">
                <a:spLocks noChangeArrowheads="1"/>
              </p:cNvSpPr>
              <p:nvPr/>
            </p:nvSpPr>
            <p:spPr bwMode="auto">
              <a:xfrm>
                <a:off x="1610" y="935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B</a:t>
                </a:r>
                <a:r>
                  <a:rPr lang="en-US" sz="2000" b="1"/>
                  <a:t>1</a:t>
                </a:r>
                <a:endParaRPr lang="ru-RU" sz="2000" b="1"/>
              </a:p>
            </p:txBody>
          </p:sp>
          <p:sp>
            <p:nvSpPr>
              <p:cNvPr id="51215" name="Text Box 27"/>
              <p:cNvSpPr txBox="1">
                <a:spLocks noChangeArrowheads="1"/>
              </p:cNvSpPr>
              <p:nvPr/>
            </p:nvSpPr>
            <p:spPr bwMode="auto">
              <a:xfrm>
                <a:off x="295" y="981"/>
                <a:ext cx="36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A</a:t>
                </a:r>
                <a:r>
                  <a:rPr lang="en-US" sz="1600" b="1"/>
                  <a:t>1</a:t>
                </a:r>
                <a:endParaRPr lang="ru-RU" sz="1600" b="1"/>
              </a:p>
            </p:txBody>
          </p:sp>
          <p:sp>
            <p:nvSpPr>
              <p:cNvPr id="51216" name="Text Box 28"/>
              <p:cNvSpPr txBox="1">
                <a:spLocks noChangeArrowheads="1"/>
              </p:cNvSpPr>
              <p:nvPr/>
            </p:nvSpPr>
            <p:spPr bwMode="auto">
              <a:xfrm>
                <a:off x="1066" y="1235"/>
                <a:ext cx="40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/>
                  <a:t>C</a:t>
                </a:r>
                <a:r>
                  <a:rPr lang="en-US" sz="1600" b="1"/>
                  <a:t>1</a:t>
                </a:r>
                <a:endParaRPr lang="ru-RU" sz="1600" b="1"/>
              </a:p>
            </p:txBody>
          </p:sp>
        </p:grpSp>
        <p:sp>
          <p:nvSpPr>
            <p:cNvPr id="51217" name="Oval 34"/>
            <p:cNvSpPr>
              <a:spLocks noChangeArrowheads="1"/>
            </p:cNvSpPr>
            <p:nvPr/>
          </p:nvSpPr>
          <p:spPr bwMode="auto">
            <a:xfrm>
              <a:off x="1283" y="1797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51218" name="Text Box 35"/>
            <p:cNvSpPr txBox="1">
              <a:spLocks noChangeArrowheads="1"/>
            </p:cNvSpPr>
            <p:nvPr/>
          </p:nvSpPr>
          <p:spPr bwMode="auto">
            <a:xfrm>
              <a:off x="1292" y="1480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E</a:t>
              </a:r>
              <a:endParaRPr lang="ru-RU" sz="2400" b="1"/>
            </a:p>
          </p:txBody>
        </p:sp>
        <p:sp>
          <p:nvSpPr>
            <p:cNvPr id="51219" name="Oval 37"/>
            <p:cNvSpPr>
              <a:spLocks noChangeArrowheads="1"/>
            </p:cNvSpPr>
            <p:nvPr/>
          </p:nvSpPr>
          <p:spPr bwMode="auto">
            <a:xfrm>
              <a:off x="1628" y="2124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51220" name="Oval 38"/>
            <p:cNvSpPr>
              <a:spLocks noChangeArrowheads="1"/>
            </p:cNvSpPr>
            <p:nvPr/>
          </p:nvSpPr>
          <p:spPr bwMode="auto">
            <a:xfrm>
              <a:off x="594" y="2105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51221" name="Oval 39"/>
            <p:cNvSpPr>
              <a:spLocks noChangeArrowheads="1"/>
            </p:cNvSpPr>
            <p:nvPr/>
          </p:nvSpPr>
          <p:spPr bwMode="auto">
            <a:xfrm>
              <a:off x="1274" y="1443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</p:grpSp>
      <p:sp>
        <p:nvSpPr>
          <p:cNvPr id="51222" name="Rectangle 2"/>
          <p:cNvSpPr>
            <a:spLocks noGrp="1" noChangeArrowheads="1"/>
          </p:cNvSpPr>
          <p:nvPr>
            <p:ph type="title" sz="quarter" idx="4294967295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smtClean="0">
                <a:solidFill>
                  <a:srgbClr val="00B050"/>
                </a:solidFill>
              </a:rPr>
              <a:t>На ребре  СС</a:t>
            </a:r>
            <a:r>
              <a:rPr lang="ru-RU" sz="1800" dirty="0" smtClean="0">
                <a:solidFill>
                  <a:srgbClr val="00B050"/>
                </a:solidFill>
              </a:rPr>
              <a:t>1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smtClean="0">
                <a:solidFill>
                  <a:srgbClr val="00B050"/>
                </a:solidFill>
              </a:rPr>
              <a:t>куба</a:t>
            </a:r>
            <a:r>
              <a:rPr lang="en-US" sz="2800" dirty="0" smtClean="0">
                <a:solidFill>
                  <a:srgbClr val="00B050"/>
                </a:solidFill>
              </a:rPr>
              <a:t> ABCDA</a:t>
            </a:r>
            <a:r>
              <a:rPr lang="en-US" sz="1800" dirty="0" smtClean="0">
                <a:solidFill>
                  <a:srgbClr val="00B050"/>
                </a:solidFill>
              </a:rPr>
              <a:t>1</a:t>
            </a:r>
            <a:r>
              <a:rPr lang="en-US" sz="2800" dirty="0" smtClean="0">
                <a:solidFill>
                  <a:srgbClr val="00B050"/>
                </a:solidFill>
              </a:rPr>
              <a:t>B</a:t>
            </a:r>
            <a:r>
              <a:rPr lang="en-US" sz="1800" dirty="0" smtClean="0">
                <a:solidFill>
                  <a:srgbClr val="00B050"/>
                </a:solidFill>
              </a:rPr>
              <a:t>1</a:t>
            </a:r>
            <a:r>
              <a:rPr lang="en-US" sz="2800" dirty="0" smtClean="0">
                <a:solidFill>
                  <a:srgbClr val="00B050"/>
                </a:solidFill>
              </a:rPr>
              <a:t>C</a:t>
            </a:r>
            <a:r>
              <a:rPr lang="en-US" sz="1800" dirty="0" smtClean="0">
                <a:solidFill>
                  <a:srgbClr val="00B050"/>
                </a:solidFill>
              </a:rPr>
              <a:t>1</a:t>
            </a:r>
            <a:r>
              <a:rPr lang="en-US" sz="2800" dirty="0" smtClean="0">
                <a:solidFill>
                  <a:srgbClr val="00B050"/>
                </a:solidFill>
              </a:rPr>
              <a:t>D</a:t>
            </a:r>
            <a:r>
              <a:rPr lang="en-US" sz="1800" dirty="0" smtClean="0">
                <a:solidFill>
                  <a:srgbClr val="00B050"/>
                </a:solidFill>
              </a:rPr>
              <a:t>1</a:t>
            </a:r>
            <a:r>
              <a:rPr lang="ru-RU" sz="2800" dirty="0" smtClean="0">
                <a:solidFill>
                  <a:srgbClr val="00B050"/>
                </a:solidFill>
              </a:rPr>
              <a:t> отмечена точка</a:t>
            </a:r>
            <a:r>
              <a:rPr lang="en-US" sz="2800" dirty="0" smtClean="0">
                <a:solidFill>
                  <a:srgbClr val="00B050"/>
                </a:solidFill>
              </a:rPr>
              <a:t> E</a:t>
            </a:r>
            <a:r>
              <a:rPr lang="ru-RU" sz="2800" dirty="0" smtClean="0">
                <a:solidFill>
                  <a:srgbClr val="00B050"/>
                </a:solidFill>
              </a:rPr>
              <a:t>  так, что</a:t>
            </a:r>
            <a:r>
              <a:rPr lang="en-US" sz="2800" dirty="0" smtClean="0">
                <a:solidFill>
                  <a:srgbClr val="00B050"/>
                </a:solidFill>
              </a:rPr>
              <a:t> CE:EC</a:t>
            </a:r>
            <a:r>
              <a:rPr lang="en-US" sz="1800" dirty="0" smtClean="0">
                <a:solidFill>
                  <a:srgbClr val="00B050"/>
                </a:solidFill>
              </a:rPr>
              <a:t>1</a:t>
            </a:r>
            <a:r>
              <a:rPr lang="en-US" sz="2800" dirty="0" smtClean="0">
                <a:solidFill>
                  <a:srgbClr val="00B050"/>
                </a:solidFill>
              </a:rPr>
              <a:t>=2:1</a:t>
            </a:r>
            <a:r>
              <a:rPr lang="ru-RU" sz="2800" dirty="0" smtClean="0">
                <a:solidFill>
                  <a:srgbClr val="00B050"/>
                </a:solidFill>
              </a:rPr>
              <a:t> . Найдите угол между прямыми  </a:t>
            </a:r>
            <a:r>
              <a:rPr lang="en-US" sz="2800" dirty="0" smtClean="0">
                <a:solidFill>
                  <a:srgbClr val="00B050"/>
                </a:solidFill>
              </a:rPr>
              <a:t>BE </a:t>
            </a:r>
            <a:r>
              <a:rPr lang="ru-RU" sz="2800" dirty="0" smtClean="0">
                <a:solidFill>
                  <a:srgbClr val="00B050"/>
                </a:solidFill>
              </a:rPr>
              <a:t>и</a:t>
            </a:r>
            <a:r>
              <a:rPr lang="en-US" sz="2800" dirty="0" smtClean="0">
                <a:solidFill>
                  <a:srgbClr val="00B050"/>
                </a:solidFill>
              </a:rPr>
              <a:t> AC</a:t>
            </a:r>
            <a:r>
              <a:rPr lang="en-US" sz="1800" dirty="0" smtClean="0">
                <a:solidFill>
                  <a:srgbClr val="00B050"/>
                </a:solidFill>
              </a:rPr>
              <a:t>1</a:t>
            </a:r>
            <a:r>
              <a:rPr lang="ru-RU" sz="2800" dirty="0" smtClean="0">
                <a:solidFill>
                  <a:srgbClr val="00B050"/>
                </a:solidFill>
              </a:rPr>
              <a:t> .</a:t>
            </a:r>
          </a:p>
        </p:txBody>
      </p:sp>
      <p:graphicFrame>
        <p:nvGraphicFramePr>
          <p:cNvPr id="30768" name="Object 4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779838" y="1700213"/>
          <a:ext cx="5118100" cy="942975"/>
        </p:xfrm>
        <a:graphic>
          <a:graphicData uri="http://schemas.openxmlformats.org/presentationml/2006/ole">
            <p:oleObj spid="_x0000_s8194" name="Формула" r:id="rId3" imgW="4063680" imgH="749160" progId="Equation.3">
              <p:embed/>
            </p:oleObj>
          </a:graphicData>
        </a:graphic>
      </p:graphicFrame>
      <p:graphicFrame>
        <p:nvGraphicFramePr>
          <p:cNvPr id="30770" name="Object 5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621213" y="2781300"/>
          <a:ext cx="4522787" cy="379413"/>
        </p:xfrm>
        <a:graphic>
          <a:graphicData uri="http://schemas.openxmlformats.org/presentationml/2006/ole">
            <p:oleObj spid="_x0000_s8195" name="Формула" r:id="rId4" imgW="2577960" imgH="215640" progId="Equation.3">
              <p:embed/>
            </p:oleObj>
          </a:graphicData>
        </a:graphic>
      </p:graphicFrame>
      <p:graphicFrame>
        <p:nvGraphicFramePr>
          <p:cNvPr id="30772" name="Object 5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148263" y="3284538"/>
          <a:ext cx="2951162" cy="495300"/>
        </p:xfrm>
        <a:graphic>
          <a:graphicData uri="http://schemas.openxmlformats.org/presentationml/2006/ole">
            <p:oleObj spid="_x0000_s8196" name="Формула" r:id="rId5" imgW="1511280" imgH="253800" progId="Equation.3">
              <p:embed/>
            </p:oleObj>
          </a:graphicData>
        </a:graphic>
      </p:graphicFrame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39750" y="4149725"/>
            <a:ext cx="2735263" cy="2328863"/>
            <a:chOff x="340" y="2614"/>
            <a:chExt cx="1723" cy="1467"/>
          </a:xfrm>
        </p:grpSpPr>
        <p:sp>
          <p:nvSpPr>
            <p:cNvPr id="51227" name="Rectangle 9"/>
            <p:cNvSpPr>
              <a:spLocks noChangeArrowheads="1"/>
            </p:cNvSpPr>
            <p:nvPr/>
          </p:nvSpPr>
          <p:spPr bwMode="auto">
            <a:xfrm>
              <a:off x="587" y="2839"/>
              <a:ext cx="1194" cy="1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228" name="Text Box 12"/>
            <p:cNvSpPr txBox="1">
              <a:spLocks noChangeArrowheads="1"/>
            </p:cNvSpPr>
            <p:nvPr/>
          </p:nvSpPr>
          <p:spPr bwMode="auto">
            <a:xfrm>
              <a:off x="340" y="2659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endParaRPr lang="ru-RU" sz="2400" b="1"/>
            </a:p>
          </p:txBody>
        </p:sp>
        <p:sp>
          <p:nvSpPr>
            <p:cNvPr id="51229" name="Text Box 13"/>
            <p:cNvSpPr txBox="1">
              <a:spLocks noChangeArrowheads="1"/>
            </p:cNvSpPr>
            <p:nvPr/>
          </p:nvSpPr>
          <p:spPr bwMode="auto">
            <a:xfrm>
              <a:off x="1610" y="2614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endParaRPr lang="ru-RU" sz="2400" b="1"/>
            </a:p>
          </p:txBody>
        </p:sp>
        <p:sp>
          <p:nvSpPr>
            <p:cNvPr id="51230" name="Text Box 14"/>
            <p:cNvSpPr txBox="1">
              <a:spLocks noChangeArrowheads="1"/>
            </p:cNvSpPr>
            <p:nvPr/>
          </p:nvSpPr>
          <p:spPr bwMode="auto">
            <a:xfrm>
              <a:off x="1791" y="379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endParaRPr lang="ru-RU" sz="2400" b="1"/>
            </a:p>
          </p:txBody>
        </p:sp>
        <p:sp>
          <p:nvSpPr>
            <p:cNvPr id="51231" name="Text Box 15"/>
            <p:cNvSpPr txBox="1">
              <a:spLocks noChangeArrowheads="1"/>
            </p:cNvSpPr>
            <p:nvPr/>
          </p:nvSpPr>
          <p:spPr bwMode="auto">
            <a:xfrm>
              <a:off x="340" y="3702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endParaRPr lang="ru-RU" sz="2400" b="1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323850" y="4221163"/>
            <a:ext cx="3527425" cy="2622550"/>
            <a:chOff x="204" y="2659"/>
            <a:chExt cx="2222" cy="1652"/>
          </a:xfrm>
        </p:grpSpPr>
        <p:sp>
          <p:nvSpPr>
            <p:cNvPr id="51233" name="Line 10"/>
            <p:cNvSpPr>
              <a:spLocks noChangeShapeType="1"/>
            </p:cNvSpPr>
            <p:nvPr/>
          </p:nvSpPr>
          <p:spPr bwMode="auto">
            <a:xfrm>
              <a:off x="594" y="4011"/>
              <a:ext cx="0" cy="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34" name="Line 11"/>
            <p:cNvSpPr>
              <a:spLocks noChangeShapeType="1"/>
            </p:cNvSpPr>
            <p:nvPr/>
          </p:nvSpPr>
          <p:spPr bwMode="auto">
            <a:xfrm>
              <a:off x="1746" y="284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35" name="Text Box 17"/>
            <p:cNvSpPr txBox="1">
              <a:spLocks noChangeArrowheads="1"/>
            </p:cNvSpPr>
            <p:nvPr/>
          </p:nvSpPr>
          <p:spPr bwMode="auto">
            <a:xfrm>
              <a:off x="204" y="4004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x</a:t>
              </a:r>
              <a:endParaRPr lang="ru-RU" sz="2400" b="1"/>
            </a:p>
          </p:txBody>
        </p:sp>
        <p:sp>
          <p:nvSpPr>
            <p:cNvPr id="51236" name="Text Box 18"/>
            <p:cNvSpPr txBox="1">
              <a:spLocks noChangeArrowheads="1"/>
            </p:cNvSpPr>
            <p:nvPr/>
          </p:nvSpPr>
          <p:spPr bwMode="auto">
            <a:xfrm>
              <a:off x="2154" y="2659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y</a:t>
              </a:r>
              <a:endParaRPr lang="ru-RU" sz="2400" b="1"/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0" y="1125538"/>
            <a:ext cx="3779838" cy="3606800"/>
            <a:chOff x="0" y="709"/>
            <a:chExt cx="2381" cy="2272"/>
          </a:xfrm>
        </p:grpSpPr>
        <p:sp>
          <p:nvSpPr>
            <p:cNvPr id="51238" name="Line 30"/>
            <p:cNvSpPr>
              <a:spLocks noChangeShapeType="1"/>
            </p:cNvSpPr>
            <p:nvPr/>
          </p:nvSpPr>
          <p:spPr bwMode="auto">
            <a:xfrm flipH="1">
              <a:off x="0" y="2523"/>
              <a:ext cx="249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39" name="Line 31"/>
            <p:cNvSpPr>
              <a:spLocks noChangeShapeType="1"/>
            </p:cNvSpPr>
            <p:nvPr/>
          </p:nvSpPr>
          <p:spPr bwMode="auto">
            <a:xfrm>
              <a:off x="1655" y="2160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0" name="Line 32"/>
            <p:cNvSpPr>
              <a:spLocks noChangeShapeType="1"/>
            </p:cNvSpPr>
            <p:nvPr/>
          </p:nvSpPr>
          <p:spPr bwMode="auto">
            <a:xfrm flipV="1">
              <a:off x="612" y="890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1" name="Text Box 41"/>
            <p:cNvSpPr txBox="1">
              <a:spLocks noChangeArrowheads="1"/>
            </p:cNvSpPr>
            <p:nvPr/>
          </p:nvSpPr>
          <p:spPr bwMode="auto">
            <a:xfrm>
              <a:off x="2154" y="1842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51242" name="Text Box 42"/>
            <p:cNvSpPr txBox="1">
              <a:spLocks noChangeArrowheads="1"/>
            </p:cNvSpPr>
            <p:nvPr/>
          </p:nvSpPr>
          <p:spPr bwMode="auto">
            <a:xfrm>
              <a:off x="385" y="709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z</a:t>
              </a:r>
              <a:endParaRPr lang="ru-RU"/>
            </a:p>
          </p:txBody>
        </p:sp>
        <p:sp>
          <p:nvSpPr>
            <p:cNvPr id="51243" name="Text Box 43"/>
            <p:cNvSpPr txBox="1">
              <a:spLocks noChangeArrowheads="1"/>
            </p:cNvSpPr>
            <p:nvPr/>
          </p:nvSpPr>
          <p:spPr bwMode="auto">
            <a:xfrm>
              <a:off x="113" y="275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  <a:endParaRPr lang="ru-RU"/>
            </a:p>
          </p:txBody>
        </p: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971550" y="2349500"/>
            <a:ext cx="1655763" cy="1079500"/>
            <a:chOff x="612" y="1480"/>
            <a:chExt cx="1043" cy="680"/>
          </a:xfrm>
        </p:grpSpPr>
        <p:sp>
          <p:nvSpPr>
            <p:cNvPr id="51245" name="Line 45"/>
            <p:cNvSpPr>
              <a:spLocks noChangeShapeType="1"/>
            </p:cNvSpPr>
            <p:nvPr/>
          </p:nvSpPr>
          <p:spPr bwMode="auto">
            <a:xfrm>
              <a:off x="1292" y="1842"/>
              <a:ext cx="363" cy="31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6" name="Line 46"/>
            <p:cNvSpPr>
              <a:spLocks noChangeShapeType="1"/>
            </p:cNvSpPr>
            <p:nvPr/>
          </p:nvSpPr>
          <p:spPr bwMode="auto">
            <a:xfrm flipV="1">
              <a:off x="612" y="1480"/>
              <a:ext cx="680" cy="63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30774" name="Object 5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932363" y="4678363"/>
          <a:ext cx="3960812" cy="1749425"/>
        </p:xfrm>
        <a:graphic>
          <a:graphicData uri="http://schemas.openxmlformats.org/presentationml/2006/ole">
            <p:oleObj spid="_x0000_s8197" name="Формула" r:id="rId6" imgW="2958840" imgH="1307880" progId="Equation.3">
              <p:embed/>
            </p:oleObj>
          </a:graphicData>
        </a:graphic>
      </p:graphicFrame>
      <p:sp>
        <p:nvSpPr>
          <p:cNvPr id="51248" name="Rectangle 57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76" name="Object 56"/>
          <p:cNvGraphicFramePr>
            <a:graphicFrameLocks noChangeAspect="1"/>
          </p:cNvGraphicFramePr>
          <p:nvPr/>
        </p:nvGraphicFramePr>
        <p:xfrm>
          <a:off x="4716463" y="3860800"/>
          <a:ext cx="4067175" cy="755650"/>
        </p:xfrm>
        <a:graphic>
          <a:graphicData uri="http://schemas.openxmlformats.org/presentationml/2006/ole">
            <p:oleObj spid="_x0000_s8198" name="Формула" r:id="rId7" imgW="2870200" imgH="533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841375" y="2219325"/>
            <a:ext cx="2330450" cy="1260475"/>
            <a:chOff x="526" y="1384"/>
            <a:chExt cx="1468" cy="794"/>
          </a:xfrm>
        </p:grpSpPr>
        <p:sp>
          <p:nvSpPr>
            <p:cNvPr id="6205" name="Line 101"/>
            <p:cNvSpPr>
              <a:spLocks noChangeShapeType="1"/>
            </p:cNvSpPr>
            <p:nvPr/>
          </p:nvSpPr>
          <p:spPr bwMode="auto">
            <a:xfrm flipV="1">
              <a:off x="526" y="1388"/>
              <a:ext cx="361" cy="7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6" name="Line 102"/>
            <p:cNvSpPr>
              <a:spLocks noChangeShapeType="1"/>
            </p:cNvSpPr>
            <p:nvPr/>
          </p:nvSpPr>
          <p:spPr bwMode="auto">
            <a:xfrm flipV="1">
              <a:off x="526" y="1658"/>
              <a:ext cx="1468" cy="5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7" name="Line 103"/>
            <p:cNvSpPr>
              <a:spLocks noChangeShapeType="1"/>
            </p:cNvSpPr>
            <p:nvPr/>
          </p:nvSpPr>
          <p:spPr bwMode="auto">
            <a:xfrm>
              <a:off x="885" y="1384"/>
              <a:ext cx="1081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3" name="Text Box 2"/>
          <p:cNvSpPr txBox="1">
            <a:spLocks noChangeArrowheads="1"/>
          </p:cNvSpPr>
          <p:nvPr/>
        </p:nvSpPr>
        <p:spPr bwMode="auto">
          <a:xfrm>
            <a:off x="0" y="188913"/>
            <a:ext cx="89646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 smtClean="0">
                <a:solidFill>
                  <a:srgbClr val="00B050"/>
                </a:solidFill>
              </a:rPr>
              <a:t>В </a:t>
            </a:r>
            <a:r>
              <a:rPr lang="ru-RU" sz="2000" dirty="0">
                <a:solidFill>
                  <a:srgbClr val="00B050"/>
                </a:solidFill>
              </a:rPr>
              <a:t>правильной треугольной призме </a:t>
            </a:r>
            <a:r>
              <a:rPr lang="en-US" sz="2000" dirty="0">
                <a:solidFill>
                  <a:srgbClr val="00B050"/>
                </a:solidFill>
              </a:rPr>
              <a:t>ABCA</a:t>
            </a:r>
            <a:r>
              <a:rPr lang="ru-RU" sz="1600" dirty="0">
                <a:solidFill>
                  <a:srgbClr val="00B050"/>
                </a:solidFill>
              </a:rPr>
              <a:t>1</a:t>
            </a:r>
            <a:r>
              <a:rPr lang="en-US" sz="2000" dirty="0">
                <a:solidFill>
                  <a:srgbClr val="00B050"/>
                </a:solidFill>
              </a:rPr>
              <a:t>B</a:t>
            </a:r>
            <a:r>
              <a:rPr lang="ru-RU" sz="1600" dirty="0">
                <a:solidFill>
                  <a:srgbClr val="00B050"/>
                </a:solidFill>
              </a:rPr>
              <a:t>1</a:t>
            </a:r>
            <a:r>
              <a:rPr lang="en-US" sz="2000" dirty="0">
                <a:solidFill>
                  <a:srgbClr val="00B050"/>
                </a:solidFill>
              </a:rPr>
              <a:t>C</a:t>
            </a:r>
            <a:r>
              <a:rPr lang="ru-RU" sz="1600" dirty="0">
                <a:solidFill>
                  <a:srgbClr val="00B050"/>
                </a:solidFill>
              </a:rPr>
              <a:t>1</a:t>
            </a:r>
            <a:r>
              <a:rPr lang="ru-RU" sz="2000" dirty="0">
                <a:solidFill>
                  <a:srgbClr val="00B050"/>
                </a:solidFill>
              </a:rPr>
              <a:t> стороны основания равны 1, боковые ребра равны 2, точка </a:t>
            </a:r>
            <a:r>
              <a:rPr lang="en-US" sz="2000" dirty="0">
                <a:solidFill>
                  <a:srgbClr val="00B050"/>
                </a:solidFill>
              </a:rPr>
              <a:t>D</a:t>
            </a:r>
            <a:r>
              <a:rPr lang="ru-RU" sz="2000" dirty="0">
                <a:solidFill>
                  <a:srgbClr val="00B050"/>
                </a:solidFill>
              </a:rPr>
              <a:t> — середина ребра </a:t>
            </a:r>
            <a:r>
              <a:rPr lang="en-US" sz="2000" dirty="0">
                <a:solidFill>
                  <a:srgbClr val="00B050"/>
                </a:solidFill>
              </a:rPr>
              <a:t>CC</a:t>
            </a:r>
            <a:r>
              <a:rPr lang="ru-RU" sz="1400" dirty="0">
                <a:solidFill>
                  <a:srgbClr val="00B050"/>
                </a:solidFill>
              </a:rPr>
              <a:t>1</a:t>
            </a:r>
            <a:r>
              <a:rPr lang="ru-RU" sz="2000" dirty="0">
                <a:solidFill>
                  <a:srgbClr val="00B050"/>
                </a:solidFill>
              </a:rPr>
              <a:t> Найдите угол между плоскостями </a:t>
            </a:r>
            <a:r>
              <a:rPr lang="en-US" sz="2000" dirty="0">
                <a:solidFill>
                  <a:srgbClr val="00B050"/>
                </a:solidFill>
              </a:rPr>
              <a:t>ABC</a:t>
            </a:r>
            <a:r>
              <a:rPr lang="ru-RU" sz="2000" dirty="0">
                <a:solidFill>
                  <a:srgbClr val="00B050"/>
                </a:solidFill>
              </a:rPr>
              <a:t> и </a:t>
            </a:r>
            <a:r>
              <a:rPr lang="en-US" sz="2000" dirty="0">
                <a:solidFill>
                  <a:srgbClr val="00B050"/>
                </a:solidFill>
              </a:rPr>
              <a:t>ADB</a:t>
            </a:r>
            <a:r>
              <a:rPr lang="ru-RU" sz="1600" dirty="0">
                <a:solidFill>
                  <a:srgbClr val="00B050"/>
                </a:solidFill>
              </a:rPr>
              <a:t>1</a:t>
            </a:r>
            <a:r>
              <a:rPr lang="ru-RU" sz="2000" dirty="0">
                <a:solidFill>
                  <a:srgbClr val="00B050"/>
                </a:solidFill>
              </a:rPr>
              <a:t>.</a:t>
            </a: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1419225" y="3889375"/>
            <a:ext cx="2476500" cy="2852738"/>
            <a:chOff x="839" y="2523"/>
            <a:chExt cx="1560" cy="1797"/>
          </a:xfrm>
        </p:grpSpPr>
        <p:sp>
          <p:nvSpPr>
            <p:cNvPr id="6200" name="Line 46"/>
            <p:cNvSpPr>
              <a:spLocks noChangeShapeType="1"/>
            </p:cNvSpPr>
            <p:nvPr/>
          </p:nvSpPr>
          <p:spPr bwMode="auto">
            <a:xfrm>
              <a:off x="1129" y="2795"/>
              <a:ext cx="0" cy="1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1" name="Line 47"/>
            <p:cNvSpPr>
              <a:spLocks noChangeShapeType="1"/>
            </p:cNvSpPr>
            <p:nvPr/>
          </p:nvSpPr>
          <p:spPr bwMode="auto">
            <a:xfrm>
              <a:off x="1129" y="2795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02" name="Text Box 48"/>
            <p:cNvSpPr txBox="1">
              <a:spLocks noChangeArrowheads="1"/>
            </p:cNvSpPr>
            <p:nvPr/>
          </p:nvSpPr>
          <p:spPr bwMode="auto">
            <a:xfrm>
              <a:off x="2154" y="2523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6203" name="Text Box 49"/>
            <p:cNvSpPr txBox="1">
              <a:spLocks noChangeArrowheads="1"/>
            </p:cNvSpPr>
            <p:nvPr/>
          </p:nvSpPr>
          <p:spPr bwMode="auto">
            <a:xfrm>
              <a:off x="839" y="3974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  <a:endParaRPr lang="ru-RU"/>
            </a:p>
          </p:txBody>
        </p:sp>
        <p:sp>
          <p:nvSpPr>
            <p:cNvPr id="6204" name="Text Box 50"/>
            <p:cNvSpPr txBox="1">
              <a:spLocks noChangeArrowheads="1"/>
            </p:cNvSpPr>
            <p:nvPr/>
          </p:nvSpPr>
          <p:spPr bwMode="auto">
            <a:xfrm>
              <a:off x="975" y="2568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</a:t>
              </a:r>
              <a:endParaRPr lang="ru-RU"/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323850" y="3975100"/>
            <a:ext cx="2879725" cy="2584450"/>
            <a:chOff x="158" y="2577"/>
            <a:chExt cx="1814" cy="1628"/>
          </a:xfrm>
        </p:grpSpPr>
        <p:sp>
          <p:nvSpPr>
            <p:cNvPr id="6195" name="AutoShape 45"/>
            <p:cNvSpPr>
              <a:spLocks noChangeArrowheads="1"/>
            </p:cNvSpPr>
            <p:nvPr/>
          </p:nvSpPr>
          <p:spPr bwMode="auto">
            <a:xfrm rot="10800000">
              <a:off x="385" y="2795"/>
              <a:ext cx="1497" cy="1225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6" name="Text Box 51"/>
            <p:cNvSpPr txBox="1">
              <a:spLocks noChangeArrowheads="1"/>
            </p:cNvSpPr>
            <p:nvPr/>
          </p:nvSpPr>
          <p:spPr bwMode="auto">
            <a:xfrm>
              <a:off x="1746" y="2577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  <a:endParaRPr lang="ru-RU"/>
            </a:p>
          </p:txBody>
        </p:sp>
        <p:sp>
          <p:nvSpPr>
            <p:cNvPr id="6197" name="Text Box 52"/>
            <p:cNvSpPr txBox="1">
              <a:spLocks noChangeArrowheads="1"/>
            </p:cNvSpPr>
            <p:nvPr/>
          </p:nvSpPr>
          <p:spPr bwMode="auto">
            <a:xfrm>
              <a:off x="158" y="2795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endParaRPr lang="ru-RU"/>
            </a:p>
          </p:txBody>
        </p:sp>
        <p:sp>
          <p:nvSpPr>
            <p:cNvPr id="6198" name="Text Box 53"/>
            <p:cNvSpPr txBox="1">
              <a:spLocks noChangeArrowheads="1"/>
            </p:cNvSpPr>
            <p:nvPr/>
          </p:nvSpPr>
          <p:spPr bwMode="auto">
            <a:xfrm>
              <a:off x="1156" y="3974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  <a:endParaRPr lang="ru-RU"/>
            </a:p>
          </p:txBody>
        </p:sp>
        <p:sp>
          <p:nvSpPr>
            <p:cNvPr id="6199" name="Text Box 54"/>
            <p:cNvSpPr txBox="1">
              <a:spLocks noChangeArrowheads="1"/>
            </p:cNvSpPr>
            <p:nvPr/>
          </p:nvSpPr>
          <p:spPr bwMode="auto">
            <a:xfrm>
              <a:off x="1565" y="3294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  <a:endParaRPr lang="ru-RU"/>
            </a:p>
          </p:txBody>
        </p:sp>
      </p:grpSp>
      <p:sp>
        <p:nvSpPr>
          <p:cNvPr id="6156" name="Rectangle 55"/>
          <p:cNvSpPr>
            <a:spLocks noChangeArrowheads="1"/>
          </p:cNvSpPr>
          <p:nvPr/>
        </p:nvSpPr>
        <p:spPr bwMode="auto">
          <a:xfrm>
            <a:off x="0" y="2655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3608" name="Object 56"/>
          <p:cNvGraphicFramePr>
            <a:graphicFrameLocks noChangeAspect="1"/>
          </p:cNvGraphicFramePr>
          <p:nvPr/>
        </p:nvGraphicFramePr>
        <p:xfrm>
          <a:off x="3851275" y="1196975"/>
          <a:ext cx="4465638" cy="628650"/>
        </p:xfrm>
        <a:graphic>
          <a:graphicData uri="http://schemas.openxmlformats.org/presentationml/2006/ole">
            <p:oleObj spid="_x0000_s9218" name="Формула" r:id="rId3" imgW="3085920" imgH="431640" progId="Equation.3">
              <p:embed/>
            </p:oleObj>
          </a:graphicData>
        </a:graphic>
      </p:graphicFrame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539750" y="1052513"/>
            <a:ext cx="3311525" cy="3308350"/>
            <a:chOff x="3261" y="539"/>
            <a:chExt cx="4920" cy="5364"/>
          </a:xfrm>
        </p:grpSpPr>
        <p:grpSp>
          <p:nvGrpSpPr>
            <p:cNvPr id="6" name="Group 64"/>
            <p:cNvGrpSpPr>
              <a:grpSpLocks/>
            </p:cNvGrpSpPr>
            <p:nvPr/>
          </p:nvGrpSpPr>
          <p:grpSpPr bwMode="auto">
            <a:xfrm>
              <a:off x="3261" y="539"/>
              <a:ext cx="4920" cy="5364"/>
              <a:chOff x="3261" y="539"/>
              <a:chExt cx="4920" cy="5364"/>
            </a:xfrm>
          </p:grpSpPr>
          <p:grpSp>
            <p:nvGrpSpPr>
              <p:cNvPr id="7" name="Group 65"/>
              <p:cNvGrpSpPr>
                <a:grpSpLocks/>
              </p:cNvGrpSpPr>
              <p:nvPr/>
            </p:nvGrpSpPr>
            <p:grpSpPr bwMode="auto">
              <a:xfrm>
                <a:off x="3597" y="719"/>
                <a:ext cx="4584" cy="5040"/>
                <a:chOff x="3597" y="719"/>
                <a:chExt cx="4584" cy="5040"/>
              </a:xfrm>
            </p:grpSpPr>
            <p:grpSp>
              <p:nvGrpSpPr>
                <p:cNvPr id="8" name="Group 66"/>
                <p:cNvGrpSpPr>
                  <a:grpSpLocks/>
                </p:cNvGrpSpPr>
                <p:nvPr/>
              </p:nvGrpSpPr>
              <p:grpSpPr bwMode="auto">
                <a:xfrm>
                  <a:off x="3681" y="719"/>
                  <a:ext cx="4500" cy="5040"/>
                  <a:chOff x="2961" y="539"/>
                  <a:chExt cx="4500" cy="5040"/>
                </a:xfrm>
              </p:grpSpPr>
              <p:sp>
                <p:nvSpPr>
                  <p:cNvPr id="6179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961" y="4318"/>
                    <a:ext cx="3421" cy="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0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961" y="4318"/>
                    <a:ext cx="900" cy="72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1" name="Line 6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61" y="4318"/>
                    <a:ext cx="2521" cy="72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2" name="Line 7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61" y="1439"/>
                    <a:ext cx="0" cy="287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3" name="Line 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61" y="4318"/>
                    <a:ext cx="900" cy="72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4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6382" y="4318"/>
                    <a:ext cx="1079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5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0" y="5039"/>
                    <a:ext cx="721" cy="5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6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961" y="1439"/>
                    <a:ext cx="3423" cy="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7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961" y="1439"/>
                    <a:ext cx="900" cy="72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8" name="Line 7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61" y="1439"/>
                    <a:ext cx="2521" cy="72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89" name="Line 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81" y="1439"/>
                    <a:ext cx="1" cy="287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90" name="Line 7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61" y="1439"/>
                    <a:ext cx="1" cy="287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91" name="Line 7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61" y="2160"/>
                    <a:ext cx="1" cy="287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92" name="Line 8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61" y="539"/>
                    <a:ext cx="0" cy="90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93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4581" y="4475"/>
                    <a:ext cx="180" cy="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94" name="Line 8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37" y="4307"/>
                    <a:ext cx="180" cy="1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6174" name="Oval 83"/>
                <p:cNvSpPr>
                  <a:spLocks noChangeArrowheads="1"/>
                </p:cNvSpPr>
                <p:nvPr/>
              </p:nvSpPr>
              <p:spPr bwMode="auto">
                <a:xfrm>
                  <a:off x="3597" y="4415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5" name="Oval 84"/>
                <p:cNvSpPr>
                  <a:spLocks noChangeArrowheads="1"/>
                </p:cNvSpPr>
                <p:nvPr/>
              </p:nvSpPr>
              <p:spPr bwMode="auto">
                <a:xfrm>
                  <a:off x="4485" y="2267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6" name="Oval 85"/>
                <p:cNvSpPr>
                  <a:spLocks noChangeArrowheads="1"/>
                </p:cNvSpPr>
                <p:nvPr/>
              </p:nvSpPr>
              <p:spPr bwMode="auto">
                <a:xfrm>
                  <a:off x="7005" y="2975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7" name="Oval 86"/>
                <p:cNvSpPr>
                  <a:spLocks noChangeArrowheads="1"/>
                </p:cNvSpPr>
                <p:nvPr/>
              </p:nvSpPr>
              <p:spPr bwMode="auto">
                <a:xfrm>
                  <a:off x="4473" y="5123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8" name="Oval 87"/>
                <p:cNvSpPr>
                  <a:spLocks noChangeArrowheads="1"/>
                </p:cNvSpPr>
                <p:nvPr/>
              </p:nvSpPr>
              <p:spPr bwMode="auto">
                <a:xfrm>
                  <a:off x="6993" y="4403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162" name="Text Box 88"/>
              <p:cNvSpPr txBox="1">
                <a:spLocks noChangeArrowheads="1"/>
              </p:cNvSpPr>
              <p:nvPr/>
            </p:nvSpPr>
            <p:spPr bwMode="auto">
              <a:xfrm>
                <a:off x="3261" y="4151"/>
                <a:ext cx="36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A</a:t>
                </a:r>
                <a:endParaRPr lang="ru-RU"/>
              </a:p>
            </p:txBody>
          </p:sp>
          <p:sp>
            <p:nvSpPr>
              <p:cNvPr id="6163" name="Text Box 89"/>
              <p:cNvSpPr txBox="1">
                <a:spLocks noChangeArrowheads="1"/>
              </p:cNvSpPr>
              <p:nvPr/>
            </p:nvSpPr>
            <p:spPr bwMode="auto">
              <a:xfrm>
                <a:off x="5121" y="4115"/>
                <a:ext cx="36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O</a:t>
                </a:r>
                <a:endParaRPr lang="ru-RU"/>
              </a:p>
            </p:txBody>
          </p:sp>
          <p:sp>
            <p:nvSpPr>
              <p:cNvPr id="6164" name="Text Box 90"/>
              <p:cNvSpPr txBox="1">
                <a:spLocks noChangeArrowheads="1"/>
              </p:cNvSpPr>
              <p:nvPr/>
            </p:nvSpPr>
            <p:spPr bwMode="auto">
              <a:xfrm>
                <a:off x="5445" y="539"/>
                <a:ext cx="36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z</a:t>
                </a:r>
                <a:endParaRPr lang="ru-RU"/>
              </a:p>
            </p:txBody>
          </p:sp>
          <p:sp>
            <p:nvSpPr>
              <p:cNvPr id="6165" name="Text Box 91"/>
              <p:cNvSpPr txBox="1">
                <a:spLocks noChangeArrowheads="1"/>
              </p:cNvSpPr>
              <p:nvPr/>
            </p:nvSpPr>
            <p:spPr bwMode="auto">
              <a:xfrm>
                <a:off x="6921" y="1235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C</a:t>
                </a:r>
                <a:r>
                  <a:rPr lang="en-US" sz="1400" baseline="-25000">
                    <a:latin typeface="Times New Roman" pitchFamily="18" charset="0"/>
                  </a:rPr>
                  <a:t>1</a:t>
                </a:r>
                <a:endParaRPr lang="ru-RU"/>
              </a:p>
            </p:txBody>
          </p:sp>
          <p:sp>
            <p:nvSpPr>
              <p:cNvPr id="6166" name="Text Box 92"/>
              <p:cNvSpPr txBox="1">
                <a:spLocks noChangeArrowheads="1"/>
              </p:cNvSpPr>
              <p:nvPr/>
            </p:nvSpPr>
            <p:spPr bwMode="auto">
              <a:xfrm>
                <a:off x="3561" y="5363"/>
                <a:ext cx="36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x</a:t>
                </a:r>
                <a:endParaRPr lang="ru-RU"/>
              </a:p>
            </p:txBody>
          </p:sp>
          <p:sp>
            <p:nvSpPr>
              <p:cNvPr id="6167" name="Text Box 93"/>
              <p:cNvSpPr txBox="1">
                <a:spLocks noChangeArrowheads="1"/>
              </p:cNvSpPr>
              <p:nvPr/>
            </p:nvSpPr>
            <p:spPr bwMode="auto">
              <a:xfrm>
                <a:off x="4761" y="5039"/>
                <a:ext cx="36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B</a:t>
                </a:r>
                <a:endParaRPr lang="ru-RU"/>
              </a:p>
            </p:txBody>
          </p:sp>
          <p:sp>
            <p:nvSpPr>
              <p:cNvPr id="6168" name="Text Box 94"/>
              <p:cNvSpPr txBox="1">
                <a:spLocks noChangeArrowheads="1"/>
              </p:cNvSpPr>
              <p:nvPr/>
            </p:nvSpPr>
            <p:spPr bwMode="auto">
              <a:xfrm>
                <a:off x="7065" y="2699"/>
                <a:ext cx="36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D</a:t>
                </a:r>
                <a:endParaRPr lang="ru-RU"/>
              </a:p>
            </p:txBody>
          </p:sp>
          <p:sp>
            <p:nvSpPr>
              <p:cNvPr id="6169" name="Text Box 95"/>
              <p:cNvSpPr txBox="1">
                <a:spLocks noChangeArrowheads="1"/>
              </p:cNvSpPr>
              <p:nvPr/>
            </p:nvSpPr>
            <p:spPr bwMode="auto">
              <a:xfrm>
                <a:off x="4557" y="2159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B</a:t>
                </a:r>
                <a:r>
                  <a:rPr lang="en-US" sz="1400" baseline="-25000">
                    <a:latin typeface="Times New Roman" pitchFamily="18" charset="0"/>
                  </a:rPr>
                  <a:t>1</a:t>
                </a:r>
                <a:endParaRPr lang="ru-RU"/>
              </a:p>
            </p:txBody>
          </p:sp>
          <p:sp>
            <p:nvSpPr>
              <p:cNvPr id="6170" name="Text Box 96"/>
              <p:cNvSpPr txBox="1">
                <a:spLocks noChangeArrowheads="1"/>
              </p:cNvSpPr>
              <p:nvPr/>
            </p:nvSpPr>
            <p:spPr bwMode="auto">
              <a:xfrm>
                <a:off x="7821" y="4043"/>
                <a:ext cx="36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y</a:t>
                </a:r>
                <a:endParaRPr lang="ru-RU"/>
              </a:p>
            </p:txBody>
          </p:sp>
          <p:sp>
            <p:nvSpPr>
              <p:cNvPr id="6171" name="Text Box 97"/>
              <p:cNvSpPr txBox="1">
                <a:spLocks noChangeArrowheads="1"/>
              </p:cNvSpPr>
              <p:nvPr/>
            </p:nvSpPr>
            <p:spPr bwMode="auto">
              <a:xfrm>
                <a:off x="7065" y="4091"/>
                <a:ext cx="36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C</a:t>
                </a:r>
                <a:endParaRPr lang="ru-RU"/>
              </a:p>
            </p:txBody>
          </p:sp>
          <p:sp>
            <p:nvSpPr>
              <p:cNvPr id="6172" name="Text Box 98"/>
              <p:cNvSpPr txBox="1">
                <a:spLocks noChangeArrowheads="1"/>
              </p:cNvSpPr>
              <p:nvPr/>
            </p:nvSpPr>
            <p:spPr bwMode="auto">
              <a:xfrm>
                <a:off x="3321" y="1187"/>
                <a:ext cx="7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400">
                    <a:latin typeface="Times New Roman" pitchFamily="18" charset="0"/>
                  </a:rPr>
                  <a:t>A</a:t>
                </a:r>
                <a:r>
                  <a:rPr lang="en-US" sz="1400" baseline="-25000">
                    <a:latin typeface="Times New Roman" pitchFamily="18" charset="0"/>
                  </a:rPr>
                  <a:t>1</a:t>
                </a:r>
                <a:endParaRPr lang="ru-RU"/>
              </a:p>
            </p:txBody>
          </p:sp>
        </p:grpSp>
        <p:sp>
          <p:nvSpPr>
            <p:cNvPr id="6159" name="Text Box 99"/>
            <p:cNvSpPr txBox="1">
              <a:spLocks noChangeArrowheads="1"/>
            </p:cNvSpPr>
            <p:nvPr/>
          </p:nvSpPr>
          <p:spPr bwMode="auto">
            <a:xfrm>
              <a:off x="3861" y="4859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1</a:t>
              </a:r>
              <a:endParaRPr lang="ru-RU"/>
            </a:p>
          </p:txBody>
        </p:sp>
        <p:sp>
          <p:nvSpPr>
            <p:cNvPr id="6160" name="Text Box 100"/>
            <p:cNvSpPr txBox="1">
              <a:spLocks noChangeArrowheads="1"/>
            </p:cNvSpPr>
            <p:nvPr/>
          </p:nvSpPr>
          <p:spPr bwMode="auto">
            <a:xfrm>
              <a:off x="3321" y="2879"/>
              <a:ext cx="3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2</a:t>
              </a:r>
              <a:endParaRPr lang="ru-RU"/>
            </a:p>
          </p:txBody>
        </p:sp>
      </p:grpSp>
      <p:graphicFrame>
        <p:nvGraphicFramePr>
          <p:cNvPr id="23656" name="Object 104"/>
          <p:cNvGraphicFramePr>
            <a:graphicFrameLocks noChangeAspect="1"/>
          </p:cNvGraphicFramePr>
          <p:nvPr>
            <p:ph sz="quarter" idx="1"/>
          </p:nvPr>
        </p:nvGraphicFramePr>
        <p:xfrm>
          <a:off x="3892550" y="2997200"/>
          <a:ext cx="5072063" cy="571500"/>
        </p:xfrm>
        <a:graphic>
          <a:graphicData uri="http://schemas.openxmlformats.org/presentationml/2006/ole">
            <p:oleObj spid="_x0000_s9219" name="Формула" r:id="rId4" imgW="3835080" imgH="431640" progId="Equation.3">
              <p:embed/>
            </p:oleObj>
          </a:graphicData>
        </a:graphic>
      </p:graphicFrame>
      <p:graphicFrame>
        <p:nvGraphicFramePr>
          <p:cNvPr id="23658" name="Object 106"/>
          <p:cNvGraphicFramePr>
            <a:graphicFrameLocks noChangeAspect="1"/>
          </p:cNvGraphicFramePr>
          <p:nvPr>
            <p:ph sz="quarter" idx="2"/>
          </p:nvPr>
        </p:nvGraphicFramePr>
        <p:xfrm>
          <a:off x="5653088" y="4624388"/>
          <a:ext cx="3455987" cy="604837"/>
        </p:xfrm>
        <a:graphic>
          <a:graphicData uri="http://schemas.openxmlformats.org/presentationml/2006/ole">
            <p:oleObj spid="_x0000_s9220" name="Формула" r:id="rId5" imgW="2831760" imgH="495000" progId="Equation.3">
              <p:embed/>
            </p:oleObj>
          </a:graphicData>
        </a:graphic>
      </p:graphicFrame>
      <p:graphicFrame>
        <p:nvGraphicFramePr>
          <p:cNvPr id="23661" name="Object 109"/>
          <p:cNvGraphicFramePr>
            <a:graphicFrameLocks noChangeAspect="1"/>
          </p:cNvGraphicFramePr>
          <p:nvPr>
            <p:ph sz="quarter" idx="3"/>
          </p:nvPr>
        </p:nvGraphicFramePr>
        <p:xfrm>
          <a:off x="5148263" y="5229225"/>
          <a:ext cx="3671887" cy="1604963"/>
        </p:xfrm>
        <a:graphic>
          <a:graphicData uri="http://schemas.openxmlformats.org/presentationml/2006/ole">
            <p:oleObj spid="_x0000_s9221" name="Формула" r:id="rId6" imgW="3340100" imgH="1460500" progId="Equation.3">
              <p:embed/>
            </p:oleObj>
          </a:graphicData>
        </a:graphic>
      </p:graphicFrame>
      <p:graphicFrame>
        <p:nvGraphicFramePr>
          <p:cNvPr id="23665" name="Object 113"/>
          <p:cNvGraphicFramePr>
            <a:graphicFrameLocks noChangeAspect="1"/>
          </p:cNvGraphicFramePr>
          <p:nvPr>
            <p:ph sz="quarter" idx="4"/>
          </p:nvPr>
        </p:nvGraphicFramePr>
        <p:xfrm>
          <a:off x="3851275" y="1844675"/>
          <a:ext cx="4586288" cy="1147763"/>
        </p:xfrm>
        <a:graphic>
          <a:graphicData uri="http://schemas.openxmlformats.org/presentationml/2006/ole">
            <p:oleObj spid="_x0000_s9222" name="Формула" r:id="rId7" imgW="3504960" imgH="876240" progId="Equation.3">
              <p:embed/>
            </p:oleObj>
          </a:graphicData>
        </a:graphic>
      </p:graphicFrame>
      <p:graphicFrame>
        <p:nvGraphicFramePr>
          <p:cNvPr id="23668" name="Object 116"/>
          <p:cNvGraphicFramePr>
            <a:graphicFrameLocks noChangeAspect="1"/>
          </p:cNvGraphicFramePr>
          <p:nvPr/>
        </p:nvGraphicFramePr>
        <p:xfrm>
          <a:off x="4140200" y="3625850"/>
          <a:ext cx="4605338" cy="1204913"/>
        </p:xfrm>
        <a:graphic>
          <a:graphicData uri="http://schemas.openxmlformats.org/presentationml/2006/ole">
            <p:oleObj spid="_x0000_s9223" name="Формула" r:id="rId8" imgW="3886200" imgH="1015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ru-RU" sz="2400" dirty="0" smtClean="0">
                <a:solidFill>
                  <a:srgbClr val="00B050"/>
                </a:solidFill>
              </a:rPr>
              <a:t>Длины ребер правильной четырехугольной пирамиды</a:t>
            </a:r>
            <a:r>
              <a:rPr lang="en-US" sz="2400" dirty="0" smtClean="0">
                <a:solidFill>
                  <a:srgbClr val="00B050"/>
                </a:solidFill>
              </a:rPr>
              <a:t> PABCD</a:t>
            </a:r>
            <a:r>
              <a:rPr lang="ru-RU" sz="2400" dirty="0" smtClean="0">
                <a:solidFill>
                  <a:srgbClr val="00B050"/>
                </a:solidFill>
              </a:rPr>
              <a:t> с вершиной Р равны между собой. Найдите угол между прямой ВМ и плоскостью </a:t>
            </a:r>
            <a:r>
              <a:rPr lang="en-US" sz="2400" dirty="0" smtClean="0">
                <a:solidFill>
                  <a:srgbClr val="00B050"/>
                </a:solidFill>
              </a:rPr>
              <a:t>BDP</a:t>
            </a:r>
            <a:r>
              <a:rPr lang="ru-RU" sz="2400" dirty="0" smtClean="0">
                <a:solidFill>
                  <a:srgbClr val="00B050"/>
                </a:solidFill>
              </a:rPr>
              <a:t>, если точка М – середина бокового ребра пирамиды АР.</a:t>
            </a:r>
            <a:r>
              <a:rPr lang="ru-RU" sz="2800" dirty="0" smtClean="0">
                <a:solidFill>
                  <a:srgbClr val="00B050"/>
                </a:solidFill>
              </a:rPr>
              <a:t>   </a:t>
            </a:r>
          </a:p>
        </p:txBody>
      </p:sp>
      <p:graphicFrame>
        <p:nvGraphicFramePr>
          <p:cNvPr id="20497" name="Object 17"/>
          <p:cNvGraphicFramePr>
            <a:graphicFrameLocks noChangeAspect="1"/>
          </p:cNvGraphicFramePr>
          <p:nvPr>
            <p:ph sz="quarter" idx="1"/>
          </p:nvPr>
        </p:nvGraphicFramePr>
        <p:xfrm>
          <a:off x="3851275" y="1700213"/>
          <a:ext cx="5038725" cy="928687"/>
        </p:xfrm>
        <a:graphic>
          <a:graphicData uri="http://schemas.openxmlformats.org/presentationml/2006/ole">
            <p:oleObj spid="_x0000_s10242" name="Формула" r:id="rId3" imgW="3581280" imgH="660240" progId="Equation.3">
              <p:embed/>
            </p:oleObj>
          </a:graphicData>
        </a:graphic>
      </p:graphicFrame>
      <p:graphicFrame>
        <p:nvGraphicFramePr>
          <p:cNvPr id="20542" name="Object 62"/>
          <p:cNvGraphicFramePr>
            <a:graphicFrameLocks noChangeAspect="1"/>
          </p:cNvGraphicFramePr>
          <p:nvPr>
            <p:ph sz="quarter" idx="2"/>
          </p:nvPr>
        </p:nvGraphicFramePr>
        <p:xfrm>
          <a:off x="4500563" y="4005263"/>
          <a:ext cx="3911600" cy="1282700"/>
        </p:xfrm>
        <a:graphic>
          <a:graphicData uri="http://schemas.openxmlformats.org/presentationml/2006/ole">
            <p:oleObj spid="_x0000_s10243" name="Формула" r:id="rId4" imgW="3911400" imgH="1282680" progId="Equation.3">
              <p:embed/>
            </p:oleObj>
          </a:graphicData>
        </a:graphic>
      </p:graphicFrame>
      <p:graphicFrame>
        <p:nvGraphicFramePr>
          <p:cNvPr id="20506" name="Object 26"/>
          <p:cNvGraphicFramePr>
            <a:graphicFrameLocks noChangeAspect="1"/>
          </p:cNvGraphicFramePr>
          <p:nvPr>
            <p:ph sz="quarter" idx="3"/>
          </p:nvPr>
        </p:nvGraphicFramePr>
        <p:xfrm>
          <a:off x="3995738" y="2546350"/>
          <a:ext cx="5148262" cy="1452563"/>
        </p:xfrm>
        <a:graphic>
          <a:graphicData uri="http://schemas.openxmlformats.org/presentationml/2006/ole">
            <p:oleObj spid="_x0000_s10244" name="Формула" r:id="rId5" imgW="5130720" imgH="1447560" progId="Equation.3">
              <p:embed/>
            </p:oleObj>
          </a:graphicData>
        </a:graphic>
      </p:graphicFrame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50825" y="4365625"/>
            <a:ext cx="2736850" cy="2016125"/>
            <a:chOff x="158" y="2750"/>
            <a:chExt cx="1724" cy="1270"/>
          </a:xfrm>
        </p:grpSpPr>
        <p:sp>
          <p:nvSpPr>
            <p:cNvPr id="7216" name="Rectangle 5"/>
            <p:cNvSpPr>
              <a:spLocks noChangeArrowheads="1"/>
            </p:cNvSpPr>
            <p:nvPr/>
          </p:nvSpPr>
          <p:spPr bwMode="auto">
            <a:xfrm>
              <a:off x="476" y="2931"/>
              <a:ext cx="1134" cy="10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17" name="Text Box 8"/>
            <p:cNvSpPr txBox="1">
              <a:spLocks noChangeArrowheads="1"/>
            </p:cNvSpPr>
            <p:nvPr/>
          </p:nvSpPr>
          <p:spPr bwMode="auto">
            <a:xfrm>
              <a:off x="158" y="3657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А</a:t>
              </a:r>
            </a:p>
          </p:txBody>
        </p:sp>
        <p:sp>
          <p:nvSpPr>
            <p:cNvPr id="7218" name="Text Box 9"/>
            <p:cNvSpPr txBox="1">
              <a:spLocks noChangeArrowheads="1"/>
            </p:cNvSpPr>
            <p:nvPr/>
          </p:nvSpPr>
          <p:spPr bwMode="auto">
            <a:xfrm>
              <a:off x="158" y="2750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В</a:t>
              </a:r>
            </a:p>
          </p:txBody>
        </p:sp>
        <p:sp>
          <p:nvSpPr>
            <p:cNvPr id="7219" name="Text Box 10"/>
            <p:cNvSpPr txBox="1">
              <a:spLocks noChangeArrowheads="1"/>
            </p:cNvSpPr>
            <p:nvPr/>
          </p:nvSpPr>
          <p:spPr bwMode="auto">
            <a:xfrm>
              <a:off x="1655" y="2795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С</a:t>
              </a:r>
            </a:p>
          </p:txBody>
        </p:sp>
        <p:sp>
          <p:nvSpPr>
            <p:cNvPr id="7220" name="Text Box 11"/>
            <p:cNvSpPr txBox="1">
              <a:spLocks noChangeArrowheads="1"/>
            </p:cNvSpPr>
            <p:nvPr/>
          </p:nvSpPr>
          <p:spPr bwMode="auto">
            <a:xfrm>
              <a:off x="1655" y="3702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endParaRPr lang="ru-RU" sz="2400" b="1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07950" y="4652963"/>
            <a:ext cx="3311525" cy="2205037"/>
            <a:chOff x="68" y="2931"/>
            <a:chExt cx="2086" cy="1389"/>
          </a:xfrm>
        </p:grpSpPr>
        <p:sp>
          <p:nvSpPr>
            <p:cNvPr id="7209" name="Line 6"/>
            <p:cNvSpPr>
              <a:spLocks noChangeShapeType="1"/>
            </p:cNvSpPr>
            <p:nvPr/>
          </p:nvSpPr>
          <p:spPr bwMode="auto">
            <a:xfrm flipV="1">
              <a:off x="476" y="2931"/>
              <a:ext cx="1134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0" name="Line 7"/>
            <p:cNvSpPr>
              <a:spLocks noChangeShapeType="1"/>
            </p:cNvSpPr>
            <p:nvPr/>
          </p:nvSpPr>
          <p:spPr bwMode="auto">
            <a:xfrm>
              <a:off x="476" y="2931"/>
              <a:ext cx="1134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1" name="Text Box 12"/>
            <p:cNvSpPr txBox="1">
              <a:spLocks noChangeArrowheads="1"/>
            </p:cNvSpPr>
            <p:nvPr/>
          </p:nvSpPr>
          <p:spPr bwMode="auto">
            <a:xfrm>
              <a:off x="930" y="311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O</a:t>
              </a:r>
              <a:endParaRPr lang="ru-RU" sz="2400" b="1"/>
            </a:p>
          </p:txBody>
        </p:sp>
        <p:sp>
          <p:nvSpPr>
            <p:cNvPr id="7212" name="Line 13"/>
            <p:cNvSpPr>
              <a:spLocks noChangeShapeType="1"/>
            </p:cNvSpPr>
            <p:nvPr/>
          </p:nvSpPr>
          <p:spPr bwMode="auto">
            <a:xfrm flipH="1">
              <a:off x="204" y="4020"/>
              <a:ext cx="272" cy="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3" name="Line 14"/>
            <p:cNvSpPr>
              <a:spLocks noChangeShapeType="1"/>
            </p:cNvSpPr>
            <p:nvPr/>
          </p:nvSpPr>
          <p:spPr bwMode="auto">
            <a:xfrm>
              <a:off x="1610" y="4020"/>
              <a:ext cx="272" cy="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4" name="Text Box 15"/>
            <p:cNvSpPr txBox="1">
              <a:spLocks noChangeArrowheads="1"/>
            </p:cNvSpPr>
            <p:nvPr/>
          </p:nvSpPr>
          <p:spPr bwMode="auto">
            <a:xfrm>
              <a:off x="68" y="3913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x</a:t>
              </a:r>
              <a:endParaRPr lang="ru-RU" sz="2400" b="1"/>
            </a:p>
          </p:txBody>
        </p:sp>
        <p:sp>
          <p:nvSpPr>
            <p:cNvPr id="7215" name="Text Box 16"/>
            <p:cNvSpPr txBox="1">
              <a:spLocks noChangeArrowheads="1"/>
            </p:cNvSpPr>
            <p:nvPr/>
          </p:nvSpPr>
          <p:spPr bwMode="auto">
            <a:xfrm>
              <a:off x="1927" y="4032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y</a:t>
              </a:r>
              <a:endParaRPr lang="ru-RU" sz="2400" b="1"/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71438" y="1182688"/>
            <a:ext cx="2268537" cy="3095625"/>
            <a:chOff x="0" y="754"/>
            <a:chExt cx="1429" cy="1950"/>
          </a:xfrm>
        </p:grpSpPr>
        <p:sp>
          <p:nvSpPr>
            <p:cNvPr id="7206" name="Line 58"/>
            <p:cNvSpPr>
              <a:spLocks noChangeShapeType="1"/>
            </p:cNvSpPr>
            <p:nvPr/>
          </p:nvSpPr>
          <p:spPr bwMode="auto">
            <a:xfrm flipH="1">
              <a:off x="0" y="2614"/>
              <a:ext cx="204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07" name="Line 59"/>
            <p:cNvSpPr>
              <a:spLocks noChangeShapeType="1"/>
            </p:cNvSpPr>
            <p:nvPr/>
          </p:nvSpPr>
          <p:spPr bwMode="auto">
            <a:xfrm>
              <a:off x="1247" y="2614"/>
              <a:ext cx="182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08" name="Line 60"/>
            <p:cNvSpPr>
              <a:spLocks noChangeShapeType="1"/>
            </p:cNvSpPr>
            <p:nvPr/>
          </p:nvSpPr>
          <p:spPr bwMode="auto">
            <a:xfrm flipV="1">
              <a:off x="884" y="754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0544" name="Object 64"/>
          <p:cNvGraphicFramePr>
            <a:graphicFrameLocks noChangeAspect="1"/>
          </p:cNvGraphicFramePr>
          <p:nvPr>
            <p:ph sz="quarter" idx="4"/>
          </p:nvPr>
        </p:nvGraphicFramePr>
        <p:xfrm>
          <a:off x="4284663" y="5300663"/>
          <a:ext cx="4479925" cy="1331912"/>
        </p:xfrm>
        <a:graphic>
          <a:graphicData uri="http://schemas.openxmlformats.org/presentationml/2006/ole">
            <p:oleObj spid="_x0000_s10245" name="Формула" r:id="rId6" imgW="4444920" imgH="1320480" progId="Equation.3">
              <p:embed/>
            </p:oleObj>
          </a:graphicData>
        </a:graphic>
      </p:graphicFrame>
      <p:graphicFrame>
        <p:nvGraphicFramePr>
          <p:cNvPr id="7174" name="Rectangle 66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46" name="Формула" r:id="rId7" imgW="0" imgH="0" progId="Equation.3">
              <p:embed/>
            </p:oleObj>
          </a:graphicData>
        </a:graphic>
      </p:graphicFrame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-36513" y="1557338"/>
            <a:ext cx="3167063" cy="2701925"/>
            <a:chOff x="295" y="1298"/>
            <a:chExt cx="1995" cy="1702"/>
          </a:xfrm>
        </p:grpSpPr>
        <p:sp>
          <p:nvSpPr>
            <p:cNvPr id="7185" name="Line 69"/>
            <p:cNvSpPr>
              <a:spLocks noChangeShapeType="1"/>
            </p:cNvSpPr>
            <p:nvPr/>
          </p:nvSpPr>
          <p:spPr bwMode="auto">
            <a:xfrm flipH="1">
              <a:off x="521" y="2433"/>
              <a:ext cx="318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Line 70"/>
            <p:cNvSpPr>
              <a:spLocks noChangeShapeType="1"/>
            </p:cNvSpPr>
            <p:nvPr/>
          </p:nvSpPr>
          <p:spPr bwMode="auto">
            <a:xfrm flipH="1">
              <a:off x="839" y="1344"/>
              <a:ext cx="408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71"/>
            <p:cNvGrpSpPr>
              <a:grpSpLocks/>
            </p:cNvGrpSpPr>
            <p:nvPr/>
          </p:nvGrpSpPr>
          <p:grpSpPr bwMode="auto">
            <a:xfrm>
              <a:off x="295" y="1298"/>
              <a:ext cx="1995" cy="1702"/>
              <a:chOff x="295" y="1298"/>
              <a:chExt cx="1995" cy="1702"/>
            </a:xfrm>
          </p:grpSpPr>
          <p:sp>
            <p:nvSpPr>
              <p:cNvPr id="7188" name="Line 72"/>
              <p:cNvSpPr>
                <a:spLocks noChangeShapeType="1"/>
              </p:cNvSpPr>
              <p:nvPr/>
            </p:nvSpPr>
            <p:spPr bwMode="auto">
              <a:xfrm flipV="1">
                <a:off x="521" y="2432"/>
                <a:ext cx="1407" cy="4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9" name="Line 73"/>
              <p:cNvSpPr>
                <a:spLocks noChangeShapeType="1"/>
              </p:cNvSpPr>
              <p:nvPr/>
            </p:nvSpPr>
            <p:spPr bwMode="auto">
              <a:xfrm>
                <a:off x="839" y="2433"/>
                <a:ext cx="10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0" name="Line 74"/>
              <p:cNvSpPr>
                <a:spLocks noChangeShapeType="1"/>
              </p:cNvSpPr>
              <p:nvPr/>
            </p:nvSpPr>
            <p:spPr bwMode="auto">
              <a:xfrm flipH="1">
                <a:off x="1610" y="2433"/>
                <a:ext cx="318" cy="4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1" name="Line 75"/>
              <p:cNvSpPr>
                <a:spLocks noChangeShapeType="1"/>
              </p:cNvSpPr>
              <p:nvPr/>
            </p:nvSpPr>
            <p:spPr bwMode="auto">
              <a:xfrm>
                <a:off x="521" y="2932"/>
                <a:ext cx="10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2" name="Line 76"/>
              <p:cNvSpPr>
                <a:spLocks noChangeShapeType="1"/>
              </p:cNvSpPr>
              <p:nvPr/>
            </p:nvSpPr>
            <p:spPr bwMode="auto">
              <a:xfrm>
                <a:off x="839" y="2433"/>
                <a:ext cx="771" cy="4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3" name="Line 77"/>
              <p:cNvSpPr>
                <a:spLocks noChangeShapeType="1"/>
              </p:cNvSpPr>
              <p:nvPr/>
            </p:nvSpPr>
            <p:spPr bwMode="auto">
              <a:xfrm flipV="1">
                <a:off x="1247" y="1344"/>
                <a:ext cx="0" cy="13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4" name="Line 78"/>
              <p:cNvSpPr>
                <a:spLocks noChangeShapeType="1"/>
              </p:cNvSpPr>
              <p:nvPr/>
            </p:nvSpPr>
            <p:spPr bwMode="auto">
              <a:xfrm flipH="1">
                <a:off x="521" y="1344"/>
                <a:ext cx="726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5" name="Line 79"/>
              <p:cNvSpPr>
                <a:spLocks noChangeShapeType="1"/>
              </p:cNvSpPr>
              <p:nvPr/>
            </p:nvSpPr>
            <p:spPr bwMode="auto">
              <a:xfrm>
                <a:off x="1247" y="1344"/>
                <a:ext cx="363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6" name="Line 80"/>
              <p:cNvSpPr>
                <a:spLocks noChangeShapeType="1"/>
              </p:cNvSpPr>
              <p:nvPr/>
            </p:nvSpPr>
            <p:spPr bwMode="auto">
              <a:xfrm>
                <a:off x="1247" y="1344"/>
                <a:ext cx="681" cy="10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7" name="Line 81"/>
              <p:cNvSpPr>
                <a:spLocks noChangeShapeType="1"/>
              </p:cNvSpPr>
              <p:nvPr/>
            </p:nvSpPr>
            <p:spPr bwMode="auto">
              <a:xfrm>
                <a:off x="1156" y="2704"/>
                <a:ext cx="104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8" name="Line 82"/>
              <p:cNvSpPr>
                <a:spLocks noChangeShapeType="1"/>
              </p:cNvSpPr>
              <p:nvPr/>
            </p:nvSpPr>
            <p:spPr bwMode="auto">
              <a:xfrm flipV="1">
                <a:off x="1251" y="2741"/>
                <a:ext cx="91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99" name="Text Box 83"/>
              <p:cNvSpPr txBox="1">
                <a:spLocks noChangeArrowheads="1"/>
              </p:cNvSpPr>
              <p:nvPr/>
            </p:nvSpPr>
            <p:spPr bwMode="auto">
              <a:xfrm>
                <a:off x="295" y="2750"/>
                <a:ext cx="2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/>
                  <a:t>А</a:t>
                </a:r>
              </a:p>
            </p:txBody>
          </p:sp>
          <p:sp>
            <p:nvSpPr>
              <p:cNvPr id="7200" name="Text Box 84"/>
              <p:cNvSpPr txBox="1">
                <a:spLocks noChangeArrowheads="1"/>
              </p:cNvSpPr>
              <p:nvPr/>
            </p:nvSpPr>
            <p:spPr bwMode="auto">
              <a:xfrm>
                <a:off x="1745" y="2749"/>
                <a:ext cx="2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D</a:t>
                </a:r>
                <a:endParaRPr lang="ru-RU" sz="2000" b="1"/>
              </a:p>
            </p:txBody>
          </p:sp>
          <p:sp>
            <p:nvSpPr>
              <p:cNvPr id="7201" name="Text Box 85"/>
              <p:cNvSpPr txBox="1">
                <a:spLocks noChangeArrowheads="1"/>
              </p:cNvSpPr>
              <p:nvPr/>
            </p:nvSpPr>
            <p:spPr bwMode="auto">
              <a:xfrm>
                <a:off x="1995" y="2205"/>
                <a:ext cx="2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C</a:t>
                </a:r>
                <a:endParaRPr lang="ru-RU" sz="2000" b="1"/>
              </a:p>
            </p:txBody>
          </p:sp>
          <p:sp>
            <p:nvSpPr>
              <p:cNvPr id="7202" name="Text Box 86"/>
              <p:cNvSpPr txBox="1">
                <a:spLocks noChangeArrowheads="1"/>
              </p:cNvSpPr>
              <p:nvPr/>
            </p:nvSpPr>
            <p:spPr bwMode="auto">
              <a:xfrm>
                <a:off x="906" y="2205"/>
                <a:ext cx="2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B</a:t>
                </a:r>
                <a:endParaRPr lang="ru-RU" sz="2000" b="1"/>
              </a:p>
            </p:txBody>
          </p:sp>
          <p:sp>
            <p:nvSpPr>
              <p:cNvPr id="7203" name="Text Box 87"/>
              <p:cNvSpPr txBox="1">
                <a:spLocks noChangeArrowheads="1"/>
              </p:cNvSpPr>
              <p:nvPr/>
            </p:nvSpPr>
            <p:spPr bwMode="auto">
              <a:xfrm>
                <a:off x="702" y="1933"/>
                <a:ext cx="2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M</a:t>
                </a:r>
                <a:endParaRPr lang="ru-RU" sz="2000" b="1"/>
              </a:p>
            </p:txBody>
          </p:sp>
          <p:sp>
            <p:nvSpPr>
              <p:cNvPr id="7204" name="Text Box 88"/>
              <p:cNvSpPr txBox="1">
                <a:spLocks noChangeArrowheads="1"/>
              </p:cNvSpPr>
              <p:nvPr/>
            </p:nvSpPr>
            <p:spPr bwMode="auto">
              <a:xfrm>
                <a:off x="997" y="1298"/>
                <a:ext cx="2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P</a:t>
                </a:r>
                <a:endParaRPr lang="ru-RU" sz="2000" b="1"/>
              </a:p>
            </p:txBody>
          </p:sp>
          <p:sp>
            <p:nvSpPr>
              <p:cNvPr id="7205" name="Text Box 89"/>
              <p:cNvSpPr txBox="1">
                <a:spLocks noChangeArrowheads="1"/>
              </p:cNvSpPr>
              <p:nvPr/>
            </p:nvSpPr>
            <p:spPr bwMode="auto">
              <a:xfrm>
                <a:off x="1246" y="2432"/>
                <a:ext cx="29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O</a:t>
                </a:r>
                <a:endParaRPr lang="ru-RU" sz="2000" b="1"/>
              </a:p>
            </p:txBody>
          </p:sp>
        </p:grpSp>
      </p:grpSp>
      <p:sp>
        <p:nvSpPr>
          <p:cNvPr id="7180" name="Oval 90"/>
          <p:cNvSpPr>
            <a:spLocks noChangeArrowheads="1"/>
          </p:cNvSpPr>
          <p:nvPr/>
        </p:nvSpPr>
        <p:spPr bwMode="auto">
          <a:xfrm>
            <a:off x="855663" y="28527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72" name="Oval 92"/>
          <p:cNvSpPr>
            <a:spLocks noChangeArrowheads="1"/>
          </p:cNvSpPr>
          <p:nvPr/>
        </p:nvSpPr>
        <p:spPr bwMode="auto">
          <a:xfrm>
            <a:off x="857250" y="28527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900113" y="2924175"/>
            <a:ext cx="503237" cy="1303338"/>
            <a:chOff x="567" y="1842"/>
            <a:chExt cx="317" cy="821"/>
          </a:xfrm>
        </p:grpSpPr>
        <p:sp>
          <p:nvSpPr>
            <p:cNvPr id="7183" name="Text Box 93"/>
            <p:cNvSpPr txBox="1">
              <a:spLocks noChangeArrowheads="1"/>
            </p:cNvSpPr>
            <p:nvPr/>
          </p:nvSpPr>
          <p:spPr bwMode="auto">
            <a:xfrm>
              <a:off x="567" y="2432"/>
              <a:ext cx="3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/>
                <a:t>М</a:t>
              </a:r>
              <a:r>
                <a:rPr lang="ru-RU" sz="1200" b="1"/>
                <a:t>1</a:t>
              </a:r>
            </a:p>
          </p:txBody>
        </p:sp>
        <p:sp>
          <p:nvSpPr>
            <p:cNvPr id="7184" name="Line 94"/>
            <p:cNvSpPr>
              <a:spLocks noChangeShapeType="1"/>
            </p:cNvSpPr>
            <p:nvPr/>
          </p:nvSpPr>
          <p:spPr bwMode="auto">
            <a:xfrm flipV="1">
              <a:off x="567" y="1842"/>
              <a:ext cx="0" cy="6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00509 L 0.0007 0.152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2875" y="142875"/>
            <a:ext cx="8786813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Сторона основания правильной треугольной призмы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ABC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ru-RU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С</a:t>
            </a:r>
            <a:r>
              <a:rPr lang="ru-RU" baseline="-25000" dirty="0">
                <a:solidFill>
                  <a:schemeClr val="accent1">
                    <a:lumMod val="50000"/>
                  </a:schemeClr>
                </a:solidFill>
              </a:rPr>
              <a:t> 1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равна         , а боковое ребро равно      . На середине стороны А </a:t>
            </a:r>
            <a:r>
              <a:rPr lang="ru-RU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взята точка М. </a:t>
            </a:r>
          </a:p>
          <a:p>
            <a:pPr>
              <a:defRPr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Найдите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угол между прямой АМ и плоскостью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СС </a:t>
            </a:r>
            <a:r>
              <a:rPr lang="ru-RU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8143875" y="142875"/>
          <a:ext cx="406400" cy="457200"/>
        </p:xfrm>
        <a:graphic>
          <a:graphicData uri="http://schemas.openxmlformats.org/presentationml/2006/ole">
            <p:oleObj spid="_x0000_s32770" name="Формула" r:id="rId3" imgW="406080" imgH="45720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2714625" y="500063"/>
          <a:ext cx="304800" cy="228600"/>
        </p:xfrm>
        <a:graphic>
          <a:graphicData uri="http://schemas.openxmlformats.org/presentationml/2006/ole">
            <p:oleObj spid="_x0000_s32771" name="Формула" r:id="rId4" imgW="304560" imgH="228600" progId="Equation.3">
              <p:embed/>
            </p:oleObj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357188" y="4071938"/>
            <a:ext cx="2000250" cy="1587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7188" y="4071938"/>
            <a:ext cx="1428750" cy="78581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1678782" y="4179094"/>
            <a:ext cx="785812" cy="5715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-427831" y="3285332"/>
            <a:ext cx="1571625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820738" y="3894138"/>
            <a:ext cx="1930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572419" y="3285332"/>
            <a:ext cx="1571625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57188" y="2500313"/>
            <a:ext cx="2000250" cy="1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57188" y="2500313"/>
            <a:ext cx="1428750" cy="4286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785938" y="2500313"/>
            <a:ext cx="571500" cy="4286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9" name="TextBox 33"/>
          <p:cNvSpPr txBox="1">
            <a:spLocks noChangeArrowheads="1"/>
          </p:cNvSpPr>
          <p:nvPr/>
        </p:nvSpPr>
        <p:spPr bwMode="auto">
          <a:xfrm>
            <a:off x="142875" y="385762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</a:t>
            </a:r>
          </a:p>
        </p:txBody>
      </p:sp>
      <p:sp>
        <p:nvSpPr>
          <p:cNvPr id="11280" name="TextBox 34"/>
          <p:cNvSpPr txBox="1">
            <a:spLocks noChangeArrowheads="1"/>
          </p:cNvSpPr>
          <p:nvPr/>
        </p:nvSpPr>
        <p:spPr bwMode="auto">
          <a:xfrm>
            <a:off x="2428875" y="400050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</a:t>
            </a:r>
          </a:p>
        </p:txBody>
      </p:sp>
      <p:sp>
        <p:nvSpPr>
          <p:cNvPr id="11281" name="TextBox 35"/>
          <p:cNvSpPr txBox="1">
            <a:spLocks noChangeArrowheads="1"/>
          </p:cNvSpPr>
          <p:nvPr/>
        </p:nvSpPr>
        <p:spPr bwMode="auto">
          <a:xfrm>
            <a:off x="1643063" y="47148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</a:t>
            </a:r>
          </a:p>
        </p:txBody>
      </p:sp>
      <p:sp>
        <p:nvSpPr>
          <p:cNvPr id="11282" name="TextBox 36"/>
          <p:cNvSpPr txBox="1">
            <a:spLocks noChangeArrowheads="1"/>
          </p:cNvSpPr>
          <p:nvPr/>
        </p:nvSpPr>
        <p:spPr bwMode="auto">
          <a:xfrm>
            <a:off x="142875" y="2143125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 </a:t>
            </a:r>
            <a:r>
              <a:rPr lang="ru-RU" baseline="-25000"/>
              <a:t>1</a:t>
            </a:r>
            <a:endParaRPr lang="ru-RU"/>
          </a:p>
        </p:txBody>
      </p:sp>
      <p:sp>
        <p:nvSpPr>
          <p:cNvPr id="11283" name="TextBox 37"/>
          <p:cNvSpPr txBox="1">
            <a:spLocks noChangeArrowheads="1"/>
          </p:cNvSpPr>
          <p:nvPr/>
        </p:nvSpPr>
        <p:spPr bwMode="auto">
          <a:xfrm>
            <a:off x="2286000" y="221456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 </a:t>
            </a:r>
            <a:r>
              <a:rPr lang="ru-RU" baseline="-25000"/>
              <a:t>1</a:t>
            </a:r>
            <a:endParaRPr lang="ru-RU"/>
          </a:p>
        </p:txBody>
      </p:sp>
      <p:sp>
        <p:nvSpPr>
          <p:cNvPr id="11284" name="TextBox 38"/>
          <p:cNvSpPr txBox="1">
            <a:spLocks noChangeArrowheads="1"/>
          </p:cNvSpPr>
          <p:nvPr/>
        </p:nvSpPr>
        <p:spPr bwMode="auto">
          <a:xfrm>
            <a:off x="1428750" y="2643188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 </a:t>
            </a:r>
            <a:r>
              <a:rPr lang="ru-RU" baseline="-25000"/>
              <a:t>1</a:t>
            </a: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428750" y="24288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286" name="TextBox 40"/>
          <p:cNvSpPr txBox="1">
            <a:spLocks noChangeArrowheads="1"/>
          </p:cNvSpPr>
          <p:nvPr/>
        </p:nvSpPr>
        <p:spPr bwMode="auto">
          <a:xfrm>
            <a:off x="1500188" y="2071688"/>
            <a:ext cx="357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М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142875" y="2714626"/>
            <a:ext cx="1571625" cy="1143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6200000" flipH="1">
            <a:off x="1500188" y="3214688"/>
            <a:ext cx="1143000" cy="5715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2465388" y="1357313"/>
          <a:ext cx="5681662" cy="928687"/>
        </p:xfrm>
        <a:graphic>
          <a:graphicData uri="http://schemas.openxmlformats.org/presentationml/2006/ole">
            <p:oleObj spid="_x0000_s32772" name="Формула" r:id="rId5" imgW="4038480" imgH="660240" progId="Equation.3">
              <p:embed/>
            </p:oleObj>
          </a:graphicData>
        </a:graphic>
      </p:graphicFrame>
      <p:cxnSp>
        <p:nvCxnSpPr>
          <p:cNvPr id="53" name="Прямая со стрелкой 52"/>
          <p:cNvCxnSpPr>
            <a:stCxn id="11279" idx="3"/>
          </p:cNvCxnSpPr>
          <p:nvPr/>
        </p:nvCxnSpPr>
        <p:spPr>
          <a:xfrm>
            <a:off x="428625" y="4041775"/>
            <a:ext cx="2857500" cy="30163"/>
          </a:xfrm>
          <a:prstGeom prst="straightConnector1">
            <a:avLst/>
          </a:prstGeom>
          <a:ln w="25400">
            <a:solidFill>
              <a:srgbClr val="33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357188" y="1857375"/>
            <a:ext cx="1587" cy="2184400"/>
          </a:xfrm>
          <a:prstGeom prst="straightConnector1">
            <a:avLst/>
          </a:prstGeom>
          <a:ln w="25400">
            <a:solidFill>
              <a:srgbClr val="33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357188" y="4000500"/>
            <a:ext cx="571500" cy="1530350"/>
          </a:xfrm>
          <a:prstGeom prst="straightConnector1">
            <a:avLst/>
          </a:prstGeom>
          <a:ln w="25400">
            <a:solidFill>
              <a:srgbClr val="33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2" name="TextBox 57"/>
          <p:cNvSpPr txBox="1">
            <a:spLocks noChangeArrowheads="1"/>
          </p:cNvSpPr>
          <p:nvPr/>
        </p:nvSpPr>
        <p:spPr bwMode="auto">
          <a:xfrm>
            <a:off x="3286125" y="3929063"/>
            <a:ext cx="285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х</a:t>
            </a:r>
          </a:p>
        </p:txBody>
      </p:sp>
      <p:sp>
        <p:nvSpPr>
          <p:cNvPr id="11293" name="TextBox 58"/>
          <p:cNvSpPr txBox="1">
            <a:spLocks noChangeArrowheads="1"/>
          </p:cNvSpPr>
          <p:nvPr/>
        </p:nvSpPr>
        <p:spPr bwMode="auto">
          <a:xfrm>
            <a:off x="500063" y="1643063"/>
            <a:ext cx="214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z</a:t>
            </a:r>
            <a:endParaRPr lang="ru-RU"/>
          </a:p>
        </p:txBody>
      </p:sp>
      <p:sp>
        <p:nvSpPr>
          <p:cNvPr id="11294" name="TextBox 59"/>
          <p:cNvSpPr txBox="1">
            <a:spLocks noChangeArrowheads="1"/>
          </p:cNvSpPr>
          <p:nvPr/>
        </p:nvSpPr>
        <p:spPr bwMode="auto">
          <a:xfrm>
            <a:off x="928688" y="507206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y</a:t>
            </a:r>
            <a:endParaRPr lang="ru-RU"/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4071938" y="2857500"/>
            <a:ext cx="2879725" cy="2584450"/>
            <a:chOff x="158" y="2577"/>
            <a:chExt cx="1814" cy="1628"/>
          </a:xfrm>
        </p:grpSpPr>
        <p:sp>
          <p:nvSpPr>
            <p:cNvPr id="11301" name="AutoShape 45"/>
            <p:cNvSpPr>
              <a:spLocks noChangeArrowheads="1"/>
            </p:cNvSpPr>
            <p:nvPr/>
          </p:nvSpPr>
          <p:spPr bwMode="auto">
            <a:xfrm rot="10800000">
              <a:off x="385" y="2795"/>
              <a:ext cx="1497" cy="1225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2" name="Text Box 51"/>
            <p:cNvSpPr txBox="1">
              <a:spLocks noChangeArrowheads="1"/>
            </p:cNvSpPr>
            <p:nvPr/>
          </p:nvSpPr>
          <p:spPr bwMode="auto">
            <a:xfrm>
              <a:off x="1746" y="2577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  <a:endParaRPr lang="ru-RU"/>
            </a:p>
          </p:txBody>
        </p:sp>
        <p:sp>
          <p:nvSpPr>
            <p:cNvPr id="11303" name="Text Box 52"/>
            <p:cNvSpPr txBox="1">
              <a:spLocks noChangeArrowheads="1"/>
            </p:cNvSpPr>
            <p:nvPr/>
          </p:nvSpPr>
          <p:spPr bwMode="auto">
            <a:xfrm>
              <a:off x="158" y="2795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  <a:endParaRPr lang="ru-RU"/>
            </a:p>
          </p:txBody>
        </p:sp>
        <p:sp>
          <p:nvSpPr>
            <p:cNvPr id="11304" name="Text Box 53"/>
            <p:cNvSpPr txBox="1">
              <a:spLocks noChangeArrowheads="1"/>
            </p:cNvSpPr>
            <p:nvPr/>
          </p:nvSpPr>
          <p:spPr bwMode="auto">
            <a:xfrm>
              <a:off x="1156" y="3974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  <a:endParaRPr lang="ru-RU"/>
            </a:p>
          </p:txBody>
        </p:sp>
        <p:sp>
          <p:nvSpPr>
            <p:cNvPr id="11305" name="Text Box 54"/>
            <p:cNvSpPr txBox="1">
              <a:spLocks noChangeArrowheads="1"/>
            </p:cNvSpPr>
            <p:nvPr/>
          </p:nvSpPr>
          <p:spPr bwMode="auto">
            <a:xfrm>
              <a:off x="1565" y="3294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</p:grpSp>
      <p:cxnSp>
        <p:nvCxnSpPr>
          <p:cNvPr id="74" name="Прямая со стрелкой 73"/>
          <p:cNvCxnSpPr/>
          <p:nvPr/>
        </p:nvCxnSpPr>
        <p:spPr>
          <a:xfrm>
            <a:off x="4429125" y="3214688"/>
            <a:ext cx="3571875" cy="1587"/>
          </a:xfrm>
          <a:prstGeom prst="straightConnector1">
            <a:avLst/>
          </a:prstGeom>
          <a:ln w="25400">
            <a:solidFill>
              <a:srgbClr val="33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rot="16200000" flipH="1">
            <a:off x="3143250" y="4500563"/>
            <a:ext cx="2643187" cy="71438"/>
          </a:xfrm>
          <a:prstGeom prst="straightConnector1">
            <a:avLst/>
          </a:prstGeom>
          <a:ln w="25400">
            <a:solidFill>
              <a:srgbClr val="33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stCxn id="11301" idx="0"/>
            <a:endCxn id="11301" idx="3"/>
          </p:cNvCxnSpPr>
          <p:nvPr/>
        </p:nvCxnSpPr>
        <p:spPr>
          <a:xfrm rot="5400000" flipH="1">
            <a:off x="4648200" y="4175125"/>
            <a:ext cx="194468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9" name="TextBox 78"/>
          <p:cNvSpPr txBox="1">
            <a:spLocks noChangeArrowheads="1"/>
          </p:cNvSpPr>
          <p:nvPr/>
        </p:nvSpPr>
        <p:spPr bwMode="auto">
          <a:xfrm>
            <a:off x="5429250" y="2786063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 </a:t>
            </a:r>
            <a:r>
              <a:rPr lang="en-US" baseline="-25000"/>
              <a:t>1</a:t>
            </a:r>
            <a:endParaRPr lang="ru-RU"/>
          </a:p>
        </p:txBody>
      </p:sp>
      <p:sp>
        <p:nvSpPr>
          <p:cNvPr id="11300" name="TextBox 79"/>
          <p:cNvSpPr txBox="1">
            <a:spLocks noChangeArrowheads="1"/>
          </p:cNvSpPr>
          <p:nvPr/>
        </p:nvSpPr>
        <p:spPr bwMode="auto">
          <a:xfrm>
            <a:off x="714375" y="6072188"/>
            <a:ext cx="6572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Введем координаты нужных точек: </a:t>
            </a:r>
            <a:r>
              <a:rPr lang="ru-RU">
                <a:solidFill>
                  <a:srgbClr val="FF0000"/>
                </a:solidFill>
              </a:rPr>
              <a:t>А, М, В, С, С </a:t>
            </a:r>
            <a:r>
              <a:rPr lang="ru-RU" baseline="-25000">
                <a:solidFill>
                  <a:srgbClr val="FF0000"/>
                </a:solidFill>
              </a:rPr>
              <a:t>1.</a:t>
            </a:r>
            <a:r>
              <a:rPr lang="ru-RU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357188" y="285750"/>
          <a:ext cx="8272462" cy="1222375"/>
        </p:xfrm>
        <a:graphic>
          <a:graphicData uri="http://schemas.openxmlformats.org/presentationml/2006/ole">
            <p:oleObj spid="_x0000_s33794" name="Формула" r:id="rId3" imgW="5295600" imgH="685800" progId="Equation.3">
              <p:embed/>
            </p:oleObj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2844" y="1071546"/>
            <a:ext cx="8435975" cy="490537"/>
          </a:xfrm>
          <a:prstGeom prst="rect">
            <a:avLst/>
          </a:prstGeom>
        </p:spPr>
        <p:txBody>
          <a:bodyPr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Найдем координаты вектора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нормали. Для этого с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оставим уравнение плоскости по 3 точкам.</a:t>
            </a:r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428596" y="1500174"/>
          <a:ext cx="4243388" cy="2327275"/>
        </p:xfrm>
        <a:graphic>
          <a:graphicData uri="http://schemas.openxmlformats.org/presentationml/2006/ole">
            <p:oleObj spid="_x0000_s33795" name="Формула" r:id="rId4" imgW="3009600" imgH="1650960" progId="Equation.3">
              <p:embed/>
            </p:oleObj>
          </a:graphicData>
        </a:graphic>
      </p:graphicFrame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5000628" y="1357298"/>
          <a:ext cx="2189162" cy="2536825"/>
        </p:xfrm>
        <a:graphic>
          <a:graphicData uri="http://schemas.openxmlformats.org/presentationml/2006/ole">
            <p:oleObj spid="_x0000_s33796" name="Формула" r:id="rId5" imgW="1600200" imgH="18540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5786" y="3571876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Вектор нормали</a:t>
            </a:r>
            <a:r>
              <a:rPr lang="en-US" dirty="0" smtClean="0"/>
              <a:t> </a:t>
            </a:r>
            <a:r>
              <a:rPr lang="ru-RU" dirty="0" smtClean="0"/>
              <a:t>имеет координаты:  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357554" y="3500438"/>
          <a:ext cx="2428892" cy="865190"/>
        </p:xfrm>
        <a:graphic>
          <a:graphicData uri="http://schemas.openxmlformats.org/presentationml/2006/ole">
            <p:oleObj spid="_x0000_s33797" name="Формула" r:id="rId6" imgW="1371600" imgH="50796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5786" y="442913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Найдем координаты направляющего вектора прямой:</a:t>
            </a:r>
            <a:endParaRPr lang="ru-RU" dirty="0">
              <a:solidFill>
                <a:srgbClr val="00B0F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6286512" y="4357694"/>
          <a:ext cx="1435100" cy="457200"/>
        </p:xfrm>
        <a:graphic>
          <a:graphicData uri="http://schemas.openxmlformats.org/presentationml/2006/ole">
            <p:oleObj spid="_x0000_s33798" name="Формула" r:id="rId7" imgW="1434960" imgH="457200" progId="Equation.3">
              <p:embed/>
            </p:oleObj>
          </a:graphicData>
        </a:graphic>
      </p:graphicFrame>
      <p:graphicFrame>
        <p:nvGraphicFramePr>
          <p:cNvPr id="20544" name="Object 64"/>
          <p:cNvGraphicFramePr>
            <a:graphicFrameLocks noChangeAspect="1"/>
          </p:cNvGraphicFramePr>
          <p:nvPr/>
        </p:nvGraphicFramePr>
        <p:xfrm>
          <a:off x="1279525" y="4724400"/>
          <a:ext cx="4633913" cy="1741488"/>
        </p:xfrm>
        <a:graphic>
          <a:graphicData uri="http://schemas.openxmlformats.org/presentationml/2006/ole">
            <p:oleObj spid="_x0000_s33799" name="Формула" r:id="rId8" imgW="4597200" imgH="1726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725488"/>
          </a:xfrm>
        </p:spPr>
        <p:txBody>
          <a:bodyPr/>
          <a:lstStyle/>
          <a:p>
            <a:r>
              <a:rPr lang="ru-RU" sz="4000" dirty="0" smtClean="0">
                <a:solidFill>
                  <a:srgbClr val="00B050"/>
                </a:solidFill>
              </a:rPr>
              <a:t>Основные формулы</a:t>
            </a:r>
            <a:r>
              <a:rPr lang="ru-RU" sz="4000" dirty="0" smtClean="0">
                <a:solidFill>
                  <a:srgbClr val="3333CC"/>
                </a:solidFill>
              </a:rPr>
              <a:t>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484313"/>
            <a:ext cx="4752975" cy="5373687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ru-RU" sz="2400" dirty="0" smtClean="0"/>
              <a:t>Условие </a:t>
            </a:r>
            <a:r>
              <a:rPr lang="ru-RU" sz="2400" dirty="0" err="1" smtClean="0"/>
              <a:t>коллинеарности</a:t>
            </a:r>
            <a:r>
              <a:rPr lang="ru-RU" sz="2400" dirty="0" smtClean="0"/>
              <a:t> двух векторов.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400" dirty="0" smtClean="0"/>
              <a:t>Условие перпендикулярности двух векторов.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400" dirty="0" smtClean="0"/>
              <a:t>Формула для нахождения косинуса угла между векторами.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400" dirty="0" smtClean="0"/>
              <a:t>Формула для нахождения длины вектора.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400" dirty="0" smtClean="0"/>
              <a:t>Уравнение плоскости.</a:t>
            </a:r>
          </a:p>
          <a:p>
            <a:pPr marL="609600" indent="-609600">
              <a:buFontTx/>
              <a:buNone/>
            </a:pPr>
            <a:endParaRPr lang="ru-RU" sz="2800" dirty="0" smtClean="0"/>
          </a:p>
          <a:p>
            <a:pPr marL="609600" indent="-609600"/>
            <a:endParaRPr lang="ru-RU" sz="2800" dirty="0" smtClean="0"/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072066" y="1643050"/>
          <a:ext cx="2554288" cy="825500"/>
        </p:xfrm>
        <a:graphic>
          <a:graphicData uri="http://schemas.openxmlformats.org/presentationml/2006/ole">
            <p:oleObj spid="_x0000_s1026" name="Формула" r:id="rId3" imgW="1333440" imgH="431640" progId="Equation.3">
              <p:embed/>
            </p:oleObj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5000628" y="2643182"/>
          <a:ext cx="3108325" cy="476250"/>
        </p:xfrm>
        <a:graphic>
          <a:graphicData uri="http://schemas.openxmlformats.org/presentationml/2006/ole">
            <p:oleObj spid="_x0000_s1027" name="Формула" r:id="rId4" imgW="1574640" imgH="241200" progId="Equation.3">
              <p:embed/>
            </p:oleObj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4606925" y="3789363"/>
          <a:ext cx="4537075" cy="741362"/>
        </p:xfrm>
        <a:graphic>
          <a:graphicData uri="http://schemas.openxmlformats.org/presentationml/2006/ole">
            <p:oleObj spid="_x0000_s1028" name="Формула" r:id="rId5" imgW="3098520" imgH="507960" progId="Equation.3">
              <p:embed/>
            </p:oleObj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5143504" y="4786322"/>
          <a:ext cx="2916238" cy="563562"/>
        </p:xfrm>
        <a:graphic>
          <a:graphicData uri="http://schemas.openxmlformats.org/presentationml/2006/ole">
            <p:oleObj spid="_x0000_s1029" name="Формула" r:id="rId6" imgW="1549080" imgH="304560" progId="Equation.3">
              <p:embed/>
            </p:oleObj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4786314" y="5572140"/>
          <a:ext cx="3384550" cy="401638"/>
        </p:xfrm>
        <a:graphic>
          <a:graphicData uri="http://schemas.openxmlformats.org/presentationml/2006/ole">
            <p:oleObj spid="_x0000_s1030" name="Формула" r:id="rId7" imgW="1701720" imgH="203040" progId="Equation.3">
              <p:embed/>
            </p:oleObj>
          </a:graphicData>
        </a:graphic>
      </p:graphicFrame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450850" y="1052513"/>
          <a:ext cx="3275013" cy="406400"/>
        </p:xfrm>
        <a:graphic>
          <a:graphicData uri="http://schemas.openxmlformats.org/presentationml/2006/ole">
            <p:oleObj spid="_x0000_s1031" name="Формула" r:id="rId8" imgW="214596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910" y="428604"/>
            <a:ext cx="51435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6. Формула для нахождения</a:t>
            </a:r>
          </a:p>
          <a:p>
            <a:r>
              <a:rPr lang="ru-RU" dirty="0" smtClean="0"/>
              <a:t> расстояния от точки до плоскости: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7. Формула для нахождения расстояния между плоскостями:</a:t>
            </a:r>
          </a:p>
          <a:p>
            <a:endParaRPr lang="ru-RU" dirty="0" smtClean="0"/>
          </a:p>
          <a:p>
            <a:r>
              <a:rPr lang="ru-RU" dirty="0" smtClean="0"/>
              <a:t>8. Формула для нахождения </a:t>
            </a:r>
          </a:p>
          <a:p>
            <a:r>
              <a:rPr lang="ru-RU" dirty="0" smtClean="0"/>
              <a:t>градусной меры угла между прямыми: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9. Формула для нахождения</a:t>
            </a:r>
          </a:p>
          <a:p>
            <a:r>
              <a:rPr lang="ru-RU" dirty="0" smtClean="0"/>
              <a:t> градусной меры угла между прямой и плоскостью: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10. Формула для нахождения </a:t>
            </a:r>
          </a:p>
          <a:p>
            <a:r>
              <a:rPr lang="ru-RU" dirty="0" smtClean="0"/>
              <a:t>градусной меры угла между </a:t>
            </a:r>
          </a:p>
          <a:p>
            <a:r>
              <a:rPr lang="ru-RU" dirty="0" smtClean="0"/>
              <a:t>плоскостями: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857752" y="357166"/>
          <a:ext cx="2997214" cy="657228"/>
        </p:xfrm>
        <a:graphic>
          <a:graphicData uri="http://schemas.openxmlformats.org/presentationml/2006/ole">
            <p:oleObj spid="_x0000_s2050" name="Формула" r:id="rId3" imgW="1993680" imgH="457200" progId="Equation.3">
              <p:embed/>
            </p:oleObj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5286380" y="1500174"/>
          <a:ext cx="2405063" cy="657225"/>
        </p:xfrm>
        <a:graphic>
          <a:graphicData uri="http://schemas.openxmlformats.org/presentationml/2006/ole">
            <p:oleObj spid="_x0000_s2051" name="Формула" r:id="rId4" imgW="1600200" imgH="45720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929190" y="2285992"/>
          <a:ext cx="3857652" cy="714380"/>
        </p:xfrm>
        <a:graphic>
          <a:graphicData uri="http://schemas.openxmlformats.org/presentationml/2006/ole">
            <p:oleObj spid="_x0000_s2052" name="Формула" r:id="rId5" imgW="2476440" imgH="49500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4929190" y="3571876"/>
          <a:ext cx="3956050" cy="750887"/>
        </p:xfrm>
        <a:graphic>
          <a:graphicData uri="http://schemas.openxmlformats.org/presentationml/2006/ole">
            <p:oleObj spid="_x0000_s2053" name="Формула" r:id="rId6" imgW="2539800" imgH="520560" progId="Equation.3">
              <p:embed/>
            </p:oleObj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4714876" y="5286388"/>
          <a:ext cx="4233862" cy="714375"/>
        </p:xfrm>
        <a:graphic>
          <a:graphicData uri="http://schemas.openxmlformats.org/presentationml/2006/ole">
            <p:oleObj spid="_x0000_s2054" name="Формула" r:id="rId7" imgW="271764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975" y="188913"/>
            <a:ext cx="9144000" cy="59688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 Math" pitchFamily="18" charset="0"/>
              </a:rPr>
              <a:t>Алгоритм решения</a:t>
            </a:r>
            <a:br>
              <a:rPr lang="ru-RU" dirty="0" smtClean="0">
                <a:solidFill>
                  <a:srgbClr val="00B050"/>
                </a:solidFill>
                <a:latin typeface="Times New Roman Math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 Math" pitchFamily="18" charset="0"/>
              </a:rPr>
              <a:t> базовых задач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6875" y="1052513"/>
            <a:ext cx="8747125" cy="573246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800" dirty="0" smtClean="0">
                <a:latin typeface="Times New Roman Math" pitchFamily="18" charset="0"/>
              </a:rPr>
              <a:t>Ввести прямоугольную систему координат                        - на плоскости основания многогранника;                          - в пространстве.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800" dirty="0" smtClean="0">
                <a:latin typeface="Times New Roman Math" pitchFamily="18" charset="0"/>
              </a:rPr>
              <a:t>Найти координаты точек, о которых идет речь в условии задачи.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800" dirty="0" smtClean="0">
                <a:latin typeface="Times New Roman Math" pitchFamily="18" charset="0"/>
              </a:rPr>
              <a:t>Найти координаты</a:t>
            </a:r>
            <a:r>
              <a:rPr lang="ru-RU" sz="2800" dirty="0" smtClean="0"/>
              <a:t>                                                              </a:t>
            </a:r>
            <a:r>
              <a:rPr lang="ru-RU" sz="2800" dirty="0" smtClean="0">
                <a:latin typeface="Times New Roman Math" pitchFamily="18" charset="0"/>
              </a:rPr>
              <a:t>- направляющих векторов прямых;	</a:t>
            </a:r>
            <a:r>
              <a:rPr lang="ru-RU" sz="2800" dirty="0" smtClean="0"/>
              <a:t>                        </a:t>
            </a:r>
            <a:r>
              <a:rPr lang="ru-RU" sz="2800" dirty="0" smtClean="0">
                <a:latin typeface="Times New Roman Math" pitchFamily="18" charset="0"/>
              </a:rPr>
              <a:t>- векторов, перпендикулярных плоскостям (нормалей).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800" dirty="0" smtClean="0">
                <a:latin typeface="Times New Roman Math" pitchFamily="18" charset="0"/>
              </a:rPr>
              <a:t>Воспользоваться соответствующей формулой для нахождения                                                                                - расстояний в пространстве;                                                - углов в пространстве.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sz="2400" dirty="0" smtClean="0">
              <a:latin typeface="Times New Roman Math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ru-RU" sz="2800" dirty="0" smtClean="0">
              <a:latin typeface="Times New Roman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71480"/>
            <a:ext cx="9144000" cy="706437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2800" dirty="0" smtClean="0">
                <a:solidFill>
                  <a:srgbClr val="00B050"/>
                </a:solidFill>
              </a:rPr>
              <a:t>Введение  прямоугольной системы координат, если в основании многогранника лежит...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- прямоугольник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- квадрат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0825" y="1628775"/>
            <a:ext cx="4176713" cy="2606675"/>
            <a:chOff x="158" y="1026"/>
            <a:chExt cx="2631" cy="1642"/>
          </a:xfrm>
        </p:grpSpPr>
        <p:sp>
          <p:nvSpPr>
            <p:cNvPr id="13352" name="Rectangle 3"/>
            <p:cNvSpPr>
              <a:spLocks noChangeArrowheads="1"/>
            </p:cNvSpPr>
            <p:nvPr/>
          </p:nvSpPr>
          <p:spPr bwMode="auto">
            <a:xfrm>
              <a:off x="612" y="1389"/>
              <a:ext cx="1724" cy="127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53" name="Text Box 5"/>
            <p:cNvSpPr txBox="1">
              <a:spLocks noChangeArrowheads="1"/>
            </p:cNvSpPr>
            <p:nvPr/>
          </p:nvSpPr>
          <p:spPr bwMode="auto">
            <a:xfrm>
              <a:off x="158" y="1253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A</a:t>
              </a:r>
              <a:endParaRPr lang="ru-RU" sz="2800" b="1"/>
            </a:p>
          </p:txBody>
        </p:sp>
        <p:sp>
          <p:nvSpPr>
            <p:cNvPr id="13354" name="Text Box 6"/>
            <p:cNvSpPr txBox="1">
              <a:spLocks noChangeArrowheads="1"/>
            </p:cNvSpPr>
            <p:nvPr/>
          </p:nvSpPr>
          <p:spPr bwMode="auto">
            <a:xfrm>
              <a:off x="2064" y="1026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D</a:t>
              </a:r>
              <a:endParaRPr lang="ru-RU" sz="2800" b="1"/>
            </a:p>
          </p:txBody>
        </p:sp>
        <p:sp>
          <p:nvSpPr>
            <p:cNvPr id="13355" name="Text Box 7"/>
            <p:cNvSpPr txBox="1">
              <a:spLocks noChangeArrowheads="1"/>
            </p:cNvSpPr>
            <p:nvPr/>
          </p:nvSpPr>
          <p:spPr bwMode="auto">
            <a:xfrm>
              <a:off x="158" y="2341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B</a:t>
              </a:r>
              <a:endParaRPr lang="ru-RU" sz="2800" b="1"/>
            </a:p>
          </p:txBody>
        </p:sp>
        <p:sp>
          <p:nvSpPr>
            <p:cNvPr id="13356" name="Text Box 8"/>
            <p:cNvSpPr txBox="1">
              <a:spLocks noChangeArrowheads="1"/>
            </p:cNvSpPr>
            <p:nvPr/>
          </p:nvSpPr>
          <p:spPr bwMode="auto">
            <a:xfrm>
              <a:off x="2381" y="2341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C</a:t>
              </a:r>
              <a:endParaRPr lang="ru-RU" sz="2800" b="1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68313" y="1628775"/>
            <a:ext cx="4246562" cy="3543300"/>
            <a:chOff x="295" y="1026"/>
            <a:chExt cx="2675" cy="2232"/>
          </a:xfrm>
        </p:grpSpPr>
        <p:sp>
          <p:nvSpPr>
            <p:cNvPr id="13348" name="Line 10"/>
            <p:cNvSpPr>
              <a:spLocks noChangeShapeType="1"/>
            </p:cNvSpPr>
            <p:nvPr/>
          </p:nvSpPr>
          <p:spPr bwMode="auto">
            <a:xfrm>
              <a:off x="612" y="1389"/>
              <a:ext cx="0" cy="17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9" name="Line 11"/>
            <p:cNvSpPr>
              <a:spLocks noChangeShapeType="1"/>
            </p:cNvSpPr>
            <p:nvPr/>
          </p:nvSpPr>
          <p:spPr bwMode="auto">
            <a:xfrm>
              <a:off x="612" y="1389"/>
              <a:ext cx="2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50" name="Text Box 13"/>
            <p:cNvSpPr txBox="1">
              <a:spLocks noChangeArrowheads="1"/>
            </p:cNvSpPr>
            <p:nvPr/>
          </p:nvSpPr>
          <p:spPr bwMode="auto">
            <a:xfrm>
              <a:off x="295" y="2931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  <p:sp>
          <p:nvSpPr>
            <p:cNvPr id="13351" name="Text Box 14"/>
            <p:cNvSpPr txBox="1">
              <a:spLocks noChangeArrowheads="1"/>
            </p:cNvSpPr>
            <p:nvPr/>
          </p:nvSpPr>
          <p:spPr bwMode="auto">
            <a:xfrm>
              <a:off x="2562" y="1026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835150" y="2636838"/>
            <a:ext cx="4246563" cy="3543300"/>
            <a:chOff x="295" y="1026"/>
            <a:chExt cx="2675" cy="2232"/>
          </a:xfrm>
        </p:grpSpPr>
        <p:sp>
          <p:nvSpPr>
            <p:cNvPr id="13344" name="Line 17"/>
            <p:cNvSpPr>
              <a:spLocks noChangeShapeType="1"/>
            </p:cNvSpPr>
            <p:nvPr/>
          </p:nvSpPr>
          <p:spPr bwMode="auto">
            <a:xfrm>
              <a:off x="612" y="1389"/>
              <a:ext cx="0" cy="17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5" name="Line 18"/>
            <p:cNvSpPr>
              <a:spLocks noChangeShapeType="1"/>
            </p:cNvSpPr>
            <p:nvPr/>
          </p:nvSpPr>
          <p:spPr bwMode="auto">
            <a:xfrm>
              <a:off x="612" y="1389"/>
              <a:ext cx="2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6" name="Text Box 19"/>
            <p:cNvSpPr txBox="1">
              <a:spLocks noChangeArrowheads="1"/>
            </p:cNvSpPr>
            <p:nvPr/>
          </p:nvSpPr>
          <p:spPr bwMode="auto">
            <a:xfrm>
              <a:off x="295" y="2931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  <p:sp>
          <p:nvSpPr>
            <p:cNvPr id="13347" name="Text Box 20"/>
            <p:cNvSpPr txBox="1">
              <a:spLocks noChangeArrowheads="1"/>
            </p:cNvSpPr>
            <p:nvPr/>
          </p:nvSpPr>
          <p:spPr bwMode="auto">
            <a:xfrm>
              <a:off x="2562" y="1026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971550" y="2205038"/>
            <a:ext cx="2736850" cy="2016125"/>
            <a:chOff x="612" y="1389"/>
            <a:chExt cx="1724" cy="1270"/>
          </a:xfrm>
        </p:grpSpPr>
        <p:sp>
          <p:nvSpPr>
            <p:cNvPr id="13342" name="Line 21"/>
            <p:cNvSpPr>
              <a:spLocks noChangeShapeType="1"/>
            </p:cNvSpPr>
            <p:nvPr/>
          </p:nvSpPr>
          <p:spPr bwMode="auto">
            <a:xfrm>
              <a:off x="612" y="1398"/>
              <a:ext cx="1724" cy="122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3" name="Line 22"/>
            <p:cNvSpPr>
              <a:spLocks noChangeShapeType="1"/>
            </p:cNvSpPr>
            <p:nvPr/>
          </p:nvSpPr>
          <p:spPr bwMode="auto">
            <a:xfrm flipV="1">
              <a:off x="612" y="1389"/>
              <a:ext cx="1724" cy="12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500563" y="1484313"/>
            <a:ext cx="3887787" cy="3543300"/>
            <a:chOff x="2835" y="935"/>
            <a:chExt cx="2449" cy="2232"/>
          </a:xfrm>
        </p:grpSpPr>
        <p:sp>
          <p:nvSpPr>
            <p:cNvPr id="13337" name="Rectangle 24"/>
            <p:cNvSpPr>
              <a:spLocks noChangeArrowheads="1"/>
            </p:cNvSpPr>
            <p:nvPr/>
          </p:nvSpPr>
          <p:spPr bwMode="auto">
            <a:xfrm>
              <a:off x="3107" y="1162"/>
              <a:ext cx="1814" cy="176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8" name="Text Box 25"/>
            <p:cNvSpPr txBox="1">
              <a:spLocks noChangeArrowheads="1"/>
            </p:cNvSpPr>
            <p:nvPr/>
          </p:nvSpPr>
          <p:spPr bwMode="auto">
            <a:xfrm>
              <a:off x="2880" y="935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A</a:t>
              </a:r>
              <a:endParaRPr lang="ru-RU" sz="2800" b="1"/>
            </a:p>
          </p:txBody>
        </p:sp>
        <p:sp>
          <p:nvSpPr>
            <p:cNvPr id="13339" name="Text Box 26"/>
            <p:cNvSpPr txBox="1">
              <a:spLocks noChangeArrowheads="1"/>
            </p:cNvSpPr>
            <p:nvPr/>
          </p:nvSpPr>
          <p:spPr bwMode="auto">
            <a:xfrm>
              <a:off x="2835" y="2840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B</a:t>
              </a:r>
              <a:endParaRPr lang="ru-RU" sz="2800" b="1"/>
            </a:p>
          </p:txBody>
        </p:sp>
        <p:sp>
          <p:nvSpPr>
            <p:cNvPr id="13340" name="Text Box 27"/>
            <p:cNvSpPr txBox="1">
              <a:spLocks noChangeArrowheads="1"/>
            </p:cNvSpPr>
            <p:nvPr/>
          </p:nvSpPr>
          <p:spPr bwMode="auto">
            <a:xfrm>
              <a:off x="4921" y="2704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C</a:t>
              </a:r>
              <a:endParaRPr lang="ru-RU" sz="2800" b="1"/>
            </a:p>
          </p:txBody>
        </p:sp>
        <p:sp>
          <p:nvSpPr>
            <p:cNvPr id="13341" name="Text Box 28"/>
            <p:cNvSpPr txBox="1">
              <a:spLocks noChangeArrowheads="1"/>
            </p:cNvSpPr>
            <p:nvPr/>
          </p:nvSpPr>
          <p:spPr bwMode="auto">
            <a:xfrm>
              <a:off x="4921" y="935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D</a:t>
              </a:r>
              <a:endParaRPr lang="ru-RU" sz="2800" b="1"/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4384675" y="1081088"/>
            <a:ext cx="4716463" cy="4516437"/>
            <a:chOff x="295" y="1026"/>
            <a:chExt cx="2675" cy="2153"/>
          </a:xfrm>
        </p:grpSpPr>
        <p:sp>
          <p:nvSpPr>
            <p:cNvPr id="13333" name="Line 31"/>
            <p:cNvSpPr>
              <a:spLocks noChangeShapeType="1"/>
            </p:cNvSpPr>
            <p:nvPr/>
          </p:nvSpPr>
          <p:spPr bwMode="auto">
            <a:xfrm>
              <a:off x="612" y="1389"/>
              <a:ext cx="0" cy="17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4" name="Line 32"/>
            <p:cNvSpPr>
              <a:spLocks noChangeShapeType="1"/>
            </p:cNvSpPr>
            <p:nvPr/>
          </p:nvSpPr>
          <p:spPr bwMode="auto">
            <a:xfrm>
              <a:off x="612" y="1389"/>
              <a:ext cx="2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5" name="Text Box 33"/>
            <p:cNvSpPr txBox="1">
              <a:spLocks noChangeArrowheads="1"/>
            </p:cNvSpPr>
            <p:nvPr/>
          </p:nvSpPr>
          <p:spPr bwMode="auto">
            <a:xfrm>
              <a:off x="295" y="2931"/>
              <a:ext cx="40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  <p:sp>
          <p:nvSpPr>
            <p:cNvPr id="13336" name="Text Box 34"/>
            <p:cNvSpPr txBox="1">
              <a:spLocks noChangeArrowheads="1"/>
            </p:cNvSpPr>
            <p:nvPr/>
          </p:nvSpPr>
          <p:spPr bwMode="auto">
            <a:xfrm>
              <a:off x="2562" y="1026"/>
              <a:ext cx="40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</p:grp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4932363" y="1873250"/>
            <a:ext cx="2879725" cy="27368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 flipV="1">
            <a:off x="4932363" y="1844675"/>
            <a:ext cx="2879725" cy="280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563938" y="3213100"/>
            <a:ext cx="5580062" cy="2463800"/>
            <a:chOff x="2245" y="2024"/>
            <a:chExt cx="3515" cy="1552"/>
          </a:xfrm>
        </p:grpSpPr>
        <p:sp>
          <p:nvSpPr>
            <p:cNvPr id="13329" name="Line 42"/>
            <p:cNvSpPr>
              <a:spLocks noChangeShapeType="1"/>
            </p:cNvSpPr>
            <p:nvPr/>
          </p:nvSpPr>
          <p:spPr bwMode="auto">
            <a:xfrm flipH="1">
              <a:off x="2562" y="2033"/>
              <a:ext cx="1452" cy="14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0" name="Line 43"/>
            <p:cNvSpPr>
              <a:spLocks noChangeShapeType="1"/>
            </p:cNvSpPr>
            <p:nvPr/>
          </p:nvSpPr>
          <p:spPr bwMode="auto">
            <a:xfrm>
              <a:off x="4014" y="2024"/>
              <a:ext cx="1406" cy="13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1" name="Text Box 44"/>
            <p:cNvSpPr txBox="1">
              <a:spLocks noChangeArrowheads="1"/>
            </p:cNvSpPr>
            <p:nvPr/>
          </p:nvSpPr>
          <p:spPr bwMode="auto">
            <a:xfrm>
              <a:off x="2245" y="3249"/>
              <a:ext cx="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  <p:sp>
          <p:nvSpPr>
            <p:cNvPr id="13332" name="Text Box 45"/>
            <p:cNvSpPr txBox="1">
              <a:spLocks noChangeArrowheads="1"/>
            </p:cNvSpPr>
            <p:nvPr/>
          </p:nvSpPr>
          <p:spPr bwMode="auto">
            <a:xfrm>
              <a:off x="5306" y="3022"/>
              <a:ext cx="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6024563" y="2679700"/>
            <a:ext cx="3011487" cy="3543300"/>
            <a:chOff x="295" y="1026"/>
            <a:chExt cx="2675" cy="2232"/>
          </a:xfrm>
        </p:grpSpPr>
        <p:sp>
          <p:nvSpPr>
            <p:cNvPr id="13325" name="Line 48"/>
            <p:cNvSpPr>
              <a:spLocks noChangeShapeType="1"/>
            </p:cNvSpPr>
            <p:nvPr/>
          </p:nvSpPr>
          <p:spPr bwMode="auto">
            <a:xfrm>
              <a:off x="612" y="1389"/>
              <a:ext cx="0" cy="17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6" name="Line 49"/>
            <p:cNvSpPr>
              <a:spLocks noChangeShapeType="1"/>
            </p:cNvSpPr>
            <p:nvPr/>
          </p:nvSpPr>
          <p:spPr bwMode="auto">
            <a:xfrm>
              <a:off x="612" y="1389"/>
              <a:ext cx="2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7" name="Text Box 50"/>
            <p:cNvSpPr txBox="1">
              <a:spLocks noChangeArrowheads="1"/>
            </p:cNvSpPr>
            <p:nvPr/>
          </p:nvSpPr>
          <p:spPr bwMode="auto">
            <a:xfrm>
              <a:off x="295" y="2931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  <p:sp>
          <p:nvSpPr>
            <p:cNvPr id="13328" name="Text Box 51"/>
            <p:cNvSpPr txBox="1">
              <a:spLocks noChangeArrowheads="1"/>
            </p:cNvSpPr>
            <p:nvPr/>
          </p:nvSpPr>
          <p:spPr bwMode="auto">
            <a:xfrm>
              <a:off x="2562" y="1026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7" grpId="0" animBg="1"/>
      <p:bldP spid="184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0042"/>
            <a:ext cx="9144000" cy="5619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2800" dirty="0" smtClean="0">
                <a:solidFill>
                  <a:srgbClr val="00B050"/>
                </a:solidFill>
              </a:rPr>
              <a:t>Введение прямоугольной системы координат , если в основании многогранника лежит...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- треугольник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- шестиугольник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42844" y="1571611"/>
            <a:ext cx="3576637" cy="3760787"/>
            <a:chOff x="113" y="617"/>
            <a:chExt cx="2253" cy="2369"/>
          </a:xfrm>
        </p:grpSpPr>
        <p:sp>
          <p:nvSpPr>
            <p:cNvPr id="14376" name="AutoShape 4"/>
            <p:cNvSpPr>
              <a:spLocks noChangeArrowheads="1"/>
            </p:cNvSpPr>
            <p:nvPr/>
          </p:nvSpPr>
          <p:spPr bwMode="auto">
            <a:xfrm rot="10800000">
              <a:off x="431" y="890"/>
              <a:ext cx="1769" cy="1996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77" name="Text Box 8"/>
            <p:cNvSpPr txBox="1">
              <a:spLocks noChangeArrowheads="1"/>
            </p:cNvSpPr>
            <p:nvPr/>
          </p:nvSpPr>
          <p:spPr bwMode="auto">
            <a:xfrm>
              <a:off x="113" y="709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/>
                <a:t>А</a:t>
              </a:r>
            </a:p>
          </p:txBody>
        </p:sp>
        <p:sp>
          <p:nvSpPr>
            <p:cNvPr id="14378" name="Text Box 9"/>
            <p:cNvSpPr txBox="1">
              <a:spLocks noChangeArrowheads="1"/>
            </p:cNvSpPr>
            <p:nvPr/>
          </p:nvSpPr>
          <p:spPr bwMode="auto">
            <a:xfrm>
              <a:off x="2003" y="617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dirty="0"/>
                <a:t>С</a:t>
              </a:r>
            </a:p>
          </p:txBody>
        </p:sp>
        <p:sp>
          <p:nvSpPr>
            <p:cNvPr id="14379" name="Text Box 10"/>
            <p:cNvSpPr txBox="1">
              <a:spLocks noChangeArrowheads="1"/>
            </p:cNvSpPr>
            <p:nvPr/>
          </p:nvSpPr>
          <p:spPr bwMode="auto">
            <a:xfrm>
              <a:off x="930" y="2659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/>
                <a:t>В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000232" y="1500174"/>
            <a:ext cx="2809875" cy="4408488"/>
            <a:chOff x="1292" y="572"/>
            <a:chExt cx="1770" cy="2777"/>
          </a:xfrm>
        </p:grpSpPr>
        <p:sp>
          <p:nvSpPr>
            <p:cNvPr id="14372" name="Line 6"/>
            <p:cNvSpPr>
              <a:spLocks noChangeShapeType="1"/>
            </p:cNvSpPr>
            <p:nvPr/>
          </p:nvSpPr>
          <p:spPr bwMode="auto">
            <a:xfrm>
              <a:off x="1310" y="890"/>
              <a:ext cx="0" cy="23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3" name="Line 7"/>
            <p:cNvSpPr>
              <a:spLocks noChangeShapeType="1"/>
            </p:cNvSpPr>
            <p:nvPr/>
          </p:nvSpPr>
          <p:spPr bwMode="auto">
            <a:xfrm>
              <a:off x="1292" y="890"/>
              <a:ext cx="14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74" name="Text Box 11"/>
            <p:cNvSpPr txBox="1">
              <a:spLocks noChangeArrowheads="1"/>
            </p:cNvSpPr>
            <p:nvPr/>
          </p:nvSpPr>
          <p:spPr bwMode="auto">
            <a:xfrm>
              <a:off x="2699" y="572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  <p:sp>
          <p:nvSpPr>
            <p:cNvPr id="14375" name="Text Box 12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4429124" y="1643050"/>
            <a:ext cx="4464051" cy="3975100"/>
            <a:chOff x="1701" y="1026"/>
            <a:chExt cx="2812" cy="2504"/>
          </a:xfrm>
        </p:grpSpPr>
        <p:sp>
          <p:nvSpPr>
            <p:cNvPr id="14365" name="AutoShape 17"/>
            <p:cNvSpPr>
              <a:spLocks noChangeArrowheads="1"/>
            </p:cNvSpPr>
            <p:nvPr/>
          </p:nvSpPr>
          <p:spPr bwMode="auto">
            <a:xfrm>
              <a:off x="2018" y="1344"/>
              <a:ext cx="2132" cy="1860"/>
            </a:xfrm>
            <a:prstGeom prst="hexagon">
              <a:avLst>
                <a:gd name="adj" fmla="val 28656"/>
                <a:gd name="vf" fmla="val 11547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66" name="Text Box 18"/>
            <p:cNvSpPr txBox="1">
              <a:spLocks noChangeArrowheads="1"/>
            </p:cNvSpPr>
            <p:nvPr/>
          </p:nvSpPr>
          <p:spPr bwMode="auto">
            <a:xfrm>
              <a:off x="1701" y="2251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B</a:t>
              </a:r>
              <a:endParaRPr lang="ru-RU" sz="2800" b="1"/>
            </a:p>
          </p:txBody>
        </p:sp>
        <p:sp>
          <p:nvSpPr>
            <p:cNvPr id="14367" name="Text Box 19"/>
            <p:cNvSpPr txBox="1">
              <a:spLocks noChangeArrowheads="1"/>
            </p:cNvSpPr>
            <p:nvPr/>
          </p:nvSpPr>
          <p:spPr bwMode="auto">
            <a:xfrm>
              <a:off x="2336" y="3158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C</a:t>
              </a:r>
              <a:endParaRPr lang="ru-RU" sz="2800" b="1"/>
            </a:p>
          </p:txBody>
        </p:sp>
        <p:sp>
          <p:nvSpPr>
            <p:cNvPr id="14368" name="Text Box 20"/>
            <p:cNvSpPr txBox="1">
              <a:spLocks noChangeArrowheads="1"/>
            </p:cNvSpPr>
            <p:nvPr/>
          </p:nvSpPr>
          <p:spPr bwMode="auto">
            <a:xfrm>
              <a:off x="3515" y="3203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D</a:t>
              </a:r>
              <a:endParaRPr lang="ru-RU" sz="2800" b="1"/>
            </a:p>
          </p:txBody>
        </p:sp>
        <p:sp>
          <p:nvSpPr>
            <p:cNvPr id="14369" name="Text Box 21"/>
            <p:cNvSpPr txBox="1">
              <a:spLocks noChangeArrowheads="1"/>
            </p:cNvSpPr>
            <p:nvPr/>
          </p:nvSpPr>
          <p:spPr bwMode="auto">
            <a:xfrm>
              <a:off x="4150" y="2115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E</a:t>
              </a:r>
              <a:endParaRPr lang="ru-RU" sz="2800" b="1" dirty="0"/>
            </a:p>
          </p:txBody>
        </p:sp>
        <p:sp>
          <p:nvSpPr>
            <p:cNvPr id="14370" name="Text Box 22"/>
            <p:cNvSpPr txBox="1">
              <a:spLocks noChangeArrowheads="1"/>
            </p:cNvSpPr>
            <p:nvPr/>
          </p:nvSpPr>
          <p:spPr bwMode="auto">
            <a:xfrm>
              <a:off x="3560" y="1026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F</a:t>
              </a:r>
              <a:endParaRPr lang="ru-RU" sz="2800" b="1"/>
            </a:p>
          </p:txBody>
        </p:sp>
        <p:sp>
          <p:nvSpPr>
            <p:cNvPr id="14371" name="Text Box 23"/>
            <p:cNvSpPr txBox="1">
              <a:spLocks noChangeArrowheads="1"/>
            </p:cNvSpPr>
            <p:nvPr/>
          </p:nvSpPr>
          <p:spPr bwMode="auto">
            <a:xfrm>
              <a:off x="2336" y="1026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/>
                <a:t>А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786446" y="1643050"/>
            <a:ext cx="2809875" cy="4408488"/>
            <a:chOff x="1292" y="572"/>
            <a:chExt cx="1770" cy="2777"/>
          </a:xfrm>
        </p:grpSpPr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>
              <a:off x="1310" y="890"/>
              <a:ext cx="0" cy="23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>
              <a:off x="1292" y="890"/>
              <a:ext cx="14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63" name="Text Box 27"/>
            <p:cNvSpPr txBox="1">
              <a:spLocks noChangeArrowheads="1"/>
            </p:cNvSpPr>
            <p:nvPr/>
          </p:nvSpPr>
          <p:spPr bwMode="auto">
            <a:xfrm>
              <a:off x="2699" y="572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  <p:sp>
          <p:nvSpPr>
            <p:cNvPr id="14364" name="Text Box 28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6643702" y="3071810"/>
            <a:ext cx="3148013" cy="3431772"/>
            <a:chOff x="1292" y="446"/>
            <a:chExt cx="1983" cy="3035"/>
          </a:xfrm>
        </p:grpSpPr>
        <p:sp>
          <p:nvSpPr>
            <p:cNvPr id="14357" name="Line 34"/>
            <p:cNvSpPr>
              <a:spLocks noChangeShapeType="1"/>
            </p:cNvSpPr>
            <p:nvPr/>
          </p:nvSpPr>
          <p:spPr bwMode="auto">
            <a:xfrm>
              <a:off x="1310" y="890"/>
              <a:ext cx="0" cy="23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8" name="Line 35"/>
            <p:cNvSpPr>
              <a:spLocks noChangeShapeType="1"/>
            </p:cNvSpPr>
            <p:nvPr/>
          </p:nvSpPr>
          <p:spPr bwMode="auto">
            <a:xfrm>
              <a:off x="1292" y="890"/>
              <a:ext cx="14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9" name="Text Box 36"/>
            <p:cNvSpPr txBox="1">
              <a:spLocks noChangeArrowheads="1"/>
            </p:cNvSpPr>
            <p:nvPr/>
          </p:nvSpPr>
          <p:spPr bwMode="auto">
            <a:xfrm>
              <a:off x="2912" y="446"/>
              <a:ext cx="363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y</a:t>
              </a:r>
              <a:endParaRPr lang="ru-RU" sz="2800" b="1" dirty="0"/>
            </a:p>
          </p:txBody>
        </p:sp>
        <p:sp>
          <p:nvSpPr>
            <p:cNvPr id="14360" name="Text Box 37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4929190" y="2143116"/>
            <a:ext cx="3429024" cy="2951163"/>
            <a:chOff x="2018" y="1344"/>
            <a:chExt cx="2132" cy="1859"/>
          </a:xfrm>
        </p:grpSpPr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2018" y="1344"/>
              <a:ext cx="2132" cy="1859"/>
              <a:chOff x="2018" y="1344"/>
              <a:chExt cx="2132" cy="1859"/>
            </a:xfrm>
          </p:grpSpPr>
          <p:sp>
            <p:nvSpPr>
              <p:cNvPr id="14355" name="Line 30"/>
              <p:cNvSpPr>
                <a:spLocks noChangeShapeType="1"/>
              </p:cNvSpPr>
              <p:nvPr/>
            </p:nvSpPr>
            <p:spPr bwMode="auto">
              <a:xfrm>
                <a:off x="2018" y="2260"/>
                <a:ext cx="21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56" name="Line 31"/>
              <p:cNvSpPr>
                <a:spLocks noChangeShapeType="1"/>
              </p:cNvSpPr>
              <p:nvPr/>
            </p:nvSpPr>
            <p:spPr bwMode="auto">
              <a:xfrm>
                <a:off x="2562" y="1344"/>
                <a:ext cx="1044" cy="185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354" name="Text Box 39"/>
            <p:cNvSpPr txBox="1">
              <a:spLocks noChangeArrowheads="1"/>
            </p:cNvSpPr>
            <p:nvPr/>
          </p:nvSpPr>
          <p:spPr bwMode="auto">
            <a:xfrm>
              <a:off x="3061" y="1842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O</a:t>
              </a:r>
              <a:endParaRPr lang="ru-RU" sz="2800" b="1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571472" y="1500174"/>
            <a:ext cx="4608512" cy="4408488"/>
            <a:chOff x="1292" y="572"/>
            <a:chExt cx="1770" cy="2777"/>
          </a:xfrm>
        </p:grpSpPr>
        <p:sp>
          <p:nvSpPr>
            <p:cNvPr id="14349" name="Line 45"/>
            <p:cNvSpPr>
              <a:spLocks noChangeShapeType="1"/>
            </p:cNvSpPr>
            <p:nvPr/>
          </p:nvSpPr>
          <p:spPr bwMode="auto">
            <a:xfrm>
              <a:off x="1310" y="890"/>
              <a:ext cx="0" cy="23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0" name="Line 46"/>
            <p:cNvSpPr>
              <a:spLocks noChangeShapeType="1"/>
            </p:cNvSpPr>
            <p:nvPr/>
          </p:nvSpPr>
          <p:spPr bwMode="auto">
            <a:xfrm>
              <a:off x="1292" y="890"/>
              <a:ext cx="14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1" name="Text Box 47"/>
            <p:cNvSpPr txBox="1">
              <a:spLocks noChangeArrowheads="1"/>
            </p:cNvSpPr>
            <p:nvPr/>
          </p:nvSpPr>
          <p:spPr bwMode="auto">
            <a:xfrm>
              <a:off x="2699" y="572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  <p:sp>
          <p:nvSpPr>
            <p:cNvPr id="14352" name="Text Box 48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</p:grp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1785918" y="1571612"/>
            <a:ext cx="576263" cy="604837"/>
            <a:chOff x="1156" y="527"/>
            <a:chExt cx="363" cy="381"/>
          </a:xfrm>
        </p:grpSpPr>
        <p:sp>
          <p:nvSpPr>
            <p:cNvPr id="14347" name="Text Box 16"/>
            <p:cNvSpPr txBox="1">
              <a:spLocks noChangeArrowheads="1"/>
            </p:cNvSpPr>
            <p:nvPr/>
          </p:nvSpPr>
          <p:spPr bwMode="auto">
            <a:xfrm>
              <a:off x="1156" y="527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/>
                <a:t>O</a:t>
              </a:r>
              <a:endParaRPr lang="ru-RU" sz="2800" b="1" dirty="0"/>
            </a:p>
          </p:txBody>
        </p:sp>
        <p:sp>
          <p:nvSpPr>
            <p:cNvPr id="14348" name="Oval 49"/>
            <p:cNvSpPr>
              <a:spLocks noChangeArrowheads="1"/>
            </p:cNvSpPr>
            <p:nvPr/>
          </p:nvSpPr>
          <p:spPr bwMode="auto">
            <a:xfrm>
              <a:off x="1292" y="862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9144000" cy="706437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2800" dirty="0" smtClean="0">
                <a:solidFill>
                  <a:srgbClr val="00B050"/>
                </a:solidFill>
              </a:rPr>
              <a:t>Введение прямоугольной системы координат , если в основании многогранника лежит...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- ромб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258888" y="836613"/>
            <a:ext cx="5256212" cy="3182937"/>
            <a:chOff x="793" y="527"/>
            <a:chExt cx="3311" cy="2005"/>
          </a:xfrm>
        </p:grpSpPr>
        <p:sp>
          <p:nvSpPr>
            <p:cNvPr id="15378" name="AutoShape 5"/>
            <p:cNvSpPr>
              <a:spLocks noChangeArrowheads="1"/>
            </p:cNvSpPr>
            <p:nvPr/>
          </p:nvSpPr>
          <p:spPr bwMode="auto">
            <a:xfrm>
              <a:off x="1202" y="799"/>
              <a:ext cx="2404" cy="1679"/>
            </a:xfrm>
            <a:prstGeom prst="parallelogram">
              <a:avLst>
                <a:gd name="adj" fmla="val 35795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379" name="Text Box 8"/>
            <p:cNvSpPr txBox="1">
              <a:spLocks noChangeArrowheads="1"/>
            </p:cNvSpPr>
            <p:nvPr/>
          </p:nvSpPr>
          <p:spPr bwMode="auto">
            <a:xfrm>
              <a:off x="793" y="2069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A</a:t>
              </a:r>
              <a:endParaRPr lang="ru-RU" sz="2800" b="1"/>
            </a:p>
          </p:txBody>
        </p:sp>
        <p:sp>
          <p:nvSpPr>
            <p:cNvPr id="15380" name="Text Box 9"/>
            <p:cNvSpPr txBox="1">
              <a:spLocks noChangeArrowheads="1"/>
            </p:cNvSpPr>
            <p:nvPr/>
          </p:nvSpPr>
          <p:spPr bwMode="auto">
            <a:xfrm>
              <a:off x="1338" y="527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B</a:t>
              </a:r>
              <a:endParaRPr lang="ru-RU" sz="2800" b="1"/>
            </a:p>
          </p:txBody>
        </p:sp>
        <p:sp>
          <p:nvSpPr>
            <p:cNvPr id="15381" name="Text Box 10"/>
            <p:cNvSpPr txBox="1">
              <a:spLocks noChangeArrowheads="1"/>
            </p:cNvSpPr>
            <p:nvPr/>
          </p:nvSpPr>
          <p:spPr bwMode="auto">
            <a:xfrm>
              <a:off x="3696" y="618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C</a:t>
              </a:r>
              <a:endParaRPr lang="ru-RU" sz="2800" b="1"/>
            </a:p>
          </p:txBody>
        </p:sp>
        <p:sp>
          <p:nvSpPr>
            <p:cNvPr id="15382" name="Text Box 11"/>
            <p:cNvSpPr txBox="1">
              <a:spLocks noChangeArrowheads="1"/>
            </p:cNvSpPr>
            <p:nvPr/>
          </p:nvSpPr>
          <p:spPr bwMode="auto">
            <a:xfrm>
              <a:off x="3152" y="2205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D</a:t>
              </a:r>
              <a:endParaRPr lang="ru-RU" sz="2800" b="1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50825" y="3933825"/>
            <a:ext cx="6048375" cy="1582738"/>
            <a:chOff x="158" y="2478"/>
            <a:chExt cx="3810" cy="997"/>
          </a:xfrm>
        </p:grpSpPr>
        <p:sp>
          <p:nvSpPr>
            <p:cNvPr id="15374" name="Line 14"/>
            <p:cNvSpPr>
              <a:spLocks noChangeShapeType="1"/>
            </p:cNvSpPr>
            <p:nvPr/>
          </p:nvSpPr>
          <p:spPr bwMode="auto">
            <a:xfrm flipH="1">
              <a:off x="476" y="2478"/>
              <a:ext cx="726" cy="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3016" y="2478"/>
              <a:ext cx="726" cy="9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6" name="Text Box 17"/>
            <p:cNvSpPr txBox="1">
              <a:spLocks noChangeArrowheads="1"/>
            </p:cNvSpPr>
            <p:nvPr/>
          </p:nvSpPr>
          <p:spPr bwMode="auto">
            <a:xfrm>
              <a:off x="158" y="2614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  <p:sp>
          <p:nvSpPr>
            <p:cNvPr id="15377" name="Text Box 18"/>
            <p:cNvSpPr txBox="1">
              <a:spLocks noChangeArrowheads="1"/>
            </p:cNvSpPr>
            <p:nvPr/>
          </p:nvSpPr>
          <p:spPr bwMode="auto">
            <a:xfrm>
              <a:off x="3560" y="2931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908175" y="1268413"/>
            <a:ext cx="3816350" cy="2665412"/>
            <a:chOff x="1202" y="799"/>
            <a:chExt cx="2404" cy="1679"/>
          </a:xfrm>
        </p:grpSpPr>
        <p:sp>
          <p:nvSpPr>
            <p:cNvPr id="15371" name="Text Box 21"/>
            <p:cNvSpPr txBox="1">
              <a:spLocks noChangeArrowheads="1"/>
            </p:cNvSpPr>
            <p:nvPr/>
          </p:nvSpPr>
          <p:spPr bwMode="auto">
            <a:xfrm>
              <a:off x="2290" y="1207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O</a:t>
              </a:r>
              <a:endParaRPr lang="ru-RU" sz="2800" b="1"/>
            </a:p>
          </p:txBody>
        </p:sp>
        <p:sp>
          <p:nvSpPr>
            <p:cNvPr id="15372" name="Line 24"/>
            <p:cNvSpPr>
              <a:spLocks noChangeShapeType="1"/>
            </p:cNvSpPr>
            <p:nvPr/>
          </p:nvSpPr>
          <p:spPr bwMode="auto">
            <a:xfrm flipH="1" flipV="1">
              <a:off x="1791" y="799"/>
              <a:ext cx="1216" cy="16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3" name="Line 25"/>
            <p:cNvSpPr>
              <a:spLocks noChangeShapeType="1"/>
            </p:cNvSpPr>
            <p:nvPr/>
          </p:nvSpPr>
          <p:spPr bwMode="auto">
            <a:xfrm flipV="1">
              <a:off x="1202" y="799"/>
              <a:ext cx="2404" cy="167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828925" y="765175"/>
            <a:ext cx="4608513" cy="4408488"/>
            <a:chOff x="1292" y="572"/>
            <a:chExt cx="1770" cy="2777"/>
          </a:xfrm>
        </p:grpSpPr>
        <p:sp>
          <p:nvSpPr>
            <p:cNvPr id="15367" name="Line 29"/>
            <p:cNvSpPr>
              <a:spLocks noChangeShapeType="1"/>
            </p:cNvSpPr>
            <p:nvPr/>
          </p:nvSpPr>
          <p:spPr bwMode="auto">
            <a:xfrm>
              <a:off x="1310" y="890"/>
              <a:ext cx="0" cy="23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68" name="Line 30"/>
            <p:cNvSpPr>
              <a:spLocks noChangeShapeType="1"/>
            </p:cNvSpPr>
            <p:nvPr/>
          </p:nvSpPr>
          <p:spPr bwMode="auto">
            <a:xfrm>
              <a:off x="1292" y="890"/>
              <a:ext cx="14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69" name="Text Box 31"/>
            <p:cNvSpPr txBox="1">
              <a:spLocks noChangeArrowheads="1"/>
            </p:cNvSpPr>
            <p:nvPr/>
          </p:nvSpPr>
          <p:spPr bwMode="auto">
            <a:xfrm>
              <a:off x="2699" y="572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y</a:t>
              </a:r>
              <a:endParaRPr lang="ru-RU" sz="2800" b="1"/>
            </a:p>
          </p:txBody>
        </p:sp>
        <p:sp>
          <p:nvSpPr>
            <p:cNvPr id="15370" name="Text Box 32"/>
            <p:cNvSpPr txBox="1">
              <a:spLocks noChangeArrowheads="1"/>
            </p:cNvSpPr>
            <p:nvPr/>
          </p:nvSpPr>
          <p:spPr bwMode="auto">
            <a:xfrm>
              <a:off x="1338" y="3022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/>
                <a:t>x</a:t>
              </a:r>
              <a:endParaRPr lang="ru-RU" sz="2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73188" y="1630363"/>
            <a:ext cx="3414712" cy="3598862"/>
            <a:chOff x="158" y="572"/>
            <a:chExt cx="2151" cy="2267"/>
          </a:xfrm>
        </p:grpSpPr>
        <p:sp>
          <p:nvSpPr>
            <p:cNvPr id="16459" name="Text Box 3"/>
            <p:cNvSpPr txBox="1">
              <a:spLocks noChangeArrowheads="1"/>
            </p:cNvSpPr>
            <p:nvPr/>
          </p:nvSpPr>
          <p:spPr bwMode="auto">
            <a:xfrm>
              <a:off x="748" y="1888"/>
              <a:ext cx="300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>
                  <a:latin typeface="Times New Roman" pitchFamily="18" charset="0"/>
                </a:rPr>
                <a:t>O</a:t>
              </a:r>
              <a:endParaRPr lang="ru-RU" sz="2800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12" y="572"/>
              <a:ext cx="1832" cy="2165"/>
              <a:chOff x="412" y="572"/>
              <a:chExt cx="1832" cy="2165"/>
            </a:xfrm>
          </p:grpSpPr>
          <p:sp>
            <p:nvSpPr>
              <p:cNvPr id="16463" name="Line 5"/>
              <p:cNvSpPr>
                <a:spLocks noChangeShapeType="1"/>
              </p:cNvSpPr>
              <p:nvPr/>
            </p:nvSpPr>
            <p:spPr bwMode="auto">
              <a:xfrm flipV="1">
                <a:off x="1099" y="1129"/>
                <a:ext cx="0" cy="111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64" name="Line 6"/>
              <p:cNvSpPr>
                <a:spLocks noChangeShapeType="1"/>
              </p:cNvSpPr>
              <p:nvPr/>
            </p:nvSpPr>
            <p:spPr bwMode="auto">
              <a:xfrm flipH="1">
                <a:off x="718" y="2247"/>
                <a:ext cx="381" cy="2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65" name="Line 7"/>
              <p:cNvSpPr>
                <a:spLocks noChangeShapeType="1"/>
              </p:cNvSpPr>
              <p:nvPr/>
            </p:nvSpPr>
            <p:spPr bwMode="auto">
              <a:xfrm>
                <a:off x="1787" y="2247"/>
                <a:ext cx="457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66" name="Line 8"/>
              <p:cNvSpPr>
                <a:spLocks noChangeShapeType="1"/>
              </p:cNvSpPr>
              <p:nvPr/>
            </p:nvSpPr>
            <p:spPr bwMode="auto">
              <a:xfrm flipH="1">
                <a:off x="412" y="2527"/>
                <a:ext cx="306" cy="21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67" name="Line 9"/>
              <p:cNvSpPr>
                <a:spLocks noChangeShapeType="1"/>
              </p:cNvSpPr>
              <p:nvPr/>
            </p:nvSpPr>
            <p:spPr bwMode="auto">
              <a:xfrm flipV="1">
                <a:off x="1099" y="752"/>
                <a:ext cx="0" cy="35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68" name="Line 10"/>
              <p:cNvSpPr>
                <a:spLocks noChangeShapeType="1"/>
              </p:cNvSpPr>
              <p:nvPr/>
            </p:nvSpPr>
            <p:spPr bwMode="auto">
              <a:xfrm>
                <a:off x="1023" y="2308"/>
                <a:ext cx="7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69" name="Line 11"/>
              <p:cNvSpPr>
                <a:spLocks noChangeShapeType="1"/>
              </p:cNvSpPr>
              <p:nvPr/>
            </p:nvSpPr>
            <p:spPr bwMode="auto">
              <a:xfrm flipH="1">
                <a:off x="1089" y="2243"/>
                <a:ext cx="76" cy="7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70" name="Text Box 12"/>
              <p:cNvSpPr txBox="1">
                <a:spLocks noChangeArrowheads="1"/>
              </p:cNvSpPr>
              <p:nvPr/>
            </p:nvSpPr>
            <p:spPr bwMode="auto">
              <a:xfrm>
                <a:off x="1066" y="572"/>
                <a:ext cx="245" cy="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800">
                    <a:latin typeface="Times New Roman" pitchFamily="18" charset="0"/>
                  </a:rPr>
                  <a:t>z</a:t>
                </a:r>
                <a:endParaRPr lang="ru-RU" sz="2800"/>
              </a:p>
            </p:txBody>
          </p:sp>
        </p:grpSp>
        <p:sp>
          <p:nvSpPr>
            <p:cNvPr id="16461" name="Text Box 13"/>
            <p:cNvSpPr txBox="1">
              <a:spLocks noChangeArrowheads="1"/>
            </p:cNvSpPr>
            <p:nvPr/>
          </p:nvSpPr>
          <p:spPr bwMode="auto">
            <a:xfrm>
              <a:off x="158" y="2568"/>
              <a:ext cx="24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>
                  <a:latin typeface="Times New Roman" pitchFamily="18" charset="0"/>
                </a:rPr>
                <a:t>x</a:t>
              </a:r>
              <a:endParaRPr lang="ru-RU" sz="2800"/>
            </a:p>
          </p:txBody>
        </p:sp>
        <p:sp>
          <p:nvSpPr>
            <p:cNvPr id="16462" name="Text Box 14"/>
            <p:cNvSpPr txBox="1">
              <a:spLocks noChangeArrowheads="1"/>
            </p:cNvSpPr>
            <p:nvPr/>
          </p:nvSpPr>
          <p:spPr bwMode="auto">
            <a:xfrm>
              <a:off x="2064" y="1933"/>
              <a:ext cx="24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>
                  <a:latin typeface="Times New Roman" pitchFamily="18" charset="0"/>
                </a:rPr>
                <a:t>y</a:t>
              </a:r>
              <a:endParaRPr lang="ru-RU" sz="2800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331913" y="1989138"/>
            <a:ext cx="3122612" cy="3095625"/>
            <a:chOff x="158" y="799"/>
            <a:chExt cx="1967" cy="1950"/>
          </a:xfrm>
        </p:grpSpPr>
        <p:sp>
          <p:nvSpPr>
            <p:cNvPr id="16444" name="Line 16"/>
            <p:cNvSpPr>
              <a:spLocks noChangeShapeType="1"/>
            </p:cNvSpPr>
            <p:nvPr/>
          </p:nvSpPr>
          <p:spPr bwMode="auto">
            <a:xfrm>
              <a:off x="336" y="2247"/>
              <a:ext cx="1451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45" name="Line 17"/>
            <p:cNvSpPr>
              <a:spLocks noChangeShapeType="1"/>
            </p:cNvSpPr>
            <p:nvPr/>
          </p:nvSpPr>
          <p:spPr bwMode="auto">
            <a:xfrm>
              <a:off x="336" y="2247"/>
              <a:ext cx="382" cy="2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46" name="Line 18"/>
            <p:cNvSpPr>
              <a:spLocks noChangeShapeType="1"/>
            </p:cNvSpPr>
            <p:nvPr/>
          </p:nvSpPr>
          <p:spPr bwMode="auto">
            <a:xfrm flipV="1">
              <a:off x="718" y="2247"/>
              <a:ext cx="1069" cy="2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47" name="Line 19"/>
            <p:cNvSpPr>
              <a:spLocks noChangeShapeType="1"/>
            </p:cNvSpPr>
            <p:nvPr/>
          </p:nvSpPr>
          <p:spPr bwMode="auto">
            <a:xfrm>
              <a:off x="336" y="1129"/>
              <a:ext cx="1451" cy="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48" name="Line 20"/>
            <p:cNvSpPr>
              <a:spLocks noChangeShapeType="1"/>
            </p:cNvSpPr>
            <p:nvPr/>
          </p:nvSpPr>
          <p:spPr bwMode="auto">
            <a:xfrm>
              <a:off x="336" y="1129"/>
              <a:ext cx="382" cy="2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49" name="Line 21"/>
            <p:cNvSpPr>
              <a:spLocks noChangeShapeType="1"/>
            </p:cNvSpPr>
            <p:nvPr/>
          </p:nvSpPr>
          <p:spPr bwMode="auto">
            <a:xfrm flipV="1">
              <a:off x="718" y="1129"/>
              <a:ext cx="1069" cy="2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50" name="Line 22"/>
            <p:cNvSpPr>
              <a:spLocks noChangeShapeType="1"/>
            </p:cNvSpPr>
            <p:nvPr/>
          </p:nvSpPr>
          <p:spPr bwMode="auto">
            <a:xfrm flipV="1">
              <a:off x="1786" y="1129"/>
              <a:ext cx="1" cy="111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51" name="Line 23"/>
            <p:cNvSpPr>
              <a:spLocks noChangeShapeType="1"/>
            </p:cNvSpPr>
            <p:nvPr/>
          </p:nvSpPr>
          <p:spPr bwMode="auto">
            <a:xfrm flipV="1">
              <a:off x="336" y="1129"/>
              <a:ext cx="0" cy="111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52" name="Line 24"/>
            <p:cNvSpPr>
              <a:spLocks noChangeShapeType="1"/>
            </p:cNvSpPr>
            <p:nvPr/>
          </p:nvSpPr>
          <p:spPr bwMode="auto">
            <a:xfrm flipV="1">
              <a:off x="718" y="1409"/>
              <a:ext cx="0" cy="111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53" name="Text Box 25"/>
            <p:cNvSpPr txBox="1">
              <a:spLocks noChangeArrowheads="1"/>
            </p:cNvSpPr>
            <p:nvPr/>
          </p:nvSpPr>
          <p:spPr bwMode="auto">
            <a:xfrm>
              <a:off x="158" y="2115"/>
              <a:ext cx="24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>
                  <a:latin typeface="Times New Roman" pitchFamily="18" charset="0"/>
                </a:rPr>
                <a:t>A</a:t>
              </a:r>
              <a:endParaRPr lang="ru-RU" sz="2800"/>
            </a:p>
          </p:txBody>
        </p:sp>
        <p:sp>
          <p:nvSpPr>
            <p:cNvPr id="16454" name="Text Box 26"/>
            <p:cNvSpPr txBox="1">
              <a:spLocks noChangeArrowheads="1"/>
            </p:cNvSpPr>
            <p:nvPr/>
          </p:nvSpPr>
          <p:spPr bwMode="auto">
            <a:xfrm>
              <a:off x="1710" y="979"/>
              <a:ext cx="36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>
                  <a:latin typeface="Times New Roman" pitchFamily="18" charset="0"/>
                </a:rPr>
                <a:t>C</a:t>
              </a:r>
              <a:r>
                <a:rPr lang="en-US" sz="2800" baseline="-25000">
                  <a:latin typeface="Times New Roman" pitchFamily="18" charset="0"/>
                </a:rPr>
                <a:t>1</a:t>
              </a:r>
              <a:endParaRPr lang="ru-RU" sz="2800"/>
            </a:p>
          </p:txBody>
        </p:sp>
        <p:sp>
          <p:nvSpPr>
            <p:cNvPr id="16455" name="Text Box 27"/>
            <p:cNvSpPr txBox="1">
              <a:spLocks noChangeArrowheads="1"/>
            </p:cNvSpPr>
            <p:nvPr/>
          </p:nvSpPr>
          <p:spPr bwMode="auto">
            <a:xfrm>
              <a:off x="703" y="2478"/>
              <a:ext cx="24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>
                  <a:latin typeface="Times New Roman" pitchFamily="18" charset="0"/>
                </a:rPr>
                <a:t>B</a:t>
              </a:r>
              <a:endParaRPr lang="ru-RU" sz="2800"/>
            </a:p>
          </p:txBody>
        </p:sp>
        <p:sp>
          <p:nvSpPr>
            <p:cNvPr id="16456" name="Text Box 28"/>
            <p:cNvSpPr txBox="1">
              <a:spLocks noChangeArrowheads="1"/>
            </p:cNvSpPr>
            <p:nvPr/>
          </p:nvSpPr>
          <p:spPr bwMode="auto">
            <a:xfrm>
              <a:off x="748" y="1389"/>
              <a:ext cx="36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>
                  <a:latin typeface="Times New Roman" pitchFamily="18" charset="0"/>
                </a:rPr>
                <a:t>B</a:t>
              </a:r>
              <a:r>
                <a:rPr lang="en-US" sz="2800" baseline="-25000">
                  <a:latin typeface="Times New Roman" pitchFamily="18" charset="0"/>
                </a:rPr>
                <a:t>1</a:t>
              </a:r>
              <a:endParaRPr lang="ru-RU" sz="2800"/>
            </a:p>
          </p:txBody>
        </p:sp>
        <p:sp>
          <p:nvSpPr>
            <p:cNvPr id="16457" name="Text Box 29"/>
            <p:cNvSpPr txBox="1">
              <a:spLocks noChangeArrowheads="1"/>
            </p:cNvSpPr>
            <p:nvPr/>
          </p:nvSpPr>
          <p:spPr bwMode="auto">
            <a:xfrm>
              <a:off x="1882" y="2251"/>
              <a:ext cx="243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>
                  <a:latin typeface="Times New Roman" pitchFamily="18" charset="0"/>
                </a:rPr>
                <a:t>C</a:t>
              </a:r>
              <a:endParaRPr lang="ru-RU" sz="2800"/>
            </a:p>
          </p:txBody>
        </p:sp>
        <p:sp>
          <p:nvSpPr>
            <p:cNvPr id="16458" name="Text Box 30"/>
            <p:cNvSpPr txBox="1">
              <a:spLocks noChangeArrowheads="1"/>
            </p:cNvSpPr>
            <p:nvPr/>
          </p:nvSpPr>
          <p:spPr bwMode="auto">
            <a:xfrm>
              <a:off x="158" y="799"/>
              <a:ext cx="490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>
                  <a:latin typeface="Times New Roman" pitchFamily="18" charset="0"/>
                </a:rPr>
                <a:t>A</a:t>
              </a:r>
              <a:r>
                <a:rPr lang="en-US" sz="2800" baseline="-25000">
                  <a:latin typeface="Times New Roman" pitchFamily="18" charset="0"/>
                </a:rPr>
                <a:t>1</a:t>
              </a:r>
              <a:endParaRPr lang="ru-RU" sz="2800"/>
            </a:p>
          </p:txBody>
        </p:sp>
      </p:grpSp>
      <p:sp>
        <p:nvSpPr>
          <p:cNvPr id="16388" name="Rectangle 31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70643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dirty="0" smtClean="0">
                <a:solidFill>
                  <a:srgbClr val="00B050"/>
                </a:solidFill>
              </a:rPr>
              <a:t>Введение прямоугольной системы координат в пространстве.</a:t>
            </a:r>
          </a:p>
        </p:txBody>
      </p:sp>
      <p:grpSp>
        <p:nvGrpSpPr>
          <p:cNvPr id="5" name="Group 85"/>
          <p:cNvGrpSpPr>
            <a:grpSpLocks/>
          </p:cNvGrpSpPr>
          <p:nvPr/>
        </p:nvGrpSpPr>
        <p:grpSpPr bwMode="auto">
          <a:xfrm>
            <a:off x="4356100" y="1858963"/>
            <a:ext cx="2789238" cy="2322512"/>
            <a:chOff x="2789" y="1661"/>
            <a:chExt cx="1757" cy="1463"/>
          </a:xfrm>
        </p:grpSpPr>
        <p:sp>
          <p:nvSpPr>
            <p:cNvPr id="16412" name="Text Box 42"/>
            <p:cNvSpPr txBox="1">
              <a:spLocks noChangeArrowheads="1"/>
            </p:cNvSpPr>
            <p:nvPr/>
          </p:nvSpPr>
          <p:spPr bwMode="auto">
            <a:xfrm>
              <a:off x="3107" y="2024"/>
              <a:ext cx="272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F</a:t>
              </a:r>
              <a:r>
                <a:rPr lang="en-US" sz="1200" baseline="-25000">
                  <a:latin typeface="Times New Roman" pitchFamily="18" charset="0"/>
                </a:rPr>
                <a:t>1</a:t>
              </a:r>
              <a:endParaRPr lang="ru-RU"/>
            </a:p>
          </p:txBody>
        </p:sp>
        <p:sp>
          <p:nvSpPr>
            <p:cNvPr id="16413" name="Text Box 53"/>
            <p:cNvSpPr txBox="1">
              <a:spLocks noChangeArrowheads="1"/>
            </p:cNvSpPr>
            <p:nvPr/>
          </p:nvSpPr>
          <p:spPr bwMode="auto">
            <a:xfrm>
              <a:off x="3696" y="2069"/>
              <a:ext cx="277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E</a:t>
              </a:r>
              <a:r>
                <a:rPr lang="en-US" sz="1200" baseline="-25000">
                  <a:latin typeface="Times New Roman" pitchFamily="18" charset="0"/>
                </a:rPr>
                <a:t>1</a:t>
              </a:r>
              <a:endParaRPr lang="ru-RU"/>
            </a:p>
          </p:txBody>
        </p:sp>
        <p:grpSp>
          <p:nvGrpSpPr>
            <p:cNvPr id="6" name="Group 84"/>
            <p:cNvGrpSpPr>
              <a:grpSpLocks/>
            </p:cNvGrpSpPr>
            <p:nvPr/>
          </p:nvGrpSpPr>
          <p:grpSpPr bwMode="auto">
            <a:xfrm>
              <a:off x="2789" y="1661"/>
              <a:ext cx="1757" cy="1463"/>
              <a:chOff x="2744" y="1169"/>
              <a:chExt cx="1757" cy="1463"/>
            </a:xfrm>
          </p:grpSpPr>
          <p:sp>
            <p:nvSpPr>
              <p:cNvPr id="16415" name="Text Box 43"/>
              <p:cNvSpPr txBox="1">
                <a:spLocks noChangeArrowheads="1"/>
              </p:cNvSpPr>
              <p:nvPr/>
            </p:nvSpPr>
            <p:spPr bwMode="auto">
              <a:xfrm>
                <a:off x="3854" y="2082"/>
                <a:ext cx="185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C</a:t>
                </a:r>
                <a:endParaRPr lang="ru-RU"/>
              </a:p>
            </p:txBody>
          </p:sp>
          <p:sp>
            <p:nvSpPr>
              <p:cNvPr id="16416" name="Text Box 44"/>
              <p:cNvSpPr txBox="1">
                <a:spLocks noChangeArrowheads="1"/>
              </p:cNvSpPr>
              <p:nvPr/>
            </p:nvSpPr>
            <p:spPr bwMode="auto">
              <a:xfrm>
                <a:off x="4224" y="2281"/>
                <a:ext cx="185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D</a:t>
                </a:r>
                <a:endParaRPr lang="ru-RU"/>
              </a:p>
            </p:txBody>
          </p:sp>
          <p:sp>
            <p:nvSpPr>
              <p:cNvPr id="16417" name="Text Box 45"/>
              <p:cNvSpPr txBox="1">
                <a:spLocks noChangeArrowheads="1"/>
              </p:cNvSpPr>
              <p:nvPr/>
            </p:nvSpPr>
            <p:spPr bwMode="auto">
              <a:xfrm>
                <a:off x="3761" y="2456"/>
                <a:ext cx="185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E</a:t>
                </a:r>
                <a:endParaRPr lang="ru-RU"/>
              </a:p>
            </p:txBody>
          </p:sp>
          <p:sp>
            <p:nvSpPr>
              <p:cNvPr id="16418" name="Text Box 46"/>
              <p:cNvSpPr txBox="1">
                <a:spLocks noChangeArrowheads="1"/>
              </p:cNvSpPr>
              <p:nvPr/>
            </p:nvSpPr>
            <p:spPr bwMode="auto">
              <a:xfrm>
                <a:off x="3206" y="2456"/>
                <a:ext cx="185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F</a:t>
                </a:r>
                <a:endParaRPr lang="ru-RU"/>
              </a:p>
            </p:txBody>
          </p:sp>
          <p:sp>
            <p:nvSpPr>
              <p:cNvPr id="16419" name="Text Box 47"/>
              <p:cNvSpPr txBox="1">
                <a:spLocks noChangeArrowheads="1"/>
              </p:cNvSpPr>
              <p:nvPr/>
            </p:nvSpPr>
            <p:spPr bwMode="auto">
              <a:xfrm>
                <a:off x="2836" y="2222"/>
                <a:ext cx="185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A</a:t>
                </a:r>
                <a:endParaRPr lang="ru-RU"/>
              </a:p>
            </p:txBody>
          </p:sp>
          <p:sp>
            <p:nvSpPr>
              <p:cNvPr id="16420" name="Text Box 48"/>
              <p:cNvSpPr txBox="1">
                <a:spLocks noChangeArrowheads="1"/>
              </p:cNvSpPr>
              <p:nvPr/>
            </p:nvSpPr>
            <p:spPr bwMode="auto">
              <a:xfrm>
                <a:off x="3206" y="2104"/>
                <a:ext cx="185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B</a:t>
                </a:r>
                <a:endParaRPr lang="ru-RU"/>
              </a:p>
            </p:txBody>
          </p:sp>
          <p:sp>
            <p:nvSpPr>
              <p:cNvPr id="16421" name="Text Box 49"/>
              <p:cNvSpPr txBox="1">
                <a:spLocks noChangeArrowheads="1"/>
              </p:cNvSpPr>
              <p:nvPr/>
            </p:nvSpPr>
            <p:spPr bwMode="auto">
              <a:xfrm>
                <a:off x="2744" y="1344"/>
                <a:ext cx="277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A</a:t>
                </a:r>
                <a:r>
                  <a:rPr lang="en-US" sz="1200" baseline="-25000">
                    <a:latin typeface="Times New Roman" pitchFamily="18" charset="0"/>
                  </a:rPr>
                  <a:t>1</a:t>
                </a:r>
                <a:endParaRPr lang="ru-RU"/>
              </a:p>
            </p:txBody>
          </p:sp>
          <p:sp>
            <p:nvSpPr>
              <p:cNvPr id="16422" name="Text Box 50"/>
              <p:cNvSpPr txBox="1">
                <a:spLocks noChangeArrowheads="1"/>
              </p:cNvSpPr>
              <p:nvPr/>
            </p:nvSpPr>
            <p:spPr bwMode="auto">
              <a:xfrm>
                <a:off x="3206" y="1169"/>
                <a:ext cx="278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B</a:t>
                </a:r>
                <a:r>
                  <a:rPr lang="en-US" sz="1200" baseline="-25000">
                    <a:latin typeface="Times New Roman" pitchFamily="18" charset="0"/>
                  </a:rPr>
                  <a:t>1</a:t>
                </a:r>
                <a:endParaRPr lang="ru-RU"/>
              </a:p>
            </p:txBody>
          </p:sp>
          <p:sp>
            <p:nvSpPr>
              <p:cNvPr id="16423" name="Text Box 51"/>
              <p:cNvSpPr txBox="1">
                <a:spLocks noChangeArrowheads="1"/>
              </p:cNvSpPr>
              <p:nvPr/>
            </p:nvSpPr>
            <p:spPr bwMode="auto">
              <a:xfrm>
                <a:off x="3854" y="1169"/>
                <a:ext cx="370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C</a:t>
                </a:r>
                <a:r>
                  <a:rPr lang="en-US" sz="1200" baseline="-25000">
                    <a:latin typeface="Times New Roman" pitchFamily="18" charset="0"/>
                  </a:rPr>
                  <a:t>1</a:t>
                </a:r>
                <a:endParaRPr lang="ru-RU"/>
              </a:p>
            </p:txBody>
          </p:sp>
          <p:sp>
            <p:nvSpPr>
              <p:cNvPr id="16424" name="Text Box 52"/>
              <p:cNvSpPr txBox="1">
                <a:spLocks noChangeArrowheads="1"/>
              </p:cNvSpPr>
              <p:nvPr/>
            </p:nvSpPr>
            <p:spPr bwMode="auto">
              <a:xfrm>
                <a:off x="4224" y="1403"/>
                <a:ext cx="277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>
                    <a:latin typeface="Times New Roman" pitchFamily="18" charset="0"/>
                  </a:rPr>
                  <a:t>D</a:t>
                </a:r>
                <a:r>
                  <a:rPr lang="en-US" sz="1200" baseline="-25000">
                    <a:latin typeface="Times New Roman" pitchFamily="18" charset="0"/>
                  </a:rPr>
                  <a:t>1</a:t>
                </a:r>
                <a:endParaRPr lang="ru-RU"/>
              </a:p>
            </p:txBody>
          </p:sp>
          <p:sp>
            <p:nvSpPr>
              <p:cNvPr id="16425" name="Line 57"/>
              <p:cNvSpPr>
                <a:spLocks noChangeShapeType="1"/>
              </p:cNvSpPr>
              <p:nvPr/>
            </p:nvSpPr>
            <p:spPr bwMode="auto">
              <a:xfrm>
                <a:off x="3390" y="2187"/>
                <a:ext cx="64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26" name="Line 58"/>
              <p:cNvSpPr>
                <a:spLocks noChangeShapeType="1"/>
              </p:cNvSpPr>
              <p:nvPr/>
            </p:nvSpPr>
            <p:spPr bwMode="auto">
              <a:xfrm flipV="1">
                <a:off x="3021" y="2187"/>
                <a:ext cx="369" cy="11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27" name="Line 59"/>
              <p:cNvSpPr>
                <a:spLocks noChangeShapeType="1"/>
              </p:cNvSpPr>
              <p:nvPr/>
            </p:nvSpPr>
            <p:spPr bwMode="auto">
              <a:xfrm flipH="1">
                <a:off x="3206" y="2480"/>
                <a:ext cx="648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28" name="Line 60"/>
              <p:cNvSpPr>
                <a:spLocks noChangeShapeType="1"/>
              </p:cNvSpPr>
              <p:nvPr/>
            </p:nvSpPr>
            <p:spPr bwMode="auto">
              <a:xfrm flipH="1" flipV="1">
                <a:off x="3021" y="2304"/>
                <a:ext cx="185" cy="1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29" name="Line 61"/>
              <p:cNvSpPr>
                <a:spLocks noChangeShapeType="1"/>
              </p:cNvSpPr>
              <p:nvPr/>
            </p:nvSpPr>
            <p:spPr bwMode="auto">
              <a:xfrm>
                <a:off x="4039" y="2187"/>
                <a:ext cx="185" cy="1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30" name="Line 62"/>
              <p:cNvSpPr>
                <a:spLocks noChangeShapeType="1"/>
              </p:cNvSpPr>
              <p:nvPr/>
            </p:nvSpPr>
            <p:spPr bwMode="auto">
              <a:xfrm flipH="1">
                <a:off x="3854" y="2363"/>
                <a:ext cx="370" cy="117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31" name="Line 63"/>
              <p:cNvSpPr>
                <a:spLocks noChangeShapeType="1"/>
              </p:cNvSpPr>
              <p:nvPr/>
            </p:nvSpPr>
            <p:spPr bwMode="auto">
              <a:xfrm>
                <a:off x="3021" y="1426"/>
                <a:ext cx="1" cy="8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" name="Group 64"/>
              <p:cNvGrpSpPr>
                <a:grpSpLocks/>
              </p:cNvGrpSpPr>
              <p:nvPr/>
            </p:nvGrpSpPr>
            <p:grpSpPr bwMode="auto">
              <a:xfrm>
                <a:off x="3021" y="1309"/>
                <a:ext cx="1203" cy="293"/>
                <a:chOff x="3422" y="3328"/>
                <a:chExt cx="1835" cy="697"/>
              </a:xfrm>
            </p:grpSpPr>
            <p:sp>
              <p:nvSpPr>
                <p:cNvPr id="16438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3422" y="3328"/>
                  <a:ext cx="564" cy="27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39" name="Line 66"/>
                <p:cNvSpPr>
                  <a:spLocks noChangeShapeType="1"/>
                </p:cNvSpPr>
                <p:nvPr/>
              </p:nvSpPr>
              <p:spPr bwMode="auto">
                <a:xfrm>
                  <a:off x="3986" y="3328"/>
                  <a:ext cx="989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40" name="Line 67"/>
                <p:cNvSpPr>
                  <a:spLocks noChangeShapeType="1"/>
                </p:cNvSpPr>
                <p:nvPr/>
              </p:nvSpPr>
              <p:spPr bwMode="auto">
                <a:xfrm>
                  <a:off x="4975" y="3328"/>
                  <a:ext cx="282" cy="41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41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4692" y="3746"/>
                  <a:ext cx="565" cy="279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42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3704" y="4025"/>
                  <a:ext cx="988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43" name="Line 70"/>
                <p:cNvSpPr>
                  <a:spLocks noChangeShapeType="1"/>
                </p:cNvSpPr>
                <p:nvPr/>
              </p:nvSpPr>
              <p:spPr bwMode="auto">
                <a:xfrm flipH="1" flipV="1">
                  <a:off x="3422" y="3606"/>
                  <a:ext cx="282" cy="419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33" name="Line 71"/>
              <p:cNvSpPr>
                <a:spLocks noChangeShapeType="1"/>
              </p:cNvSpPr>
              <p:nvPr/>
            </p:nvSpPr>
            <p:spPr bwMode="auto">
              <a:xfrm>
                <a:off x="3390" y="1309"/>
                <a:ext cx="3" cy="8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34" name="Line 72"/>
              <p:cNvSpPr>
                <a:spLocks noChangeShapeType="1"/>
              </p:cNvSpPr>
              <p:nvPr/>
            </p:nvSpPr>
            <p:spPr bwMode="auto">
              <a:xfrm>
                <a:off x="4039" y="1309"/>
                <a:ext cx="1" cy="8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35" name="Line 73"/>
              <p:cNvSpPr>
                <a:spLocks noChangeShapeType="1"/>
              </p:cNvSpPr>
              <p:nvPr/>
            </p:nvSpPr>
            <p:spPr bwMode="auto">
              <a:xfrm>
                <a:off x="4224" y="1485"/>
                <a:ext cx="1" cy="8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36" name="Line 74"/>
              <p:cNvSpPr>
                <a:spLocks noChangeShapeType="1"/>
              </p:cNvSpPr>
              <p:nvPr/>
            </p:nvSpPr>
            <p:spPr bwMode="auto">
              <a:xfrm>
                <a:off x="3206" y="1602"/>
                <a:ext cx="1" cy="8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37" name="Line 75"/>
              <p:cNvSpPr>
                <a:spLocks noChangeShapeType="1"/>
              </p:cNvSpPr>
              <p:nvPr/>
            </p:nvSpPr>
            <p:spPr bwMode="auto">
              <a:xfrm>
                <a:off x="3854" y="1602"/>
                <a:ext cx="2" cy="8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86"/>
          <p:cNvGrpSpPr>
            <a:grpSpLocks/>
          </p:cNvGrpSpPr>
          <p:nvPr/>
        </p:nvGrpSpPr>
        <p:grpSpPr bwMode="auto">
          <a:xfrm>
            <a:off x="4502150" y="1484313"/>
            <a:ext cx="3670300" cy="2881312"/>
            <a:chOff x="2836" y="935"/>
            <a:chExt cx="2312" cy="1815"/>
          </a:xfrm>
        </p:grpSpPr>
        <p:sp>
          <p:nvSpPr>
            <p:cNvPr id="16404" name="Text Box 38"/>
            <p:cNvSpPr txBox="1">
              <a:spLocks noChangeArrowheads="1"/>
            </p:cNvSpPr>
            <p:nvPr/>
          </p:nvSpPr>
          <p:spPr bwMode="auto">
            <a:xfrm>
              <a:off x="2836" y="2574"/>
              <a:ext cx="185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X</a:t>
              </a:r>
              <a:endParaRPr lang="ru-RU"/>
            </a:p>
          </p:txBody>
        </p:sp>
        <p:sp>
          <p:nvSpPr>
            <p:cNvPr id="16405" name="Text Box 39"/>
            <p:cNvSpPr txBox="1">
              <a:spLocks noChangeArrowheads="1"/>
            </p:cNvSpPr>
            <p:nvPr/>
          </p:nvSpPr>
          <p:spPr bwMode="auto">
            <a:xfrm>
              <a:off x="4923" y="2080"/>
              <a:ext cx="225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Y</a:t>
              </a:r>
              <a:endParaRPr lang="ru-RU"/>
            </a:p>
          </p:txBody>
        </p:sp>
        <p:sp>
          <p:nvSpPr>
            <p:cNvPr id="16406" name="Text Box 40"/>
            <p:cNvSpPr txBox="1">
              <a:spLocks noChangeArrowheads="1"/>
            </p:cNvSpPr>
            <p:nvPr/>
          </p:nvSpPr>
          <p:spPr bwMode="auto">
            <a:xfrm>
              <a:off x="3206" y="935"/>
              <a:ext cx="185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latin typeface="Times New Roman" pitchFamily="18" charset="0"/>
                </a:rPr>
                <a:t>Z</a:t>
              </a:r>
              <a:endParaRPr lang="ru-RU"/>
            </a:p>
          </p:txBody>
        </p:sp>
        <p:sp>
          <p:nvSpPr>
            <p:cNvPr id="16407" name="Line 55"/>
            <p:cNvSpPr>
              <a:spLocks noChangeShapeType="1"/>
            </p:cNvSpPr>
            <p:nvPr/>
          </p:nvSpPr>
          <p:spPr bwMode="auto">
            <a:xfrm flipV="1">
              <a:off x="3206" y="2191"/>
              <a:ext cx="185" cy="27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8" name="Line 76"/>
            <p:cNvSpPr>
              <a:spLocks noChangeShapeType="1"/>
            </p:cNvSpPr>
            <p:nvPr/>
          </p:nvSpPr>
          <p:spPr bwMode="auto">
            <a:xfrm>
              <a:off x="4224" y="2187"/>
              <a:ext cx="83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9" name="Line 77"/>
            <p:cNvSpPr>
              <a:spLocks noChangeShapeType="1"/>
            </p:cNvSpPr>
            <p:nvPr/>
          </p:nvSpPr>
          <p:spPr bwMode="auto">
            <a:xfrm>
              <a:off x="4039" y="2189"/>
              <a:ext cx="185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10" name="Line 78"/>
            <p:cNvSpPr>
              <a:spLocks noChangeShapeType="1"/>
            </p:cNvSpPr>
            <p:nvPr/>
          </p:nvSpPr>
          <p:spPr bwMode="auto">
            <a:xfrm flipH="1">
              <a:off x="3021" y="2472"/>
              <a:ext cx="185" cy="23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11" name="Line 79"/>
            <p:cNvSpPr>
              <a:spLocks noChangeShapeType="1"/>
            </p:cNvSpPr>
            <p:nvPr/>
          </p:nvSpPr>
          <p:spPr bwMode="auto">
            <a:xfrm flipV="1">
              <a:off x="3391" y="958"/>
              <a:ext cx="0" cy="351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89"/>
          <p:cNvGrpSpPr>
            <a:grpSpLocks/>
          </p:cNvGrpSpPr>
          <p:nvPr/>
        </p:nvGrpSpPr>
        <p:grpSpPr bwMode="auto">
          <a:xfrm>
            <a:off x="-34925" y="1635125"/>
            <a:ext cx="4549775" cy="3594100"/>
            <a:chOff x="-22" y="1030"/>
            <a:chExt cx="2866" cy="2264"/>
          </a:xfrm>
        </p:grpSpPr>
        <p:grpSp>
          <p:nvGrpSpPr>
            <p:cNvPr id="10" name="Group 89"/>
            <p:cNvGrpSpPr>
              <a:grpSpLocks/>
            </p:cNvGrpSpPr>
            <p:nvPr/>
          </p:nvGrpSpPr>
          <p:grpSpPr bwMode="auto">
            <a:xfrm>
              <a:off x="-22" y="1030"/>
              <a:ext cx="2768" cy="2165"/>
              <a:chOff x="412" y="572"/>
              <a:chExt cx="1832" cy="2165"/>
            </a:xfrm>
          </p:grpSpPr>
          <p:sp>
            <p:nvSpPr>
              <p:cNvPr id="16396" name="Line 90"/>
              <p:cNvSpPr>
                <a:spLocks noChangeShapeType="1"/>
              </p:cNvSpPr>
              <p:nvPr/>
            </p:nvSpPr>
            <p:spPr bwMode="auto">
              <a:xfrm flipV="1">
                <a:off x="1099" y="1129"/>
                <a:ext cx="0" cy="1118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7" name="Line 91"/>
              <p:cNvSpPr>
                <a:spLocks noChangeShapeType="1"/>
              </p:cNvSpPr>
              <p:nvPr/>
            </p:nvSpPr>
            <p:spPr bwMode="auto">
              <a:xfrm flipH="1">
                <a:off x="718" y="2247"/>
                <a:ext cx="381" cy="2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8" name="Line 92"/>
              <p:cNvSpPr>
                <a:spLocks noChangeShapeType="1"/>
              </p:cNvSpPr>
              <p:nvPr/>
            </p:nvSpPr>
            <p:spPr bwMode="auto">
              <a:xfrm>
                <a:off x="1787" y="2247"/>
                <a:ext cx="457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399" name="Line 93"/>
              <p:cNvSpPr>
                <a:spLocks noChangeShapeType="1"/>
              </p:cNvSpPr>
              <p:nvPr/>
            </p:nvSpPr>
            <p:spPr bwMode="auto">
              <a:xfrm flipH="1">
                <a:off x="412" y="2527"/>
                <a:ext cx="306" cy="21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0" name="Line 94"/>
              <p:cNvSpPr>
                <a:spLocks noChangeShapeType="1"/>
              </p:cNvSpPr>
              <p:nvPr/>
            </p:nvSpPr>
            <p:spPr bwMode="auto">
              <a:xfrm flipV="1">
                <a:off x="1099" y="752"/>
                <a:ext cx="0" cy="35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1" name="Line 95"/>
              <p:cNvSpPr>
                <a:spLocks noChangeShapeType="1"/>
              </p:cNvSpPr>
              <p:nvPr/>
            </p:nvSpPr>
            <p:spPr bwMode="auto">
              <a:xfrm>
                <a:off x="1023" y="2308"/>
                <a:ext cx="7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2" name="Line 96"/>
              <p:cNvSpPr>
                <a:spLocks noChangeShapeType="1"/>
              </p:cNvSpPr>
              <p:nvPr/>
            </p:nvSpPr>
            <p:spPr bwMode="auto">
              <a:xfrm flipH="1">
                <a:off x="1089" y="2243"/>
                <a:ext cx="76" cy="7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3" name="Text Box 97"/>
              <p:cNvSpPr txBox="1">
                <a:spLocks noChangeArrowheads="1"/>
              </p:cNvSpPr>
              <p:nvPr/>
            </p:nvSpPr>
            <p:spPr bwMode="auto">
              <a:xfrm>
                <a:off x="1066" y="572"/>
                <a:ext cx="245" cy="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800">
                    <a:latin typeface="Times New Roman" pitchFamily="18" charset="0"/>
                  </a:rPr>
                  <a:t>z</a:t>
                </a:r>
                <a:endParaRPr lang="ru-RU" sz="2800"/>
              </a:p>
            </p:txBody>
          </p:sp>
        </p:grpSp>
        <p:grpSp>
          <p:nvGrpSpPr>
            <p:cNvPr id="11" name="Group 88"/>
            <p:cNvGrpSpPr>
              <a:grpSpLocks/>
            </p:cNvGrpSpPr>
            <p:nvPr/>
          </p:nvGrpSpPr>
          <p:grpSpPr bwMode="auto">
            <a:xfrm>
              <a:off x="106" y="2388"/>
              <a:ext cx="2738" cy="906"/>
              <a:chOff x="106" y="2387"/>
              <a:chExt cx="2738" cy="906"/>
            </a:xfrm>
          </p:grpSpPr>
          <p:sp>
            <p:nvSpPr>
              <p:cNvPr id="16394" name="Text Box 98"/>
              <p:cNvSpPr txBox="1">
                <a:spLocks noChangeArrowheads="1"/>
              </p:cNvSpPr>
              <p:nvPr/>
            </p:nvSpPr>
            <p:spPr bwMode="auto">
              <a:xfrm>
                <a:off x="106" y="3022"/>
                <a:ext cx="370" cy="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800">
                    <a:latin typeface="Times New Roman" pitchFamily="18" charset="0"/>
                  </a:rPr>
                  <a:t>x</a:t>
                </a:r>
                <a:endParaRPr lang="ru-RU" sz="2800"/>
              </a:p>
            </p:txBody>
          </p:sp>
          <p:sp>
            <p:nvSpPr>
              <p:cNvPr id="16395" name="Text Box 99"/>
              <p:cNvSpPr txBox="1">
                <a:spLocks noChangeArrowheads="1"/>
              </p:cNvSpPr>
              <p:nvPr/>
            </p:nvSpPr>
            <p:spPr bwMode="auto">
              <a:xfrm>
                <a:off x="2474" y="2387"/>
                <a:ext cx="370" cy="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800">
                    <a:latin typeface="Times New Roman" pitchFamily="18" charset="0"/>
                  </a:rPr>
                  <a:t>y</a:t>
                </a:r>
                <a:endParaRPr lang="ru-RU" sz="28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ru-RU" sz="3200" dirty="0" smtClean="0">
                <a:solidFill>
                  <a:srgbClr val="00B050"/>
                </a:solidFill>
              </a:rPr>
              <a:t>Проекции точек на плоскость</a:t>
            </a: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>
            <a:off x="1476375" y="3830638"/>
            <a:ext cx="0" cy="1211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395288" y="1773238"/>
            <a:ext cx="4032250" cy="3536950"/>
            <a:chOff x="295" y="1298"/>
            <a:chExt cx="1995" cy="1636"/>
          </a:xfrm>
        </p:grpSpPr>
        <p:sp>
          <p:nvSpPr>
            <p:cNvPr id="39941" name="Line 10"/>
            <p:cNvSpPr>
              <a:spLocks noChangeShapeType="1"/>
            </p:cNvSpPr>
            <p:nvPr/>
          </p:nvSpPr>
          <p:spPr bwMode="auto">
            <a:xfrm flipH="1">
              <a:off x="521" y="2433"/>
              <a:ext cx="318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2" name="Line 15"/>
            <p:cNvSpPr>
              <a:spLocks noChangeShapeType="1"/>
            </p:cNvSpPr>
            <p:nvPr/>
          </p:nvSpPr>
          <p:spPr bwMode="auto">
            <a:xfrm flipH="1">
              <a:off x="839" y="1344"/>
              <a:ext cx="408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295" y="1298"/>
              <a:ext cx="1995" cy="1636"/>
              <a:chOff x="295" y="1298"/>
              <a:chExt cx="1995" cy="1636"/>
            </a:xfrm>
          </p:grpSpPr>
          <p:sp>
            <p:nvSpPr>
              <p:cNvPr id="39944" name="Line 5"/>
              <p:cNvSpPr>
                <a:spLocks noChangeShapeType="1"/>
              </p:cNvSpPr>
              <p:nvPr/>
            </p:nvSpPr>
            <p:spPr bwMode="auto">
              <a:xfrm flipV="1">
                <a:off x="521" y="2432"/>
                <a:ext cx="1407" cy="4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5" name="Line 9"/>
              <p:cNvSpPr>
                <a:spLocks noChangeShapeType="1"/>
              </p:cNvSpPr>
              <p:nvPr/>
            </p:nvSpPr>
            <p:spPr bwMode="auto">
              <a:xfrm>
                <a:off x="839" y="2433"/>
                <a:ext cx="10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6" name="Line 11"/>
              <p:cNvSpPr>
                <a:spLocks noChangeShapeType="1"/>
              </p:cNvSpPr>
              <p:nvPr/>
            </p:nvSpPr>
            <p:spPr bwMode="auto">
              <a:xfrm flipH="1">
                <a:off x="1610" y="2433"/>
                <a:ext cx="318" cy="4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7" name="Line 12"/>
              <p:cNvSpPr>
                <a:spLocks noChangeShapeType="1"/>
              </p:cNvSpPr>
              <p:nvPr/>
            </p:nvSpPr>
            <p:spPr bwMode="auto">
              <a:xfrm>
                <a:off x="521" y="2932"/>
                <a:ext cx="10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8" name="Line 13"/>
              <p:cNvSpPr>
                <a:spLocks noChangeShapeType="1"/>
              </p:cNvSpPr>
              <p:nvPr/>
            </p:nvSpPr>
            <p:spPr bwMode="auto">
              <a:xfrm>
                <a:off x="839" y="2433"/>
                <a:ext cx="771" cy="4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9" name="Line 14"/>
              <p:cNvSpPr>
                <a:spLocks noChangeShapeType="1"/>
              </p:cNvSpPr>
              <p:nvPr/>
            </p:nvSpPr>
            <p:spPr bwMode="auto">
              <a:xfrm flipV="1">
                <a:off x="1247" y="1344"/>
                <a:ext cx="0" cy="13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50" name="Line 16"/>
              <p:cNvSpPr>
                <a:spLocks noChangeShapeType="1"/>
              </p:cNvSpPr>
              <p:nvPr/>
            </p:nvSpPr>
            <p:spPr bwMode="auto">
              <a:xfrm flipH="1">
                <a:off x="521" y="1344"/>
                <a:ext cx="726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51" name="Line 17"/>
              <p:cNvSpPr>
                <a:spLocks noChangeShapeType="1"/>
              </p:cNvSpPr>
              <p:nvPr/>
            </p:nvSpPr>
            <p:spPr bwMode="auto">
              <a:xfrm>
                <a:off x="1247" y="1344"/>
                <a:ext cx="363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52" name="Line 18"/>
              <p:cNvSpPr>
                <a:spLocks noChangeShapeType="1"/>
              </p:cNvSpPr>
              <p:nvPr/>
            </p:nvSpPr>
            <p:spPr bwMode="auto">
              <a:xfrm>
                <a:off x="1247" y="1344"/>
                <a:ext cx="681" cy="10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53" name="Line 20"/>
              <p:cNvSpPr>
                <a:spLocks noChangeShapeType="1"/>
              </p:cNvSpPr>
              <p:nvPr/>
            </p:nvSpPr>
            <p:spPr bwMode="auto">
              <a:xfrm>
                <a:off x="1156" y="2704"/>
                <a:ext cx="104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54" name="Line 21"/>
              <p:cNvSpPr>
                <a:spLocks noChangeShapeType="1"/>
              </p:cNvSpPr>
              <p:nvPr/>
            </p:nvSpPr>
            <p:spPr bwMode="auto">
              <a:xfrm flipV="1">
                <a:off x="1251" y="2741"/>
                <a:ext cx="91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55" name="Text Box 22"/>
              <p:cNvSpPr txBox="1">
                <a:spLocks noChangeArrowheads="1"/>
              </p:cNvSpPr>
              <p:nvPr/>
            </p:nvSpPr>
            <p:spPr bwMode="auto">
              <a:xfrm>
                <a:off x="295" y="2750"/>
                <a:ext cx="295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/>
                  <a:t>А</a:t>
                </a:r>
              </a:p>
            </p:txBody>
          </p:sp>
          <p:sp>
            <p:nvSpPr>
              <p:cNvPr id="39956" name="Text Box 23"/>
              <p:cNvSpPr txBox="1">
                <a:spLocks noChangeArrowheads="1"/>
              </p:cNvSpPr>
              <p:nvPr/>
            </p:nvSpPr>
            <p:spPr bwMode="auto">
              <a:xfrm>
                <a:off x="1745" y="2749"/>
                <a:ext cx="295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D</a:t>
                </a:r>
                <a:endParaRPr lang="ru-RU" sz="2000" b="1"/>
              </a:p>
            </p:txBody>
          </p:sp>
          <p:sp>
            <p:nvSpPr>
              <p:cNvPr id="39957" name="Text Box 24"/>
              <p:cNvSpPr txBox="1">
                <a:spLocks noChangeArrowheads="1"/>
              </p:cNvSpPr>
              <p:nvPr/>
            </p:nvSpPr>
            <p:spPr bwMode="auto">
              <a:xfrm>
                <a:off x="1995" y="2205"/>
                <a:ext cx="295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C</a:t>
                </a:r>
                <a:endParaRPr lang="ru-RU" sz="2000" b="1"/>
              </a:p>
            </p:txBody>
          </p:sp>
          <p:sp>
            <p:nvSpPr>
              <p:cNvPr id="39958" name="Text Box 25"/>
              <p:cNvSpPr txBox="1">
                <a:spLocks noChangeArrowheads="1"/>
              </p:cNvSpPr>
              <p:nvPr/>
            </p:nvSpPr>
            <p:spPr bwMode="auto">
              <a:xfrm>
                <a:off x="906" y="2205"/>
                <a:ext cx="295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B</a:t>
                </a:r>
                <a:endParaRPr lang="ru-RU" sz="2000" b="1"/>
              </a:p>
            </p:txBody>
          </p:sp>
          <p:sp>
            <p:nvSpPr>
              <p:cNvPr id="39959" name="Text Box 26"/>
              <p:cNvSpPr txBox="1">
                <a:spLocks noChangeArrowheads="1"/>
              </p:cNvSpPr>
              <p:nvPr/>
            </p:nvSpPr>
            <p:spPr bwMode="auto">
              <a:xfrm>
                <a:off x="702" y="1933"/>
                <a:ext cx="295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M</a:t>
                </a:r>
                <a:endParaRPr lang="ru-RU" sz="2000" b="1"/>
              </a:p>
            </p:txBody>
          </p:sp>
          <p:sp>
            <p:nvSpPr>
              <p:cNvPr id="39960" name="Text Box 27"/>
              <p:cNvSpPr txBox="1">
                <a:spLocks noChangeArrowheads="1"/>
              </p:cNvSpPr>
              <p:nvPr/>
            </p:nvSpPr>
            <p:spPr bwMode="auto">
              <a:xfrm>
                <a:off x="997" y="1298"/>
                <a:ext cx="295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P</a:t>
                </a:r>
                <a:endParaRPr lang="ru-RU" sz="2000" b="1"/>
              </a:p>
            </p:txBody>
          </p:sp>
          <p:sp>
            <p:nvSpPr>
              <p:cNvPr id="39961" name="Text Box 28"/>
              <p:cNvSpPr txBox="1">
                <a:spLocks noChangeArrowheads="1"/>
              </p:cNvSpPr>
              <p:nvPr/>
            </p:nvSpPr>
            <p:spPr bwMode="auto">
              <a:xfrm>
                <a:off x="1246" y="2432"/>
                <a:ext cx="295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1"/>
                  <a:t>O</a:t>
                </a:r>
                <a:endParaRPr lang="ru-RU" sz="2000" b="1"/>
              </a:p>
            </p:txBody>
          </p:sp>
        </p:grpSp>
      </p:grpSp>
      <p:sp>
        <p:nvSpPr>
          <p:cNvPr id="39962" name="Text Box 29"/>
          <p:cNvSpPr txBox="1">
            <a:spLocks noChangeArrowheads="1"/>
          </p:cNvSpPr>
          <p:nvPr/>
        </p:nvSpPr>
        <p:spPr bwMode="auto">
          <a:xfrm>
            <a:off x="2468563" y="264318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N</a:t>
            </a:r>
            <a:endParaRPr lang="ru-RU" sz="1400" b="1"/>
          </a:p>
        </p:txBody>
      </p:sp>
      <p:sp>
        <p:nvSpPr>
          <p:cNvPr id="66592" name="Oval 32"/>
          <p:cNvSpPr>
            <a:spLocks noChangeArrowheads="1"/>
          </p:cNvSpPr>
          <p:nvPr/>
        </p:nvSpPr>
        <p:spPr bwMode="auto">
          <a:xfrm>
            <a:off x="1403350" y="371633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6593" name="Oval 33"/>
          <p:cNvSpPr>
            <a:spLocks noChangeArrowheads="1"/>
          </p:cNvSpPr>
          <p:nvPr/>
        </p:nvSpPr>
        <p:spPr bwMode="auto">
          <a:xfrm>
            <a:off x="2252663" y="18446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6594" name="Oval 34"/>
          <p:cNvSpPr>
            <a:spLocks noChangeArrowheads="1"/>
          </p:cNvSpPr>
          <p:nvPr/>
        </p:nvSpPr>
        <p:spPr bwMode="auto">
          <a:xfrm>
            <a:off x="3030538" y="309721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6595" name="Oval 35"/>
          <p:cNvSpPr>
            <a:spLocks noChangeArrowheads="1"/>
          </p:cNvSpPr>
          <p:nvPr/>
        </p:nvSpPr>
        <p:spPr bwMode="auto">
          <a:xfrm>
            <a:off x="1778000" y="3111500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6596" name="Oval 36"/>
          <p:cNvSpPr>
            <a:spLocks noChangeArrowheads="1"/>
          </p:cNvSpPr>
          <p:nvPr/>
        </p:nvSpPr>
        <p:spPr bwMode="auto">
          <a:xfrm>
            <a:off x="2468563" y="2982913"/>
            <a:ext cx="158750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68" name="Text Box 39"/>
          <p:cNvSpPr txBox="1">
            <a:spLocks noChangeArrowheads="1"/>
          </p:cNvSpPr>
          <p:nvPr/>
        </p:nvSpPr>
        <p:spPr bwMode="auto">
          <a:xfrm>
            <a:off x="1619250" y="263683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K</a:t>
            </a:r>
            <a:endParaRPr lang="ru-RU" sz="1400" b="1"/>
          </a:p>
        </p:txBody>
      </p:sp>
      <p:sp>
        <p:nvSpPr>
          <p:cNvPr id="39969" name="Text Box 40"/>
          <p:cNvSpPr txBox="1">
            <a:spLocks noChangeArrowheads="1"/>
          </p:cNvSpPr>
          <p:nvPr/>
        </p:nvSpPr>
        <p:spPr bwMode="auto">
          <a:xfrm>
            <a:off x="2987675" y="2695575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S</a:t>
            </a:r>
            <a:endParaRPr lang="ru-RU" sz="1400" b="1"/>
          </a:p>
        </p:txBody>
      </p:sp>
      <p:sp>
        <p:nvSpPr>
          <p:cNvPr id="66601" name="Line 41"/>
          <p:cNvSpPr>
            <a:spLocks noChangeShapeType="1"/>
          </p:cNvSpPr>
          <p:nvPr/>
        </p:nvSpPr>
        <p:spPr bwMode="auto">
          <a:xfrm>
            <a:off x="3101975" y="3184525"/>
            <a:ext cx="30163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02" name="Line 42"/>
          <p:cNvSpPr>
            <a:spLocks noChangeShapeType="1"/>
          </p:cNvSpPr>
          <p:nvPr/>
        </p:nvSpPr>
        <p:spPr bwMode="auto">
          <a:xfrm>
            <a:off x="1849438" y="3198813"/>
            <a:ext cx="30162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603" name="Line 43"/>
          <p:cNvSpPr>
            <a:spLocks noChangeShapeType="1"/>
          </p:cNvSpPr>
          <p:nvPr/>
        </p:nvSpPr>
        <p:spPr bwMode="auto">
          <a:xfrm flipH="1">
            <a:off x="2555875" y="2997200"/>
            <a:ext cx="0" cy="19446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5549E-6 L -0.00608 0.409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65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69942E-6 L 0.00018 0.18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6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89017E-6 L 0.00329 0.1743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6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8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6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81503E-6 L -0.00157 0.1826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65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9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6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0.00208 L 0.00173 0.2769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6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6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9" grpId="0" animBg="1"/>
      <p:bldP spid="66592" grpId="0" animBg="1"/>
      <p:bldP spid="66593" grpId="0" animBg="1"/>
      <p:bldP spid="66594" grpId="0" animBg="1"/>
      <p:bldP spid="66595" grpId="0" animBg="1"/>
      <p:bldP spid="66596" grpId="0" animBg="1"/>
      <p:bldP spid="66601" grpId="0" animBg="1"/>
      <p:bldP spid="66602" grpId="0" animBg="1"/>
      <p:bldP spid="6660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589</Words>
  <Application>Microsoft Office PowerPoint</Application>
  <PresentationFormat>Экран (4:3)</PresentationFormat>
  <Paragraphs>223</Paragraphs>
  <Slides>19</Slides>
  <Notes>0</Notes>
  <HiddenSlides>1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Тема Office</vt:lpstr>
      <vt:lpstr>Формула</vt:lpstr>
      <vt:lpstr>Microsoft Equation 3.0</vt:lpstr>
      <vt:lpstr>Слайд 1</vt:lpstr>
      <vt:lpstr>Основные формулы.</vt:lpstr>
      <vt:lpstr>Слайд 3</vt:lpstr>
      <vt:lpstr>Алгоритм решения  базовых задач</vt:lpstr>
      <vt:lpstr>Введение  прямоугольной системы координат, если в основании многогранника лежит... - прямоугольник - квадрат</vt:lpstr>
      <vt:lpstr>Введение прямоугольной системы координат , если в основании многогранника лежит... - треугольник - шестиугольник</vt:lpstr>
      <vt:lpstr>Введение прямоугольной системы координат , если в основании многогранника лежит... - ромб</vt:lpstr>
      <vt:lpstr>Введение прямоугольной системы координат в пространстве.</vt:lpstr>
      <vt:lpstr>Проекции точек на плоскость</vt:lpstr>
      <vt:lpstr>Слайд 10</vt:lpstr>
      <vt:lpstr>Слайд 11</vt:lpstr>
      <vt:lpstr>Составить уравнение плоскости по 3 точкам</vt:lpstr>
      <vt:lpstr> Уравнения координатных плоскостей</vt:lpstr>
      <vt:lpstr>.   В правильной треугольной призме ABCA1B1C1 все ребра которой равны 1 найти расстояние между прямыми АА1 и ВС1.                      Решение.</vt:lpstr>
      <vt:lpstr> На ребре  СС1 куба ABCDA1B1C1D1 отмечена точка E  так, что CE:EC1=2:1 . Найдите угол между прямыми  BE и AC1 .</vt:lpstr>
      <vt:lpstr>Слайд 16</vt:lpstr>
      <vt:lpstr>Длины ребер правильной четырехугольной пирамиды PABCD с вершиной Р равны между собой. Найдите угол между прямой ВМ и плоскостью BDP, если точка М – середина бокового ребра пирамиды АР.   </vt:lpstr>
      <vt:lpstr>Слайд 18</vt:lpstr>
      <vt:lpstr>Слайд 19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XTreme.ws</dc:creator>
  <cp:lastModifiedBy>XTreme.ws</cp:lastModifiedBy>
  <cp:revision>4</cp:revision>
  <dcterms:created xsi:type="dcterms:W3CDTF">2019-11-08T21:11:05Z</dcterms:created>
  <dcterms:modified xsi:type="dcterms:W3CDTF">2019-11-08T22:24:36Z</dcterms:modified>
</cp:coreProperties>
</file>