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72" y="38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ACA7D-84E6-4992-B39E-FA8A2FE3991E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7C58-D2F5-4F8F-8C9D-2A735DE2F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953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ACA7D-84E6-4992-B39E-FA8A2FE3991E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7C58-D2F5-4F8F-8C9D-2A735DE2F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771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ACA7D-84E6-4992-B39E-FA8A2FE3991E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7C58-D2F5-4F8F-8C9D-2A735DE2F5C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8630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ACA7D-84E6-4992-B39E-FA8A2FE3991E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7C58-D2F5-4F8F-8C9D-2A735DE2F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019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ACA7D-84E6-4992-B39E-FA8A2FE3991E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7C58-D2F5-4F8F-8C9D-2A735DE2F5C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7639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ACA7D-84E6-4992-B39E-FA8A2FE3991E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7C58-D2F5-4F8F-8C9D-2A735DE2F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768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ACA7D-84E6-4992-B39E-FA8A2FE3991E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7C58-D2F5-4F8F-8C9D-2A735DE2F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895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ACA7D-84E6-4992-B39E-FA8A2FE3991E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7C58-D2F5-4F8F-8C9D-2A735DE2F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047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ACA7D-84E6-4992-B39E-FA8A2FE3991E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7C58-D2F5-4F8F-8C9D-2A735DE2F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863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ACA7D-84E6-4992-B39E-FA8A2FE3991E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7C58-D2F5-4F8F-8C9D-2A735DE2F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144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ACA7D-84E6-4992-B39E-FA8A2FE3991E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7C58-D2F5-4F8F-8C9D-2A735DE2F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814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ACA7D-84E6-4992-B39E-FA8A2FE3991E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7C58-D2F5-4F8F-8C9D-2A735DE2F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804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ACA7D-84E6-4992-B39E-FA8A2FE3991E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7C58-D2F5-4F8F-8C9D-2A735DE2F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955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ACA7D-84E6-4992-B39E-FA8A2FE3991E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7C58-D2F5-4F8F-8C9D-2A735DE2F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298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ACA7D-84E6-4992-B39E-FA8A2FE3991E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7C58-D2F5-4F8F-8C9D-2A735DE2F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409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7C58-D2F5-4F8F-8C9D-2A735DE2F5CD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ACA7D-84E6-4992-B39E-FA8A2FE3991E}" type="datetimeFigureOut">
              <a:rPr lang="ru-RU" smtClean="0"/>
              <a:t>31.10.2019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962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ACA7D-84E6-4992-B39E-FA8A2FE3991E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6197C58-D2F5-4F8F-8C9D-2A735DE2F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43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386" y="2032316"/>
            <a:ext cx="10512214" cy="2509203"/>
          </a:xfrm>
        </p:spPr>
        <p:txBody>
          <a:bodyPr>
            <a:scene3d>
              <a:camera prst="perspectiveRigh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Профилактика детского травматизма на уроках трудового обучения. 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Формирование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навыков «безопасного труда».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478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80533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Основные причины травматизма на уроках трудового обучения: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244601"/>
            <a:ext cx="9160933" cy="5342466"/>
          </a:xfrm>
        </p:spPr>
        <p:txBody>
          <a:bodyPr>
            <a:normAutofit fontScale="92500" lnSpcReduction="20000"/>
          </a:bodyPr>
          <a:lstStyle/>
          <a:p>
            <a:pPr lvl="0" algn="just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Плохая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организация урока, недостаточный контроль со стороны учителя;</a:t>
            </a:r>
          </a:p>
          <a:p>
            <a:pPr lvl="0" algn="just"/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Несоблюдение правил техники безопасности и нарушение трудовой дисциплины;</a:t>
            </a:r>
          </a:p>
          <a:p>
            <a:pPr lvl="0" algn="just"/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Недостаточный уровень теоретической и практической подготовки учащихся;</a:t>
            </a:r>
          </a:p>
          <a:p>
            <a:pPr lvl="0" algn="just"/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Несоответствие технологического процесса нормам по охране труда: непригодные заготовки, отсутствие приспособлений безопасности, опасные технологии;</a:t>
            </a:r>
          </a:p>
          <a:p>
            <a:pPr lvl="0" algn="just"/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Отсутствие, неисправность, несоответствие условиям работы или неиспользование спецодежды и средств индивидуальной защиты;</a:t>
            </a:r>
          </a:p>
          <a:p>
            <a:pPr lvl="0" algn="just"/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Недостаточная требовательность учителя в вопросах соблюдения инструкций и требований техники безопасности;</a:t>
            </a:r>
          </a:p>
          <a:p>
            <a:pPr lvl="0" algn="just"/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Ошибки в организации рабочего места: нарушение норм проходов, рабочих зон, несоответствие высоты основного оборудования росту учащихся, недостаточная освещенность;</a:t>
            </a:r>
          </a:p>
          <a:p>
            <a:pPr lvl="0" algn="just"/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Отсутствие на станках и машинах ограждений, защитных приспособлений;</a:t>
            </a:r>
          </a:p>
          <a:p>
            <a:pPr lvl="0" algn="just"/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Необеспеченность мастерских защитными устройствами от поражения учащихся электрическим током.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776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14867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Общие требования безопасности на уроках трудового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обучения: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075267"/>
            <a:ext cx="9381066" cy="551179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algn="just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Соблюдать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правила пожарной безопасности,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электробезопасности,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требования техники безопасности, инструктажей, инструкций.</a:t>
            </a:r>
          </a:p>
          <a:p>
            <a:pPr lvl="0" algn="just"/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Не заходить в учебные и производственные помещения без разрешения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учителя.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  <a:p>
            <a:pPr lvl="0" algn="just"/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Приступать к выполнению работы только после прохождения инструктажа.</a:t>
            </a:r>
          </a:p>
          <a:p>
            <a:pPr lvl="0" algn="just"/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При необходимости использовать специальную одежду: халат, фартук, берет, косынку и средства индивидуальной защиты.</a:t>
            </a:r>
          </a:p>
          <a:p>
            <a:pPr lvl="0" algn="just"/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Выполнять только ту работу, на выполнение которой получено задание.</a:t>
            </a:r>
          </a:p>
          <a:p>
            <a:pPr lvl="0" algn="just"/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Не покидать учебное, рабочее место без разрешения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учителя.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  <a:p>
            <a:pPr lvl="0" algn="just"/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Не мешать работе других школьников.</a:t>
            </a:r>
          </a:p>
          <a:p>
            <a:pPr lvl="0" algn="just"/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Не баловаться, не бегать, не нарушать дисциплину, не совершать действия и поступки, способные привести к несчастному случаю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 algn="just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О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случаях травмирования, ухудшении самочувствия, при появлении опасностей необходимо немедленно сообщить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учителю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или другим взрослым.</a:t>
            </a:r>
          </a:p>
          <a:p>
            <a:pPr lvl="0" algn="just"/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При возникновении ЧС не поддаваться панике, действовать организованно, оказывать помощь пострадавшим.</a:t>
            </a:r>
          </a:p>
          <a:p>
            <a:pPr lvl="0" algn="just"/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923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267" y="347134"/>
            <a:ext cx="9965265" cy="1159933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Работу с учащимися по формированию трудовых умений в использовании столярного оборудования осуществляю, учитывая   правила коррекционной работы, со строгим соблюдением следующей последовательности:</a:t>
            </a:r>
            <a:b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1934" y="1507067"/>
            <a:ext cx="4995333" cy="5190066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1.Проведение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инструктажей с каждым обучающимся. </a:t>
            </a:r>
          </a:p>
          <a:p>
            <a:pPr algn="just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2.Обучение правилам безопасной работы и правильному обращению со столярным инструментом. </a:t>
            </a:r>
          </a:p>
          <a:p>
            <a:pPr algn="just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3.Многократное индивидуальное повторение элементов выполнения столярных работ. </a:t>
            </a:r>
          </a:p>
          <a:p>
            <a:pPr algn="just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4.Проверка усвоения практических навыков и умений при выполнении столярных работ. </a:t>
            </a:r>
          </a:p>
          <a:p>
            <a:pPr algn="just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5.Выполнение столярных работ только в присутствии учителя.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7" t="1" r="14705" b="-3284"/>
          <a:stretch/>
        </p:blipFill>
        <p:spPr>
          <a:xfrm rot="16200000">
            <a:off x="5699760" y="1842739"/>
            <a:ext cx="4612643" cy="3941300"/>
          </a:xfrm>
          <a:prstGeom prst="rect">
            <a:avLst/>
          </a:prstGeom>
          <a:scene3d>
            <a:camera prst="orthographicFront"/>
            <a:lightRig rig="threePt" dir="t"/>
          </a:scene3d>
          <a:sp3d contourW="31750">
            <a:contourClr>
              <a:srgbClr val="0070C0"/>
            </a:contourClr>
          </a:sp3d>
        </p:spPr>
      </p:pic>
    </p:spTree>
    <p:extLst>
      <p:ext uri="{BB962C8B-B14F-4D97-AF65-F5344CB8AC3E}">
        <p14:creationId xmlns:p14="http://schemas.microsoft.com/office/powerpoint/2010/main" val="221436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6174" y="443549"/>
            <a:ext cx="3823546" cy="1832291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Пыль, опилки не сдувай –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Щетку-сметку применяй.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Помни – пыль сдувать нельзя,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Дунешь – попадет в глаза!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767494" y="4704081"/>
            <a:ext cx="4138506" cy="198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  <a:p>
            <a:pPr marL="0" indent="0">
              <a:buFont typeface="Wingdings 3" charset="2"/>
              <a:buNone/>
            </a:pP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28694" y="2390934"/>
            <a:ext cx="4138506" cy="198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Поосторожней будь с доской,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Не гладь ее своей рукой –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Так глубоко войдет заноза,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Что не достанешь без наркоза.</a:t>
            </a:r>
          </a:p>
          <a:p>
            <a:pPr marL="0" indent="0">
              <a:buFont typeface="Wingdings 3" charset="2"/>
              <a:buNone/>
            </a:pP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86174" y="4704081"/>
            <a:ext cx="4138506" cy="198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Стружку не хватай руками,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Берегись ее, она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С очень острыми краями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И, притом, - раскалена!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5" t="556" r="22027" b="-1"/>
          <a:stretch/>
        </p:blipFill>
        <p:spPr>
          <a:xfrm>
            <a:off x="4109720" y="1205548"/>
            <a:ext cx="5389880" cy="4341811"/>
          </a:xfrm>
          <a:prstGeom prst="rect">
            <a:avLst/>
          </a:prstGeom>
          <a:scene3d>
            <a:camera prst="orthographicFront"/>
            <a:lightRig rig="threePt" dir="t"/>
          </a:scene3d>
          <a:sp3d contourW="31750">
            <a:contourClr>
              <a:schemeClr val="accent2">
                <a:lumMod val="50000"/>
              </a:schemeClr>
            </a:contourClr>
          </a:sp3d>
        </p:spPr>
      </p:pic>
    </p:spTree>
    <p:extLst>
      <p:ext uri="{BB962C8B-B14F-4D97-AF65-F5344CB8AC3E}">
        <p14:creationId xmlns:p14="http://schemas.microsoft.com/office/powerpoint/2010/main" val="76597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19" r="34973"/>
          <a:stretch/>
        </p:blipFill>
        <p:spPr>
          <a:xfrm>
            <a:off x="290589" y="62240"/>
            <a:ext cx="4159850" cy="3636000"/>
          </a:xfrm>
          <a:scene3d>
            <a:camera prst="orthographicFront"/>
            <a:lightRig rig="threePt" dir="t"/>
          </a:scene3d>
          <a:sp3d contourW="31750">
            <a:contourClr>
              <a:schemeClr val="accent2">
                <a:lumMod val="50000"/>
              </a:schemeClr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5" t="-243" r="39186" b="-1225"/>
          <a:stretch/>
        </p:blipFill>
        <p:spPr>
          <a:xfrm rot="5400000">
            <a:off x="4451142" y="1166220"/>
            <a:ext cx="3655476" cy="3924000"/>
          </a:xfrm>
          <a:prstGeom prst="rect">
            <a:avLst/>
          </a:prstGeom>
          <a:scene3d>
            <a:camera prst="orthographicFront"/>
            <a:lightRig rig="threePt" dir="t"/>
          </a:scene3d>
          <a:sp3d contourW="31750">
            <a:contourClr>
              <a:schemeClr val="accent2">
                <a:lumMod val="50000"/>
              </a:schemeClr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7" t="996" r="18450" b="12591"/>
          <a:stretch/>
        </p:blipFill>
        <p:spPr>
          <a:xfrm>
            <a:off x="7508240" y="3698240"/>
            <a:ext cx="4368800" cy="3017519"/>
          </a:xfrm>
          <a:prstGeom prst="rect">
            <a:avLst/>
          </a:prstGeom>
          <a:scene3d>
            <a:camera prst="orthographicFront"/>
            <a:lightRig rig="threePt" dir="t"/>
          </a:scene3d>
          <a:sp3d contourW="31750">
            <a:contourClr>
              <a:schemeClr val="accent2">
                <a:lumMod val="50000"/>
              </a:schemeClr>
            </a:contourClr>
          </a:sp3d>
        </p:spPr>
      </p:pic>
    </p:spTree>
    <p:extLst>
      <p:ext uri="{BB962C8B-B14F-4D97-AF65-F5344CB8AC3E}">
        <p14:creationId xmlns:p14="http://schemas.microsoft.com/office/powerpoint/2010/main" val="335662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59</TotalTime>
  <Words>410</Words>
  <Application>Microsoft Office PowerPoint</Application>
  <PresentationFormat>Широкоэкранный</PresentationFormat>
  <Paragraphs>42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Грань</vt:lpstr>
      <vt:lpstr>Презентация PowerPoint</vt:lpstr>
      <vt:lpstr>Основные причины травматизма на уроках трудового обучения: </vt:lpstr>
      <vt:lpstr>Общие требования безопасности на уроках трудового обучения:</vt:lpstr>
      <vt:lpstr>Работу с учащимися по формированию трудовых умений в использовании столярного оборудования осуществляю, учитывая   правила коррекционной работы, со строгим соблюдением следующей последовательности: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 Пупкин</dc:creator>
  <cp:lastModifiedBy>Макс Пупкин</cp:lastModifiedBy>
  <cp:revision>7</cp:revision>
  <dcterms:created xsi:type="dcterms:W3CDTF">2019-10-31T16:49:37Z</dcterms:created>
  <dcterms:modified xsi:type="dcterms:W3CDTF">2019-10-31T17:49:22Z</dcterms:modified>
</cp:coreProperties>
</file>