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tags+xml" PartName="/ppt/tags/tag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9" r:id="rId18"/>
    <p:sldId id="278" r:id="rId19"/>
    <p:sldId id="276" r:id="rId20"/>
    <p:sldId id="259" r:id="rId21"/>
    <p:sldId id="285" r:id="rId22"/>
    <p:sldId id="286" r:id="rId23"/>
    <p:sldId id="284" r:id="rId24"/>
    <p:sldId id="283" r:id="rId25"/>
    <p:sldId id="282" r:id="rId26"/>
    <p:sldId id="281" r:id="rId27"/>
    <p:sldId id="280" r:id="rId28"/>
    <p:sldId id="291" r:id="rId29"/>
    <p:sldId id="290" r:id="rId30"/>
    <p:sldId id="289" r:id="rId31"/>
    <p:sldId id="288" r:id="rId32"/>
    <p:sldId id="287" r:id="rId33"/>
    <p:sldId id="295" r:id="rId34"/>
    <p:sldId id="294" r:id="rId35"/>
    <p:sldId id="293" r:id="rId36"/>
    <p:sldId id="292" r:id="rId37"/>
    <p:sldId id="300" r:id="rId38"/>
    <p:sldId id="299" r:id="rId39"/>
    <p:sldId id="302" r:id="rId40"/>
    <p:sldId id="303" r:id="rId41"/>
    <p:sldId id="301" r:id="rId42"/>
    <p:sldId id="298" r:id="rId43"/>
    <p:sldId id="296" r:id="rId44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  <a:srgbClr val="C4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7301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6400800" cy="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4406900"/>
            <a:ext cx="68750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1" y="2906713"/>
            <a:ext cx="68750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7848872" cy="57606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332656"/>
            <a:ext cx="3024000" cy="1044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332656"/>
            <a:ext cx="4186808" cy="57935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412776"/>
            <a:ext cx="3024000" cy="471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 ?><Relationships xmlns="http://schemas.openxmlformats.org/package/2006/relationships"><Relationship Id="rId3" Target="../media/image81.jpeg" Type="http://schemas.openxmlformats.org/officeDocument/2006/relationships/image"/><Relationship Id="rId2" Target="../media/image80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82.jpeg" Type="http://schemas.openxmlformats.org/officeDocument/2006/relationships/image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214" y="160337"/>
            <a:ext cx="7854044" cy="11430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25 муниципального района имени Лазо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Хабаровского края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EF73D-F1E7-47E9-9081-F00FC8EA427B}"/>
              </a:ext>
            </a:extLst>
          </p:cNvPr>
          <p:cNvSpPr txBox="1"/>
          <p:nvPr/>
        </p:nvSpPr>
        <p:spPr>
          <a:xfrm>
            <a:off x="2699792" y="2348880"/>
            <a:ext cx="446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«Осень золотая»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1DB98-6573-44A4-8FE4-97A4B877B9CE}"/>
              </a:ext>
            </a:extLst>
          </p:cNvPr>
          <p:cNvSpPr txBox="1"/>
          <p:nvPr/>
        </p:nvSpPr>
        <p:spPr>
          <a:xfrm>
            <a:off x="5436096" y="5085184"/>
            <a:ext cx="32588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r>
              <a:rPr lang="ru-RU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Обухова А.Е</a:t>
            </a:r>
          </a:p>
          <a:p>
            <a:r>
              <a:rPr lang="ru-RU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Лапунова</a:t>
            </a:r>
            <a:r>
              <a:rPr lang="ru-RU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</a:p>
          <a:p>
            <a:r>
              <a:rPr lang="ru-RU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 группа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656C1D-210A-45CE-A863-53828D67123F}"/>
              </a:ext>
            </a:extLst>
          </p:cNvPr>
          <p:cNvSpPr/>
          <p:nvPr/>
        </p:nvSpPr>
        <p:spPr>
          <a:xfrm>
            <a:off x="1259632" y="2852936"/>
            <a:ext cx="7704856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по проекту для детей: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Обогатить и расширить знания детей об осени, её признаках и дарах, бережном отношении к природе.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Пополнить словарный запас детей, как активного, так и пассивного словаря.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Развить творческие способности у детей.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7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CDC201-FE8B-42D6-98DE-420B24C374DA}"/>
              </a:ext>
            </a:extLst>
          </p:cNvPr>
          <p:cNvSpPr/>
          <p:nvPr/>
        </p:nvSpPr>
        <p:spPr>
          <a:xfrm>
            <a:off x="1403648" y="2780928"/>
            <a:ext cx="72008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по проекту для родителей: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У родителей появится интерес к образовательному процессу, развитию творчества, знаний и умений у детей.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Участие родителей в совместной продуктивной деятельности.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Понимание родителями в дальнейшем требований ДОУ к семье.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4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B75406-8763-4643-A80C-2E0FD5F15FB6}"/>
              </a:ext>
            </a:extLst>
          </p:cNvPr>
          <p:cNvSpPr/>
          <p:nvPr/>
        </p:nvSpPr>
        <p:spPr>
          <a:xfrm>
            <a:off x="1331640" y="2852936"/>
            <a:ext cx="7479704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проектной деятельности: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Составление плана работы над проектом.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Сбор материала необходимого для реализации проекта.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Организация предметно-развивающей среды по теме проекта.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Изготовление дидактических игр и пособий.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Разработка конспектов НОД по планируемой теме.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9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A24AD0-15D0-4ADB-8D88-FFD4BAD607DA}"/>
              </a:ext>
            </a:extLst>
          </p:cNvPr>
          <p:cNvSpPr/>
          <p:nvPr/>
        </p:nvSpPr>
        <p:spPr>
          <a:xfrm>
            <a:off x="3779912" y="1916832"/>
            <a:ext cx="2244269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Основной: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AAEDD7-C833-4875-BF73-222F783A0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31084"/>
              </p:ext>
            </p:extLst>
          </p:nvPr>
        </p:nvGraphicFramePr>
        <p:xfrm>
          <a:off x="1863253" y="2510874"/>
          <a:ext cx="6077585" cy="3851340"/>
        </p:xfrm>
        <a:graphic>
          <a:graphicData uri="http://schemas.openxmlformats.org/drawingml/2006/table">
            <a:tbl>
              <a:tblPr firstRow="1" firstCol="1" bandRow="1"/>
              <a:tblGrid>
                <a:gridCol w="3038475">
                  <a:extLst>
                    <a:ext uri="{9D8B030D-6E8A-4147-A177-3AD203B41FA5}">
                      <a16:colId xmlns:a16="http://schemas.microsoft.com/office/drawing/2014/main" val="4196948701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249450553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деятельность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387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Сюжетно-ролевые игры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«Оденем куклу на прогулку»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«Сварим суп из овощей»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«Магазин овощей»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257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«Какое время года»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«Собери осенний букет»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«Чудесный мешочек»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«Что растет на грядке»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«Собери картинку (разрезные овощи)»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068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887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07891D3-2EA8-49BB-B6B7-8322F374E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41334"/>
              </p:ext>
            </p:extLst>
          </p:nvPr>
        </p:nvGraphicFramePr>
        <p:xfrm>
          <a:off x="1763688" y="2636912"/>
          <a:ext cx="6212105" cy="3552700"/>
        </p:xfrm>
        <a:graphic>
          <a:graphicData uri="http://schemas.openxmlformats.org/drawingml/2006/table">
            <a:tbl>
              <a:tblPr firstRow="1" firstCol="1" bandRow="1"/>
              <a:tblGrid>
                <a:gridCol w="3172995">
                  <a:extLst>
                    <a:ext uri="{9D8B030D-6E8A-4147-A177-3AD203B41FA5}">
                      <a16:colId xmlns:a16="http://schemas.microsoft.com/office/drawing/2014/main" val="3094188450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184414013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Коммуникативная деятельность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169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«Осень в гости к нам пришла»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«Какая сегодня погода»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«Дары осени»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«Как изменилась одежда людей»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173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картин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«Прогулка в лесу»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«Уборка урожая»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829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Загадки об овощах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379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131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14B7EFF-C600-4C83-A7B9-CA9005AC2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21480"/>
              </p:ext>
            </p:extLst>
          </p:nvPr>
        </p:nvGraphicFramePr>
        <p:xfrm>
          <a:off x="2114232" y="2516790"/>
          <a:ext cx="6077585" cy="3823210"/>
        </p:xfrm>
        <a:graphic>
          <a:graphicData uri="http://schemas.openxmlformats.org/drawingml/2006/table">
            <a:tbl>
              <a:tblPr firstRow="1" firstCol="1" bandRow="1"/>
              <a:tblGrid>
                <a:gridCol w="3038475">
                  <a:extLst>
                    <a:ext uri="{9D8B030D-6E8A-4147-A177-3AD203B41FA5}">
                      <a16:colId xmlns:a16="http://schemas.microsoft.com/office/drawing/2014/main" val="2034423172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263337554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Двигательная деятельность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725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«Солнышко и дождик»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 медведя во бору»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«Листопад»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«Урожай»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822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Пальчиковые игры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«Вышли пальчики гулять»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«Мы капусту рубим»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«Грибы»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347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Физминутки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«Мы листики осенние»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«Ветер дует нам в лицо»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«Ходит осень по дорожке»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439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420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C12BFAA-6CDC-49C4-B836-1013F1D5F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08739"/>
              </p:ext>
            </p:extLst>
          </p:nvPr>
        </p:nvGraphicFramePr>
        <p:xfrm>
          <a:off x="1907704" y="3068960"/>
          <a:ext cx="6077585" cy="1880110"/>
        </p:xfrm>
        <a:graphic>
          <a:graphicData uri="http://schemas.openxmlformats.org/drawingml/2006/table">
            <a:tbl>
              <a:tblPr firstRow="1" firstCol="1" bandRow="1"/>
              <a:tblGrid>
                <a:gridCol w="3038475">
                  <a:extLst>
                    <a:ext uri="{9D8B030D-6E8A-4147-A177-3AD203B41FA5}">
                      <a16:colId xmlns:a16="http://schemas.microsoft.com/office/drawing/2014/main" val="732137202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170051976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Изобразительная деятельность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832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«Ягодки на веточке»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163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Лепка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«Ягодки на тарелочке»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«Грибочки для белочки»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618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«Осеннее дерево»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306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565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BEE0041-3C2F-4FB5-8270-62878773A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59000"/>
              </p:ext>
            </p:extLst>
          </p:nvPr>
        </p:nvGraphicFramePr>
        <p:xfrm>
          <a:off x="1763688" y="2348880"/>
          <a:ext cx="6077585" cy="4157600"/>
        </p:xfrm>
        <a:graphic>
          <a:graphicData uri="http://schemas.openxmlformats.org/drawingml/2006/table">
            <a:tbl>
              <a:tblPr firstRow="1" firstCol="1" bandRow="1"/>
              <a:tblGrid>
                <a:gridCol w="3038475">
                  <a:extLst>
                    <a:ext uri="{9D8B030D-6E8A-4147-A177-3AD203B41FA5}">
                      <a16:colId xmlns:a16="http://schemas.microsoft.com/office/drawing/2014/main" val="423958011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181317647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Восприятие художественной литературы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500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художественной литературы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 Блок «Зайчик»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З. Александрова «Дождик»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А.К. Бальмонт «Осень»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 Плещеев «Осень наступила»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Босев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«Дождь»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Тувим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«Овощи»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Русская народная сказка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«Вершки и корешки»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«Репка»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252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Загадки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66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298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56D46EC-2874-4FD3-B74A-21D7B364B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923808"/>
              </p:ext>
            </p:extLst>
          </p:nvPr>
        </p:nvGraphicFramePr>
        <p:xfrm>
          <a:off x="1907704" y="2852936"/>
          <a:ext cx="6077585" cy="2477390"/>
        </p:xfrm>
        <a:graphic>
          <a:graphicData uri="http://schemas.openxmlformats.org/drawingml/2006/table">
            <a:tbl>
              <a:tblPr firstRow="1" firstCol="1" bandRow="1"/>
              <a:tblGrid>
                <a:gridCol w="3038475">
                  <a:extLst>
                    <a:ext uri="{9D8B030D-6E8A-4147-A177-3AD203B41FA5}">
                      <a16:colId xmlns:a16="http://schemas.microsoft.com/office/drawing/2014/main" val="1113401217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21427855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Экскурсии и целевые прогулки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859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Прогулки по территории детского сада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Наблюдения за солнцем, небом, осенним дождем, за красотой и богатством осенних красок, за деревьями, растущими на территории детского сада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075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020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9A657E-67F3-453C-855D-948A40CD6239}"/>
              </a:ext>
            </a:extLst>
          </p:cNvPr>
          <p:cNvSpPr/>
          <p:nvPr/>
        </p:nvSpPr>
        <p:spPr>
          <a:xfrm>
            <a:off x="1331640" y="2564904"/>
            <a:ext cx="7488832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Заключительный: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Дети расширили и обогатили свои знания об осени, о сезонных изменениях в природе происходящих осенью; о многообразии и пользе овощей.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 детей развился интерес к наблюдениям, умение замечать прекрасное в разное время года; а также творческие способности.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 родителей появился интерес к образовательному процессу, развитию творчества, знаний и умений у детей.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4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5AAAA1-E3A0-438C-B8F7-AAEC7CEF6A92}"/>
              </a:ext>
            </a:extLst>
          </p:cNvPr>
          <p:cNvSpPr/>
          <p:nvPr/>
        </p:nvSpPr>
        <p:spPr>
          <a:xfrm>
            <a:off x="1263148" y="2924944"/>
            <a:ext cx="7848872" cy="2573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краткосрочный (1 месяц)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познавательно-творческий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дети второй младшей группы, воспитатели, родители.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 детей: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3-4 года.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E5F6B5-23D7-40E0-A010-2D8CB849B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36" y="805780"/>
            <a:ext cx="2283718" cy="3044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B0BEE8-16CD-4C58-8FD6-12D6E3088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37" y="1474505"/>
            <a:ext cx="3374979" cy="2531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DACA06-1089-4B71-B04F-C7E67D9CC5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17878"/>
            <a:ext cx="3374979" cy="2531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EF5E0B-141E-4072-AEB2-42A0A6CCD4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77072"/>
            <a:ext cx="3393641" cy="2545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535AF1-B3B9-4B5D-89D7-A5A8C4F9481C}"/>
              </a:ext>
            </a:extLst>
          </p:cNvPr>
          <p:cNvSpPr txBox="1"/>
          <p:nvPr/>
        </p:nvSpPr>
        <p:spPr>
          <a:xfrm>
            <a:off x="5190994" y="14604"/>
            <a:ext cx="3114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«Сварим суп из овощей»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FA7CA1-B2FB-4066-AC29-EA81D7767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3240360" cy="2430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DE11D6-20AB-4194-AB2D-8224F2620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68" y="1199030"/>
            <a:ext cx="3354694" cy="2516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816488-4484-4E30-90AC-F54EE37910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18977"/>
            <a:ext cx="3243267" cy="243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E2CA35-BB43-4C1E-9A25-BC746D63A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10" y="4131078"/>
            <a:ext cx="3354694" cy="2516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DCE171-8506-4721-A14A-3D9E2175984B}"/>
              </a:ext>
            </a:extLst>
          </p:cNvPr>
          <p:cNvSpPr txBox="1"/>
          <p:nvPr/>
        </p:nvSpPr>
        <p:spPr>
          <a:xfrm>
            <a:off x="5149045" y="60902"/>
            <a:ext cx="3012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растет на грядке?»</a:t>
            </a:r>
          </a:p>
        </p:txBody>
      </p:sp>
    </p:spTree>
    <p:extLst>
      <p:ext uri="{BB962C8B-B14F-4D97-AF65-F5344CB8AC3E}">
        <p14:creationId xmlns:p14="http://schemas.microsoft.com/office/powerpoint/2010/main" val="350467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EDCE171-8506-4721-A14A-3D9E2175984B}"/>
              </a:ext>
            </a:extLst>
          </p:cNvPr>
          <p:cNvSpPr txBox="1"/>
          <p:nvPr/>
        </p:nvSpPr>
        <p:spPr>
          <a:xfrm>
            <a:off x="5364088" y="188640"/>
            <a:ext cx="3324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какого дерева листик?»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043830-2827-46AA-8557-4D669364C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2435" y="3113882"/>
            <a:ext cx="4335954" cy="2438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846736-3BB2-44D5-8608-0F14DD24C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6976" y="2525901"/>
            <a:ext cx="5088569" cy="2862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68BE4B-629B-4CB6-86A9-6074D4E128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50" y="2165392"/>
            <a:ext cx="2700300" cy="433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4167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D0B0E1-B3D4-43B9-9DDA-2CACAA5C9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5" y="3672408"/>
            <a:ext cx="3803915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94F3DE-4383-447B-987D-31B6F6CB2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94" y="3672409"/>
            <a:ext cx="3803915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3A1332-E942-424D-926A-4B1869019E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94" y="540837"/>
            <a:ext cx="3803915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BD3B9D-C248-4132-8190-1E40109994AC}"/>
              </a:ext>
            </a:extLst>
          </p:cNvPr>
          <p:cNvSpPr txBox="1"/>
          <p:nvPr/>
        </p:nvSpPr>
        <p:spPr>
          <a:xfrm>
            <a:off x="1175273" y="1967305"/>
            <a:ext cx="298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осенний букет»</a:t>
            </a:r>
          </a:p>
        </p:txBody>
      </p:sp>
    </p:spTree>
    <p:extLst>
      <p:ext uri="{BB962C8B-B14F-4D97-AF65-F5344CB8AC3E}">
        <p14:creationId xmlns:p14="http://schemas.microsoft.com/office/powerpoint/2010/main" val="711393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6E6357-1374-4D30-BBE8-139B535D8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4002"/>
            <a:ext cx="3563888" cy="267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309068-F438-4ABE-8E54-B5686B96C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63" y="3022409"/>
            <a:ext cx="2593454" cy="3457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BEE267-1348-4D69-9857-6C2F32D31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87046"/>
            <a:ext cx="3995936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A8ACB6-ACA4-4EE7-8E78-D4589E5BFCB7}"/>
              </a:ext>
            </a:extLst>
          </p:cNvPr>
          <p:cNvSpPr txBox="1"/>
          <p:nvPr/>
        </p:nvSpPr>
        <p:spPr>
          <a:xfrm>
            <a:off x="1022182" y="1988840"/>
            <a:ext cx="354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42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«Листопад»</a:t>
            </a:r>
          </a:p>
        </p:txBody>
      </p:sp>
    </p:spTree>
    <p:extLst>
      <p:ext uri="{BB962C8B-B14F-4D97-AF65-F5344CB8AC3E}">
        <p14:creationId xmlns:p14="http://schemas.microsoft.com/office/powerpoint/2010/main" val="691540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B03299-3B4C-4DD8-99B6-CE2683B6F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25" y="1988840"/>
            <a:ext cx="3923928" cy="220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A8D5EA-5C54-459F-A38E-9332F6D6C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56" y="4437112"/>
            <a:ext cx="3923928" cy="220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93299B-4A77-4F61-A0F6-88F783416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7" y="1988840"/>
            <a:ext cx="3923928" cy="220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53386F-2234-401D-92D0-F94A103C57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7" y="4437112"/>
            <a:ext cx="3923928" cy="220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350A55-74FD-4A12-A265-AFFEE4C46AA7}"/>
              </a:ext>
            </a:extLst>
          </p:cNvPr>
          <p:cNvSpPr txBox="1"/>
          <p:nvPr/>
        </p:nvSpPr>
        <p:spPr>
          <a:xfrm>
            <a:off x="5547429" y="692696"/>
            <a:ext cx="291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листики осенние»</a:t>
            </a:r>
          </a:p>
        </p:txBody>
      </p:sp>
    </p:spTree>
    <p:extLst>
      <p:ext uri="{BB962C8B-B14F-4D97-AF65-F5344CB8AC3E}">
        <p14:creationId xmlns:p14="http://schemas.microsoft.com/office/powerpoint/2010/main" val="2966767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BC183-CCED-4115-8D9D-B300D44AF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37" y="1578514"/>
            <a:ext cx="3338263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76A642-2081-4F7B-A44C-90A24D1E0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18" y="4189655"/>
            <a:ext cx="3338263" cy="2503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67B4EB-9C16-421A-BB44-94D9B44B8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55" y="1149422"/>
            <a:ext cx="3563888" cy="2516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403419-1A84-4D48-A4B1-C930C3250F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55" y="4020436"/>
            <a:ext cx="3563888" cy="267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404CAE-05FD-42C9-813E-1313B0CD12D1}"/>
              </a:ext>
            </a:extLst>
          </p:cNvPr>
          <p:cNvSpPr txBox="1"/>
          <p:nvPr/>
        </p:nvSpPr>
        <p:spPr>
          <a:xfrm>
            <a:off x="4973488" y="171400"/>
            <a:ext cx="3743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</a:p>
          <a:p>
            <a:pPr algn="ctr"/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«Украсим дерево листочками»</a:t>
            </a:r>
          </a:p>
        </p:txBody>
      </p:sp>
    </p:spTree>
    <p:extLst>
      <p:ext uri="{BB962C8B-B14F-4D97-AF65-F5344CB8AC3E}">
        <p14:creationId xmlns:p14="http://schemas.microsoft.com/office/powerpoint/2010/main" val="1868214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3F6A6F-1CB1-4416-BDB3-AAEDDF060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35832"/>
            <a:ext cx="3369840" cy="2527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6D5A77-9EC3-406C-B85A-C20C4310B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2133" y="2574413"/>
            <a:ext cx="2967286" cy="3956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D721E3-9E28-4668-A77B-42135EFD7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68" y="3834655"/>
            <a:ext cx="3398575" cy="2548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4B460D-1013-4D71-93FF-59A862035D89}"/>
              </a:ext>
            </a:extLst>
          </p:cNvPr>
          <p:cNvSpPr txBox="1"/>
          <p:nvPr/>
        </p:nvSpPr>
        <p:spPr>
          <a:xfrm>
            <a:off x="1694831" y="1845579"/>
            <a:ext cx="2221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</a:p>
          <a:p>
            <a:pPr algn="ctr"/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«Осеннее дерево»</a:t>
            </a:r>
          </a:p>
        </p:txBody>
      </p:sp>
    </p:spTree>
    <p:extLst>
      <p:ext uri="{BB962C8B-B14F-4D97-AF65-F5344CB8AC3E}">
        <p14:creationId xmlns:p14="http://schemas.microsoft.com/office/powerpoint/2010/main" val="3569251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55362C-DA3D-4F6D-8EFB-FAD932342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8205" y="3731047"/>
            <a:ext cx="3685029" cy="2072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6D532F-1B74-455C-AB8B-D03AB6F5A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2163" y="3731045"/>
            <a:ext cx="3685031" cy="2072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8DC70A-B597-4CC9-BF1E-9B11CF1E7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7614" y="3226989"/>
            <a:ext cx="3685034" cy="2072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1A5CB2-3F18-455D-95BF-6B17C34E55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2498" y="3226988"/>
            <a:ext cx="3685029" cy="2072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800050-2E43-495C-BF3D-1847D5D03D03}"/>
              </a:ext>
            </a:extLst>
          </p:cNvPr>
          <p:cNvSpPr txBox="1"/>
          <p:nvPr/>
        </p:nvSpPr>
        <p:spPr>
          <a:xfrm>
            <a:off x="5583422" y="752078"/>
            <a:ext cx="3437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коллективная </a:t>
            </a:r>
          </a:p>
          <a:p>
            <a:pPr algn="ctr"/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«Осеннее дерево»</a:t>
            </a:r>
          </a:p>
        </p:txBody>
      </p:sp>
    </p:spTree>
    <p:extLst>
      <p:ext uri="{BB962C8B-B14F-4D97-AF65-F5344CB8AC3E}">
        <p14:creationId xmlns:p14="http://schemas.microsoft.com/office/powerpoint/2010/main" val="3643170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E291F5-5B8E-4254-B1B0-6B5643BC8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5" y="1255511"/>
            <a:ext cx="3312369" cy="2484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D972DC-E008-4629-80B5-466F7FEB8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4149080"/>
            <a:ext cx="3312369" cy="2484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B1E7A2-895F-44A8-9660-596B7B7B5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9531"/>
            <a:ext cx="4464499" cy="3599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290A4-E67F-4BEE-BA76-B3B639E965DA}"/>
              </a:ext>
            </a:extLst>
          </p:cNvPr>
          <p:cNvSpPr txBox="1"/>
          <p:nvPr/>
        </p:nvSpPr>
        <p:spPr>
          <a:xfrm>
            <a:off x="6012160" y="476672"/>
            <a:ext cx="1914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«Репка»</a:t>
            </a:r>
          </a:p>
        </p:txBody>
      </p:sp>
    </p:spTree>
    <p:extLst>
      <p:ext uri="{BB962C8B-B14F-4D97-AF65-F5344CB8AC3E}">
        <p14:creationId xmlns:p14="http://schemas.microsoft.com/office/powerpoint/2010/main" val="176996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1E4F85-3F13-4CB2-859B-5F91554502AD}"/>
              </a:ext>
            </a:extLst>
          </p:cNvPr>
          <p:cNvSpPr/>
          <p:nvPr/>
        </p:nvSpPr>
        <p:spPr>
          <a:xfrm>
            <a:off x="1259632" y="1268760"/>
            <a:ext cx="7632848" cy="5379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детей младшего возраста слишком маленький жизненный опыт и знания о природе. Они не знакомы с происхождением тех или иных явлений, процессов в природе, не могут ответить на интересующие их вопросы: «Зачем опадает листва?», «Куда прячутся насекомые?» и т.д. Дети младшего возраста только начинают познавать мир, явления природы. В этот период их жизни необходимо систематически передавать детям в увлекательной форме разнообразную информацию о времени года — осень, явлениях природы происходящих осенью, создавать опору для наблюдений: собирать природный материал для развития творчества, иллюстрации.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детей в этом проекте позволит ознакомить их с представлением об осени — как времени года, её характерных признаках, развить творческие способности, поисковую деятельность, связную речь.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68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E8AB64-D0FD-4C46-9DD2-898ED7C8A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4681" y="2089974"/>
            <a:ext cx="3360374" cy="1890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FF604E-9A91-4B2B-8E37-0A15F2F4C3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0072" y="879901"/>
            <a:ext cx="3656573" cy="2056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0D8667-CEEE-4A2C-BF0B-D118DF0027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1" y="4653136"/>
            <a:ext cx="3707904" cy="2085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7413C8-4D7C-4808-AF40-C5D8FC8F01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00" y="3903091"/>
            <a:ext cx="3944603" cy="221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87B3CA-1EF5-4683-8714-C1CC408A88ED}"/>
              </a:ext>
            </a:extLst>
          </p:cNvPr>
          <p:cNvSpPr txBox="1"/>
          <p:nvPr/>
        </p:nvSpPr>
        <p:spPr>
          <a:xfrm>
            <a:off x="5220072" y="188640"/>
            <a:ext cx="3602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«Мышка и репка»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CF57C5-54E2-4391-92B8-D92182EF59EB}"/>
              </a:ext>
            </a:extLst>
          </p:cNvPr>
          <p:cNvSpPr txBox="1"/>
          <p:nvPr/>
        </p:nvSpPr>
        <p:spPr>
          <a:xfrm>
            <a:off x="942547" y="1708257"/>
            <a:ext cx="3629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«Ягодки на тарелочке»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7DC5E5-5878-4155-BDAA-F2FD21E5BAEF}"/>
              </a:ext>
            </a:extLst>
          </p:cNvPr>
          <p:cNvSpPr txBox="1"/>
          <p:nvPr/>
        </p:nvSpPr>
        <p:spPr>
          <a:xfrm>
            <a:off x="461567" y="4133218"/>
            <a:ext cx="456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«Осеннее дерево»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0427A2-E067-4F8D-A575-7E1B5C5A0FF2}"/>
              </a:ext>
            </a:extLst>
          </p:cNvPr>
          <p:cNvSpPr txBox="1"/>
          <p:nvPr/>
        </p:nvSpPr>
        <p:spPr>
          <a:xfrm>
            <a:off x="5117893" y="3404930"/>
            <a:ext cx="3860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«Грибная поляна»</a:t>
            </a:r>
          </a:p>
        </p:txBody>
      </p:sp>
    </p:spTree>
    <p:extLst>
      <p:ext uri="{BB962C8B-B14F-4D97-AF65-F5344CB8AC3E}">
        <p14:creationId xmlns:p14="http://schemas.microsoft.com/office/powerpoint/2010/main" val="498585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9C21F-BB4D-4A30-911C-2EA11128A91A}"/>
              </a:ext>
            </a:extLst>
          </p:cNvPr>
          <p:cNvSpPr txBox="1"/>
          <p:nvPr/>
        </p:nvSpPr>
        <p:spPr>
          <a:xfrm>
            <a:off x="899592" y="2492896"/>
            <a:ext cx="75144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</a:t>
            </a:r>
          </a:p>
          <a:p>
            <a:pPr algn="ctr"/>
            <a:r>
              <a:rPr lang="ru-RU" sz="4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территории детского сада</a:t>
            </a:r>
          </a:p>
        </p:txBody>
      </p:sp>
    </p:spTree>
    <p:extLst>
      <p:ext uri="{BB962C8B-B14F-4D97-AF65-F5344CB8AC3E}">
        <p14:creationId xmlns:p14="http://schemas.microsoft.com/office/powerpoint/2010/main" val="1626210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9D5220-294E-4B2F-B64A-BD29C216C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1780" y="3152221"/>
            <a:ext cx="3672409" cy="2065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32A34E-9FD4-4189-BDAA-EB7F23E4E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2218" y="3795118"/>
            <a:ext cx="3453723" cy="1942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67777B-8384-4E99-80A6-958CDFBA22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404664"/>
            <a:ext cx="3275856" cy="2456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4F0720-FE55-4043-A75A-987CF553E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08" y="3522351"/>
            <a:ext cx="2364263" cy="3152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98BD7B-DC05-49DE-994A-37250B67A556}"/>
              </a:ext>
            </a:extLst>
          </p:cNvPr>
          <p:cNvSpPr txBox="1"/>
          <p:nvPr/>
        </p:nvSpPr>
        <p:spPr>
          <a:xfrm>
            <a:off x="5820188" y="2935539"/>
            <a:ext cx="2795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пчелой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3BD34E-3827-4275-B510-524FC28AF227}"/>
              </a:ext>
            </a:extLst>
          </p:cNvPr>
          <p:cNvSpPr txBox="1"/>
          <p:nvPr/>
        </p:nvSpPr>
        <p:spPr>
          <a:xfrm>
            <a:off x="1644424" y="1772816"/>
            <a:ext cx="2949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цветами</a:t>
            </a:r>
          </a:p>
        </p:txBody>
      </p:sp>
    </p:spTree>
    <p:extLst>
      <p:ext uri="{BB962C8B-B14F-4D97-AF65-F5344CB8AC3E}">
        <p14:creationId xmlns:p14="http://schemas.microsoft.com/office/powerpoint/2010/main" val="3023108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AF0422-9A2E-4202-8CBC-F4FAEE3F2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424" y="3445256"/>
            <a:ext cx="3429002" cy="1928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15DF29-2E8E-437D-845F-DB4DFD476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8585" y="3550785"/>
            <a:ext cx="3911418" cy="2200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8F61C5-8496-4273-8D9B-F5756CB55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822" y="3550786"/>
            <a:ext cx="3911421" cy="2200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6FAD3-24B2-4556-AF2A-F510B54762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52" y="384041"/>
            <a:ext cx="3769452" cy="2120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D33EEA-AD8D-4978-971D-5C79B88F9296}"/>
              </a:ext>
            </a:extLst>
          </p:cNvPr>
          <p:cNvSpPr txBox="1"/>
          <p:nvPr/>
        </p:nvSpPr>
        <p:spPr>
          <a:xfrm>
            <a:off x="1279297" y="1772816"/>
            <a:ext cx="3206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деревьями</a:t>
            </a:r>
          </a:p>
        </p:txBody>
      </p:sp>
    </p:spTree>
    <p:extLst>
      <p:ext uri="{BB962C8B-B14F-4D97-AF65-F5344CB8AC3E}">
        <p14:creationId xmlns:p14="http://schemas.microsoft.com/office/powerpoint/2010/main" val="3621026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FDBAB6-F01C-4BFB-973B-D35827604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3810" y="3589726"/>
            <a:ext cx="3747745" cy="2108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24FE22-7CBC-4303-993B-7B800B5BF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853" y="3589727"/>
            <a:ext cx="3747746" cy="2108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3DFDB7-BF09-43D3-938D-767292332F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674" y="342644"/>
            <a:ext cx="3681062" cy="2070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09D1BD-2624-4D82-8F5F-D25EA66421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2675" y="3645024"/>
            <a:ext cx="3887148" cy="2186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90A253-DC49-42B1-B3D8-029B718FB0C7}"/>
              </a:ext>
            </a:extLst>
          </p:cNvPr>
          <p:cNvSpPr txBox="1"/>
          <p:nvPr/>
        </p:nvSpPr>
        <p:spPr>
          <a:xfrm>
            <a:off x="755576" y="2276872"/>
            <a:ext cx="3556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листочками</a:t>
            </a:r>
          </a:p>
        </p:txBody>
      </p:sp>
    </p:spTree>
    <p:extLst>
      <p:ext uri="{BB962C8B-B14F-4D97-AF65-F5344CB8AC3E}">
        <p14:creationId xmlns:p14="http://schemas.microsoft.com/office/powerpoint/2010/main" val="3797507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309874-D66A-4634-9DF6-D75E45F4C074}"/>
              </a:ext>
            </a:extLst>
          </p:cNvPr>
          <p:cNvSpPr txBox="1"/>
          <p:nvPr/>
        </p:nvSpPr>
        <p:spPr>
          <a:xfrm>
            <a:off x="6012160" y="692696"/>
            <a:ext cx="2372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семян цветов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0880A5-FD5B-4F0A-9BDC-ED0125AE3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73" y="1700808"/>
            <a:ext cx="31683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46933F-0FB8-4CC6-BFA5-38A6344A58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86" y="4148243"/>
            <a:ext cx="3347864" cy="2510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D7BF9D-3EE1-4A36-ABDE-2611616AC9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82877"/>
            <a:ext cx="31683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0F0084-1240-426A-BC5D-99ABB853AF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97" y="1092806"/>
            <a:ext cx="3347864" cy="2510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9277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E74FFC-2BA1-4074-A680-2F6371CD3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64" y="692696"/>
            <a:ext cx="3648405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CDE1B0-F879-464F-8C31-309ACCE79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3" y="1844824"/>
            <a:ext cx="3744416" cy="2106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1536E1-45B9-462E-B5FC-C52979079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4222965"/>
            <a:ext cx="457200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0056BB-702B-4698-924D-851517EDB7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93" y="4222965"/>
            <a:ext cx="3709076" cy="2086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5466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FCE9D9-D5BF-4BDB-8079-DF66662BC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11" y="721025"/>
            <a:ext cx="3419872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DEC332-48A8-4C91-AE18-64B70C76C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31" y="1336542"/>
            <a:ext cx="2817709" cy="2113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1AEBC7-A2C5-418E-930F-A8E9783D4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4" y="3735415"/>
            <a:ext cx="3959424" cy="2969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5A8346-B15F-489C-912D-C61A9A5D0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55" y="3672408"/>
            <a:ext cx="3959424" cy="2969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ED9665-9720-4F8D-8C1F-30FA8B79DA09}"/>
              </a:ext>
            </a:extLst>
          </p:cNvPr>
          <p:cNvSpPr txBox="1"/>
          <p:nvPr/>
        </p:nvSpPr>
        <p:spPr>
          <a:xfrm>
            <a:off x="5700201" y="127676"/>
            <a:ext cx="3131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Выкапываем хризантему</a:t>
            </a:r>
          </a:p>
        </p:txBody>
      </p:sp>
    </p:spTree>
    <p:extLst>
      <p:ext uri="{BB962C8B-B14F-4D97-AF65-F5344CB8AC3E}">
        <p14:creationId xmlns:p14="http://schemas.microsoft.com/office/powerpoint/2010/main" val="224419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DC8D49-AABD-4D42-B3A1-8C43881BA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7" y="4146819"/>
            <a:ext cx="4716016" cy="2652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4EE229-4276-40CB-B354-E8EF3F5FF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10" y="1503930"/>
            <a:ext cx="4716017" cy="2652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B19BA-3290-4579-8A1A-9B5893C08970}"/>
              </a:ext>
            </a:extLst>
          </p:cNvPr>
          <p:cNvSpPr txBox="1"/>
          <p:nvPr/>
        </p:nvSpPr>
        <p:spPr>
          <a:xfrm>
            <a:off x="5283493" y="548680"/>
            <a:ext cx="386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Сохраним хризантему до весны</a:t>
            </a:r>
          </a:p>
        </p:txBody>
      </p:sp>
    </p:spTree>
    <p:extLst>
      <p:ext uri="{BB962C8B-B14F-4D97-AF65-F5344CB8AC3E}">
        <p14:creationId xmlns:p14="http://schemas.microsoft.com/office/powerpoint/2010/main" val="2752965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47CF3D-5C28-46CA-AF6D-595360AF7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923928" cy="220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B17464-EF42-4518-86C6-1E477F662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457200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B5C0B3-89CD-47C8-8884-C7062A400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70905"/>
            <a:ext cx="3923929" cy="220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A9FEC1-70A3-431E-94E9-FDF34CD74D7C}"/>
              </a:ext>
            </a:extLst>
          </p:cNvPr>
          <p:cNvSpPr txBox="1"/>
          <p:nvPr/>
        </p:nvSpPr>
        <p:spPr>
          <a:xfrm>
            <a:off x="5420269" y="517790"/>
            <a:ext cx="323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клумбы с цветами</a:t>
            </a:r>
          </a:p>
        </p:txBody>
      </p:sp>
    </p:spTree>
    <p:extLst>
      <p:ext uri="{BB962C8B-B14F-4D97-AF65-F5344CB8AC3E}">
        <p14:creationId xmlns:p14="http://schemas.microsoft.com/office/powerpoint/2010/main" val="198837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124457-BB50-47F9-A190-7C743A04B91E}"/>
              </a:ext>
            </a:extLst>
          </p:cNvPr>
          <p:cNvSpPr/>
          <p:nvPr/>
        </p:nvSpPr>
        <p:spPr>
          <a:xfrm>
            <a:off x="971600" y="2852936"/>
            <a:ext cx="7632848" cy="219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взрослые забывают понаблюдать с ребенком, полюбоваться красотой мира природы, не поддерживают детскую любознательность. Именно ранний возраст – самое благоприятное время для накопления представлений об окружающем мире. Необходимо не только показать детям, какой прекрасный мир их окружает, но и  объяснить, почему нужно беречь и любить природу.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81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8AEEB9-F54B-4A62-8C04-5A3FD2A11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25" y="273269"/>
            <a:ext cx="2808312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10B8A2-D0ED-4295-9E42-99BA4BCE5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37" y="4167392"/>
            <a:ext cx="457200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79FE19-6174-4227-A037-5BC605D1C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4129" y="3180016"/>
            <a:ext cx="2916944" cy="1640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66B318-3ACD-45E6-973F-7E44318D9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9325" y="3869205"/>
            <a:ext cx="3685029" cy="2072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29490C-9625-42E4-82E0-E043736F9AF3}"/>
              </a:ext>
            </a:extLst>
          </p:cNvPr>
          <p:cNvSpPr txBox="1"/>
          <p:nvPr/>
        </p:nvSpPr>
        <p:spPr>
          <a:xfrm>
            <a:off x="1984734" y="1866916"/>
            <a:ext cx="3218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урожая на огороде</a:t>
            </a:r>
          </a:p>
        </p:txBody>
      </p:sp>
    </p:spTree>
    <p:extLst>
      <p:ext uri="{BB962C8B-B14F-4D97-AF65-F5344CB8AC3E}">
        <p14:creationId xmlns:p14="http://schemas.microsoft.com/office/powerpoint/2010/main" val="4239831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B53479-8D71-420A-8DB2-7B4D91B5CAE2}"/>
              </a:ext>
            </a:extLst>
          </p:cNvPr>
          <p:cNvSpPr txBox="1"/>
          <p:nvPr/>
        </p:nvSpPr>
        <p:spPr>
          <a:xfrm>
            <a:off x="6084168" y="476672"/>
            <a:ext cx="2441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«Осенние истории»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C07A9B-14D4-47C6-9435-827298685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3888432" cy="291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F2D150-9EF6-4950-BF7F-47DD5CE72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14500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C4DA0-DE11-419A-A279-46BAE94CFCAE}"/>
              </a:ext>
            </a:extLst>
          </p:cNvPr>
          <p:cNvSpPr txBox="1"/>
          <p:nvPr/>
        </p:nvSpPr>
        <p:spPr>
          <a:xfrm>
            <a:off x="5184912" y="5273332"/>
            <a:ext cx="3202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рассказывают стихи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D1510-E3C5-42FA-A0A8-449BB54F6578}"/>
              </a:ext>
            </a:extLst>
          </p:cNvPr>
          <p:cNvSpPr txBox="1"/>
          <p:nvPr/>
        </p:nvSpPr>
        <p:spPr>
          <a:xfrm>
            <a:off x="852679" y="2492896"/>
            <a:ext cx="3118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Шуршик в гости пришел</a:t>
            </a:r>
          </a:p>
        </p:txBody>
      </p:sp>
    </p:spTree>
    <p:extLst>
      <p:ext uri="{BB962C8B-B14F-4D97-AF65-F5344CB8AC3E}">
        <p14:creationId xmlns:p14="http://schemas.microsoft.com/office/powerpoint/2010/main" val="485901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0EE5AA-1930-4A26-90DB-0E598CD60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16411"/>
            <a:ext cx="3126093" cy="2344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DC5FE9-67CD-41FA-B61D-98E170CE6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056" y="881717"/>
            <a:ext cx="3876431" cy="2907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E27321-EEFC-46E1-93AB-7B88E2212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922" y="3965764"/>
            <a:ext cx="3690156" cy="2767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E41D43-1548-443B-914E-28537F38F138}"/>
              </a:ext>
            </a:extLst>
          </p:cNvPr>
          <p:cNvSpPr txBox="1"/>
          <p:nvPr/>
        </p:nvSpPr>
        <p:spPr>
          <a:xfrm>
            <a:off x="6028498" y="306979"/>
            <a:ext cx="1995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платком</a:t>
            </a:r>
          </a:p>
        </p:txBody>
      </p:sp>
    </p:spTree>
    <p:extLst>
      <p:ext uri="{BB962C8B-B14F-4D97-AF65-F5344CB8AC3E}">
        <p14:creationId xmlns:p14="http://schemas.microsoft.com/office/powerpoint/2010/main" val="4038281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AEA72A-76A8-46AB-B901-8065E6B77F8A}"/>
              </a:ext>
            </a:extLst>
          </p:cNvPr>
          <p:cNvSpPr txBox="1"/>
          <p:nvPr/>
        </p:nvSpPr>
        <p:spPr>
          <a:xfrm>
            <a:off x="1763688" y="2492896"/>
            <a:ext cx="6460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7652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096AC1-C092-42FC-81FD-7CC87EAD589C}"/>
              </a:ext>
            </a:extLst>
          </p:cNvPr>
          <p:cNvSpPr/>
          <p:nvPr/>
        </p:nvSpPr>
        <p:spPr>
          <a:xfrm>
            <a:off x="1043608" y="2420888"/>
            <a:ext cx="756084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познакомить детей с красотой осенней природы.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 для детей: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понятием «время года – осень», с сезонными изменениями в природе происходящими осенью;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представление о многообразии и пользе овощей и фруктов;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расширять и активизировать словарный запас детей;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 детей умение вести наблюдения за объектами живой и неживой природы.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5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BE5D69-3F11-4831-BAB2-BB323E2DC7D6}"/>
              </a:ext>
            </a:extLst>
          </p:cNvPr>
          <p:cNvSpPr/>
          <p:nvPr/>
        </p:nvSpPr>
        <p:spPr>
          <a:xfrm>
            <a:off x="1043608" y="1988840"/>
            <a:ext cx="7560840" cy="460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интерес у детей к наблюдениям, умение замечать изменения, происходящие в природе;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диалогическую форму речи, вовлекать детей в разговор во время рассматривания картин;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умение рассказывать наизусть небольшие стихотворения;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навыки художественного исполнения различных образов при пении;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эмоциональную отзывчивость к восприятию произведений искусства.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4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F6B9CC-F96F-4B68-9A5A-AFEB5356AE45}"/>
              </a:ext>
            </a:extLst>
          </p:cNvPr>
          <p:cNvSpPr/>
          <p:nvPr/>
        </p:nvSpPr>
        <p:spPr>
          <a:xfrm>
            <a:off x="755576" y="2636912"/>
            <a:ext cx="8136904" cy="2578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у детей эмоциональное, положительное отношение к природе, умение видеть прекрасное в разное время года;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умение вести диалог (внимательно слушать, отвечать на вопросы, не отвлекаться, не перебивать);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природе.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4C365F-5CC8-41E5-A583-4045C5C8364A}"/>
              </a:ext>
            </a:extLst>
          </p:cNvPr>
          <p:cNvSpPr/>
          <p:nvPr/>
        </p:nvSpPr>
        <p:spPr>
          <a:xfrm>
            <a:off x="1769839" y="2214244"/>
            <a:ext cx="7344816" cy="242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 для родителей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Советы по формированию экологического воспитания у детей.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Изготовление поделок из природного материала.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Вовлечь родителей в педагогический процесс, укрепить заинтересованность в сотрудничестве с детским садом.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936AE8-67F1-4849-8A4D-1D43C2903AD4}"/>
              </a:ext>
            </a:extLst>
          </p:cNvPr>
          <p:cNvSpPr/>
          <p:nvPr/>
        </p:nvSpPr>
        <p:spPr>
          <a:xfrm>
            <a:off x="1769839" y="4869160"/>
            <a:ext cx="4572000" cy="77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 проекта: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развлечение «Осенние истории»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4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0094E2-7F3C-4548-B99E-8632CFEB89B4}"/>
              </a:ext>
            </a:extLst>
          </p:cNvPr>
          <p:cNvSpPr/>
          <p:nvPr/>
        </p:nvSpPr>
        <p:spPr>
          <a:xfrm>
            <a:off x="2051720" y="2564904"/>
            <a:ext cx="756084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Продукты проекта для детей: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Выставка детских работ.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Коллективная работа «Осеннее дерево».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Продукты проекта для родителей: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Выставка поделок из природного материала «Дары осени».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Папка-передвижка «Осенняя одежда на прогулку».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Консультация для родителей «Как сберечь природу».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489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1d79ddb539ff14f41d6af4ea669bdcf77a1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проекту</Template>
  <TotalTime>250</TotalTime>
  <Words>1144</Words>
  <Application>Microsoft Office PowerPoint</Application>
  <PresentationFormat>Экран (4:3)</PresentationFormat>
  <Paragraphs>162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Symbol</vt:lpstr>
      <vt:lpstr>Times New Roman</vt:lpstr>
      <vt:lpstr>Тема Office</vt:lpstr>
      <vt:lpstr>Муниципальное бюджетное дошкольное образовательное учреждение детский сад 25 муниципального района имени Лазо  Хабаровского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Обухова</dc:creator>
  <cp:lastModifiedBy>Алена Обухова</cp:lastModifiedBy>
  <cp:revision>52</cp:revision>
  <dcterms:created xsi:type="dcterms:W3CDTF">2019-09-30T11:28:25Z</dcterms:created>
  <dcterms:modified xsi:type="dcterms:W3CDTF">2019-11-14T04:42:16Z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4815804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