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98" r:id="rId5"/>
    <p:sldId id="263" r:id="rId6"/>
    <p:sldId id="267" r:id="rId7"/>
    <p:sldId id="272" r:id="rId8"/>
    <p:sldId id="273" r:id="rId9"/>
    <p:sldId id="278" r:id="rId10"/>
    <p:sldId id="266" r:id="rId11"/>
    <p:sldId id="292" r:id="rId12"/>
    <p:sldId id="296" r:id="rId13"/>
    <p:sldId id="279" r:id="rId14"/>
    <p:sldId id="290" r:id="rId15"/>
    <p:sldId id="276" r:id="rId16"/>
    <p:sldId id="286" r:id="rId17"/>
    <p:sldId id="274" r:id="rId18"/>
    <p:sldId id="288" r:id="rId19"/>
    <p:sldId id="277" r:id="rId20"/>
    <p:sldId id="281" r:id="rId21"/>
    <p:sldId id="299" r:id="rId22"/>
    <p:sldId id="294" r:id="rId23"/>
    <p:sldId id="284" r:id="rId24"/>
    <p:sldId id="297" r:id="rId25"/>
    <p:sldId id="285" r:id="rId26"/>
    <p:sldId id="26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9AD5-C905-467C-8807-A9CE77DEF5FA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4AD0-C343-4971-8016-D9E574785D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9AD5-C905-467C-8807-A9CE77DEF5FA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4AD0-C343-4971-8016-D9E574785D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9AD5-C905-467C-8807-A9CE77DEF5FA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4AD0-C343-4971-8016-D9E574785D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9AD5-C905-467C-8807-A9CE77DEF5FA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4AD0-C343-4971-8016-D9E574785D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9AD5-C905-467C-8807-A9CE77DEF5FA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4AD0-C343-4971-8016-D9E574785D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9AD5-C905-467C-8807-A9CE77DEF5FA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4AD0-C343-4971-8016-D9E574785D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9AD5-C905-467C-8807-A9CE77DEF5FA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4AD0-C343-4971-8016-D9E574785D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9AD5-C905-467C-8807-A9CE77DEF5FA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4AD0-C343-4971-8016-D9E574785D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9AD5-C905-467C-8807-A9CE77DEF5FA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4AD0-C343-4971-8016-D9E574785D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9AD5-C905-467C-8807-A9CE77DEF5FA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4AD0-C343-4971-8016-D9E574785D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9AD5-C905-467C-8807-A9CE77DEF5FA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4AD0-C343-4971-8016-D9E574785D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29AD5-C905-467C-8807-A9CE77DEF5FA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E4AD0-C343-4971-8016-D9E574785D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74;&#1086;&#1082;&#1072;&#1073;&#1091;&#1083;&#1072;.&#1088;&#1092;/%D1%81%D0%BB%D0%BE%D0%B2%D0%B0%D1%80%D0%B8/%D1%82%D0%BE%D0%BB%D0%BA%D0%BE%D0%B2%D1%8B%D0%B9-%D1%81%D0%BB%D0%BE%D0%B2%D0%B0%D1%80%D1%8C-%D0%BE%D0%B6%D0%B5%D0%B3%D0%BE%D0%B2%D0%B0/%D0%B1%D0%B5%D0%B7%D0%B4%D0%BE%D0%BC%D0%BD%D1%8B%D0%B9" TargetMode="External"/><Relationship Id="rId2" Type="http://schemas.openxmlformats.org/officeDocument/2006/relationships/hyperlink" Target="http://www.&#1074;&#1086;&#1082;&#1072;&#1073;&#1091;&#1083;&#1072;.&#1088;&#1092;/%D1%81%D0%BB%D0%BE%D0%B2%D0%B0%D1%80%D0%B8/%D1%82%D0%BE%D0%BB%D0%BA%D0%BE%D0%B2%D1%8B%D0%B9-%D1%81%D0%BB%D0%BE%D0%B2%D0%B0%D1%80%D1%8C-%D0%BE%D0%B6%D0%B5%D0%B3%D0%BE%D0%B2%D0%B0/%D0%BE%D0%B1%D0%BD%D0%B8%D1%89%D0%B0%D0%B2%D1%88%D0%B8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&#1074;&#1086;&#1082;&#1072;&#1073;&#1091;&#1083;&#1072;.&#1088;&#1092;/%D1%81%D0%BB%D0%BE%D0%B2%D0%B0%D1%80%D0%B8/%D1%82%D0%BE%D0%BB%D0%BA%D0%BE%D0%B2%D1%8B%D0%B9-%D1%81%D0%BB%D0%BE%D0%B2%D0%B0%D1%80%D1%8C-%D0%BE%D0%B6%D0%B5%D0%B3%D0%BE%D0%B2%D0%B0/%D0%B6%D0%B8%D1%82%D1%8C" TargetMode="External"/><Relationship Id="rId5" Type="http://schemas.openxmlformats.org/officeDocument/2006/relationships/hyperlink" Target="http://www.&#1074;&#1086;&#1082;&#1072;&#1073;&#1091;&#1083;&#1072;.&#1088;&#1092;/%D1%81%D0%BB%D0%BE%D0%B2%D0%B0%D1%80%D0%B8/%D1%82%D0%BE%D0%BB%D0%BA%D0%BE%D0%B2%D1%8B%D0%B9-%D1%81%D0%BB%D0%BE%D0%B2%D0%B0%D1%80%D1%8C-%D0%BE%D0%B6%D0%B5%D0%B3%D0%BE%D0%B2%D0%B0/%D1%81%D1%82%D1%80%D0%B0%D0%BD%D1%81%D1%82%D0%B2%D0%BE%D0%B2%D0%B0%D1%82%D1%8C" TargetMode="External"/><Relationship Id="rId4" Type="http://schemas.openxmlformats.org/officeDocument/2006/relationships/hyperlink" Target="http://www.&#1074;&#1086;&#1082;&#1072;&#1073;&#1091;&#1083;&#1072;.&#1088;&#1092;/%D1%81%D0%BB%D0%BE%D0%B2%D0%B0%D1%80%D0%B8/%D1%82%D0%BE%D0%BB%D0%BA%D0%BE%D0%B2%D1%8B%D0%B9-%D1%81%D0%BB%D0%BE%D0%B2%D0%B0%D1%80%D1%8C-%D0%BE%D0%B6%D0%B5%D0%B3%D0%BE%D0%B2%D0%B0/%D0%B1%D0%B5%D0%B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362274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5300" b="1" dirty="0">
                <a:solidFill>
                  <a:schemeClr val="accent2">
                    <a:lumMod val="50000"/>
                  </a:schemeClr>
                </a:solidFill>
              </a:rPr>
              <a:t>Зачем я убил коростеля</a:t>
            </a:r>
            <a:r>
              <a:rPr lang="ru-RU" sz="5300" b="1" dirty="0" smtClean="0">
                <a:solidFill>
                  <a:schemeClr val="accent2">
                    <a:lumMod val="50000"/>
                  </a:schemeClr>
                </a:solidFill>
              </a:rPr>
              <a:t>?»</a:t>
            </a:r>
            <a:br>
              <a:rPr lang="ru-RU" sz="53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5400" b="1" dirty="0" smtClean="0"/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В.П.Астафьев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5400" dirty="0"/>
              <a:t> </a:t>
            </a:r>
            <a:r>
              <a:rPr lang="ru-RU" sz="2700" dirty="0" smtClean="0"/>
              <a:t>1 </a:t>
            </a:r>
            <a:r>
              <a:rPr lang="ru-RU" sz="2700" dirty="0"/>
              <a:t>мая 1924 – 29 ноября 2001 гг. 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images.myshared.ru/7/786802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2699535"/>
            <a:ext cx="4968553" cy="3726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63408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Ч</a:t>
            </a:r>
            <a:r>
              <a:rPr lang="ru-RU" sz="2800" b="1" dirty="0" smtClean="0">
                <a:solidFill>
                  <a:srgbClr val="7030A0"/>
                </a:solidFill>
              </a:rPr>
              <a:t>итаем 3-й эпизод рассказа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6093296"/>
          </a:xfrm>
        </p:spPr>
        <p:txBody>
          <a:bodyPr>
            <a:noAutofit/>
          </a:bodyPr>
          <a:lstStyle/>
          <a:p>
            <a:r>
              <a:rPr lang="ru-RU" sz="2000" dirty="0"/>
              <a:t>Я взял в руку птицу с завядшим, вроде бы бескостным тельцем. Глаза ее были прищемлены мертвыми, бесцветными веками, шейка, будто прихваченный морозом лист, болталась. Перо на птице было желтовато, со </a:t>
            </a:r>
            <a:r>
              <a:rPr lang="ru-RU" sz="2000" dirty="0" err="1"/>
              <a:t>ржавинкой</a:t>
            </a:r>
            <a:r>
              <a:rPr lang="ru-RU" sz="2000" dirty="0"/>
              <a:t> по бокам, а спина словно бы темноватыми гнилушками посыпана.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Я узнал птицу — это был коростель. Дергач по-нашему. Все его друзья-дергачи покинули наши места, отправились в теплые края — зимовать. А этот уйти не смог. У него не было одной лапки — в сенокос он попал под литовку. Вот потому-то он и бежал от меня так неуклюже, потому я и догнал его.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И худое, почти невесомое тельце птицы ли, нехитрая ли окраска, а может, и то, что без ноги была она, но до того мне сделалось жалко ее, что стал я руками выгребать ямку в борозде и хоронить так просто, сдуру загубленную живность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Я вырос в семье охотника и сам потом сделался охотником, но никогда не стрелял без надобности. С нетерпением и виной, уже закоренелой, каждое лето жду я домой, в русские края, коростелей.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792364"/>
            <a:ext cx="7776864" cy="56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Сравните фотографию и авторское описание коростеля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796136" y="2492896"/>
            <a:ext cx="2952328" cy="374441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  Перо на птице было желтовато, со </a:t>
            </a:r>
            <a:r>
              <a:rPr lang="ru-RU" b="1" dirty="0" err="1" smtClean="0">
                <a:solidFill>
                  <a:srgbClr val="FFFF00"/>
                </a:solidFill>
              </a:rPr>
              <a:t>ржавинкой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по бокам, а спина словно бы темноватыми гнилушками посыпана.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916832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Гнилушка</a:t>
            </a:r>
            <a:r>
              <a:rPr lang="ru-RU" dirty="0" smtClean="0"/>
              <a:t> — обломок гнилого дерева</a:t>
            </a:r>
            <a:endParaRPr lang="ru-RU" dirty="0"/>
          </a:p>
        </p:txBody>
      </p:sp>
      <p:pic>
        <p:nvPicPr>
          <p:cNvPr id="11" name="Picture 2" descr="https://luckclub.ru/images/luckclub/2018/06/korostel-700x5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05467"/>
            <a:ext cx="5256584" cy="3975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Осмысление прочитанного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/>
              <a:t>Что вы почувствовали во время чтения этого эпизода</a:t>
            </a:r>
            <a:r>
              <a:rPr lang="ru-RU" sz="2800" b="1" dirty="0" smtClean="0"/>
              <a:t>?</a:t>
            </a:r>
          </a:p>
          <a:p>
            <a:r>
              <a:rPr lang="ru-RU" sz="2800" b="1" dirty="0"/>
              <a:t>Узнал ли </a:t>
            </a:r>
            <a:r>
              <a:rPr lang="ru-RU" sz="2800" b="1" dirty="0" smtClean="0"/>
              <a:t>мальчишка </a:t>
            </a:r>
            <a:r>
              <a:rPr lang="ru-RU" sz="2800" b="1" dirty="0"/>
              <a:t>птицу</a:t>
            </a:r>
            <a:r>
              <a:rPr lang="ru-RU" sz="2800" b="1" dirty="0" smtClean="0"/>
              <a:t>?</a:t>
            </a:r>
          </a:p>
          <a:p>
            <a:r>
              <a:rPr lang="ru-RU" sz="2800" b="1" dirty="0"/>
              <a:t>Что вас особенно взволновало? Почему</a:t>
            </a:r>
            <a:r>
              <a:rPr lang="ru-RU" sz="2800" b="1" dirty="0" smtClean="0"/>
              <a:t>?</a:t>
            </a:r>
          </a:p>
          <a:p>
            <a:r>
              <a:rPr lang="ru-RU" sz="2800" dirty="0" smtClean="0"/>
              <a:t> </a:t>
            </a:r>
            <a:r>
              <a:rPr lang="ru-RU" sz="2800" b="1" dirty="0"/>
              <a:t>Осознал ли он свой поступок? </a:t>
            </a:r>
            <a:endParaRPr lang="ru-RU" sz="2800" b="1" dirty="0" smtClean="0"/>
          </a:p>
          <a:p>
            <a:r>
              <a:rPr lang="ru-RU" sz="2800" b="1" dirty="0"/>
              <a:t>Как писатель объяснил случившееся?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b="1" dirty="0" smtClean="0"/>
              <a:t>Какой урок преподнёс ему случай?</a:t>
            </a:r>
          </a:p>
          <a:p>
            <a:r>
              <a:rPr lang="ru-RU" sz="2800" b="1" dirty="0"/>
              <a:t>Что же произойдёт дальше? Ваши прогнозы?</a:t>
            </a:r>
            <a:endParaRPr lang="ru-RU" sz="28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2333604"/>
            <a:ext cx="7200801" cy="404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93022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Назовите художественные средства выразительности</a:t>
            </a: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Я взял в руку птицу с завядшим, вроде бы бескостным тельцем. Глаза ее были прищемлены мертвыми, бесцветными веками, шейка, будто прихваченный морозом лист, болталась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484784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Уже черемуха отцвела, купава осыпалась, чемерица по четвертому листу пустила, трава в стебель двинулась, ромашки по </a:t>
            </a:r>
            <a:r>
              <a:rPr lang="ru-RU" sz="2000" b="1" dirty="0" err="1"/>
              <a:t>угорам</a:t>
            </a:r>
            <a:r>
              <a:rPr lang="ru-RU" sz="2000" b="1" dirty="0"/>
              <a:t> сыпанули и соловьи на последнем </a:t>
            </a:r>
            <a:r>
              <a:rPr lang="ru-RU" sz="2000" b="1" dirty="0" err="1"/>
              <a:t>издыхе</a:t>
            </a:r>
            <a:r>
              <a:rPr lang="ru-RU" sz="2000" b="1" dirty="0"/>
              <a:t> допевают песни.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Но чего-то не хватает еще раннему лету, чего-то недостает ему, чем-то </a:t>
            </a:r>
            <a:r>
              <a:rPr lang="ru-RU" sz="2000" b="1" dirty="0" err="1"/>
              <a:t>недооформилось</a:t>
            </a:r>
            <a:r>
              <a:rPr lang="ru-RU" sz="2000" b="1" dirty="0"/>
              <a:t> оно, что ли.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И вот однажды, в росное утро, за речкой, в лугах, покрытых еще молодой травой, послышался скрип коростеля. Явился, бродяга! Добрался-таки! Дергает-скрипит! Значит, лето полное началось, значит, сенокос скоро, значит, все в порядке.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И всякий год вот так. Томлюсь и жду я коростеля, внушаю себе, что это тот давний дергач каким-то чудом уцелел и подает мне голос, прощая того несмышленого, азартного парнишку. 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Ч</a:t>
            </a:r>
            <a:r>
              <a:rPr lang="ru-RU" b="1" dirty="0" smtClean="0">
                <a:solidFill>
                  <a:srgbClr val="7030A0"/>
                </a:solidFill>
              </a:rPr>
              <a:t>итаем 4-й эпизод рассказа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648234" cy="566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260648"/>
            <a:ext cx="8352928" cy="6192688"/>
          </a:xfrm>
        </p:spPr>
        <p:txBody>
          <a:bodyPr>
            <a:noAutofit/>
          </a:bodyPr>
          <a:lstStyle/>
          <a:p>
            <a:r>
              <a:rPr lang="ru-RU" sz="2000" dirty="0"/>
              <a:t>Теперь я знаю, как трудна жизнь коростеля, как далеко ему добираться к нам, чтобы известить Россию о зачавшемся лете.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Зимует коростель в Африке и уже в апреле покидает ее, торопится туда, «…где зори маковые вянут, как жар забытого костра, где в голубом рассвете тонут зеленокудрые леса, где луг еще косой не тронут, где васильковые глаза…». Идет, чтобы свить гнездо и вывести потомство, выкормить его и поскорее унести ноги от </a:t>
            </a:r>
            <a:r>
              <a:rPr lang="ru-RU" sz="2000" dirty="0" smtClean="0"/>
              <a:t>гибельной зимы</a:t>
            </a:r>
            <a:r>
              <a:rPr lang="ru-RU" sz="2000" dirty="0"/>
              <a:t>.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Не приспособленная к полету, но быстрая на бегу, птица эта вынуждена два раза в году перелетать Средиземное море. Много тысяч коростелей гибнет в пути и особенно при перелете через море.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Как идет коростель, где, какими путями — мало кто знает. Лишь один город попадает на пути этих птиц — небольшой древний город на юге Франции. На гербе города изображен коростель. В те дни, когда идут коростели по городу, здесь никто не работает. Все люди справляют праздник и пекут из теста фигурки этой птицы, как у нас, на Руси, пекут жаворонков к их прилету.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Гербы с изображением коростеля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637" y="1556792"/>
            <a:ext cx="134302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23728" y="1844824"/>
            <a:ext cx="4734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Герб </a:t>
            </a:r>
            <a:r>
              <a:rPr lang="ru-RU" sz="2400" dirty="0"/>
              <a:t>города Дергачи (Харьковская область, Украина)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3"/>
            <a:ext cx="1368152" cy="152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979712" y="3105835"/>
            <a:ext cx="4878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Герб </a:t>
            </a:r>
            <a:r>
              <a:rPr lang="ru-RU" sz="2400" dirty="0" err="1"/>
              <a:t>Дергачевского</a:t>
            </a:r>
            <a:r>
              <a:rPr lang="ru-RU" sz="2400" dirty="0"/>
              <a:t> района (Саратовская область, Россия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41169"/>
            <a:ext cx="1331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 rot="10800000" flipV="1">
            <a:off x="2705117" y="4929778"/>
            <a:ext cx="2442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Герб </a:t>
            </a:r>
            <a:r>
              <a:rPr lang="ru-RU" sz="2400" dirty="0" err="1" smtClean="0"/>
              <a:t>Ляудонас</a:t>
            </a:r>
            <a:r>
              <a:rPr lang="ru-RU" sz="2400" dirty="0" smtClean="0"/>
              <a:t> </a:t>
            </a:r>
            <a:r>
              <a:rPr lang="ru-RU" sz="2400" dirty="0" err="1" smtClean="0"/>
              <a:t>пагастс</a:t>
            </a:r>
            <a:r>
              <a:rPr lang="ru-RU" sz="2400" dirty="0" smtClean="0"/>
              <a:t>(Латвия</a:t>
            </a:r>
            <a:r>
              <a:rPr lang="ru-RU" sz="2400" dirty="0"/>
              <a:t>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Осмысление прочитанного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Чего , </a:t>
            </a:r>
            <a:r>
              <a:rPr lang="ru-RU" b="1" dirty="0"/>
              <a:t>по мнению автора, </a:t>
            </a:r>
            <a:r>
              <a:rPr lang="ru-RU" b="1" dirty="0" smtClean="0"/>
              <a:t>недостаёт  для наступления лета? </a:t>
            </a:r>
          </a:p>
          <a:p>
            <a:r>
              <a:rPr lang="ru-RU" b="1" dirty="0"/>
              <a:t>Почему Астафьев называет коростеля «бродягой»? </a:t>
            </a:r>
            <a:endParaRPr lang="ru-RU" b="1" dirty="0" smtClean="0"/>
          </a:p>
          <a:p>
            <a:pPr fontAlgn="t"/>
            <a:r>
              <a:rPr lang="ru-RU" sz="2800" dirty="0" smtClean="0">
                <a:solidFill>
                  <a:srgbClr val="FF0000"/>
                </a:solidFill>
                <a:cs typeface="Times New Roman" pitchFamily="18" charset="0"/>
              </a:rPr>
              <a:t>Словарная работа</a:t>
            </a:r>
          </a:p>
          <a:p>
            <a:pPr fontAlgn="t">
              <a:buNone/>
            </a:pPr>
            <a:r>
              <a:rPr lang="ru-RU" sz="2800" dirty="0" smtClean="0"/>
              <a:t>Бродяга </a:t>
            </a:r>
          </a:p>
          <a:p>
            <a:pPr fontAlgn="t"/>
            <a:r>
              <a:rPr lang="ru-RU" sz="2400" dirty="0" smtClean="0"/>
              <a:t>1. </a:t>
            </a:r>
            <a:r>
              <a:rPr lang="ru-RU" sz="2400" dirty="0" smtClean="0">
                <a:hlinkClick r:id="rId2"/>
              </a:rPr>
              <a:t>Обнищавший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3"/>
              </a:rPr>
              <a:t>бездомный</a:t>
            </a:r>
            <a:r>
              <a:rPr lang="ru-RU" sz="2400" dirty="0" smtClean="0"/>
              <a:t> человек, скитающийся </a:t>
            </a:r>
            <a:r>
              <a:rPr lang="ru-RU" sz="2400" dirty="0" smtClean="0">
                <a:hlinkClick r:id="rId4"/>
              </a:rPr>
              <a:t>без</a:t>
            </a:r>
            <a:r>
              <a:rPr lang="ru-RU" sz="2400" dirty="0" smtClean="0"/>
              <a:t> определённых занятий.</a:t>
            </a:r>
          </a:p>
          <a:p>
            <a:pPr fontAlgn="t"/>
            <a:r>
              <a:rPr lang="ru-RU" sz="2400" dirty="0" smtClean="0"/>
              <a:t>2. Человек, </a:t>
            </a:r>
            <a:r>
              <a:rPr lang="ru-RU" sz="2400" dirty="0" err="1" smtClean="0"/>
              <a:t>к-рый</a:t>
            </a:r>
            <a:r>
              <a:rPr lang="ru-RU" sz="2400" dirty="0" smtClean="0"/>
              <a:t> любит </a:t>
            </a:r>
            <a:r>
              <a:rPr lang="ru-RU" sz="2400" dirty="0" smtClean="0">
                <a:hlinkClick r:id="rId5"/>
              </a:rPr>
              <a:t>странствовать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6"/>
              </a:rPr>
              <a:t>жить</a:t>
            </a:r>
            <a:r>
              <a:rPr lang="ru-RU" sz="2400" dirty="0" smtClean="0"/>
              <a:t> в разных местах (разг.).</a:t>
            </a:r>
          </a:p>
          <a:p>
            <a:pPr fontAlgn="t"/>
            <a:r>
              <a:rPr lang="ru-RU" sz="2400" dirty="0" smtClean="0"/>
              <a:t>3. О ком-н. заслуживающем удивления (прост.)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7776864" cy="2232248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    Назовите  знакомое вам произведение </a:t>
            </a:r>
            <a:r>
              <a:rPr lang="ru-RU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«Птица </a:t>
            </a:r>
            <a:r>
              <a:rPr lang="ru-RU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уходила небольшими перелётами. </a:t>
            </a:r>
            <a:br>
              <a:rPr lang="ru-RU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Они становились всё короче и короче.</a:t>
            </a:r>
            <a:br>
              <a:rPr lang="ru-RU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Глухарь слабел. Вот он, уже не в </a:t>
            </a:r>
            <a:br>
              <a:rPr lang="ru-RU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силах поднять грузное тело, побежал</a:t>
            </a:r>
            <a:r>
              <a:rPr lang="ru-RU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.»</a:t>
            </a:r>
            <a:r>
              <a:rPr lang="ru-RU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56176" y="4005064"/>
            <a:ext cx="2530624" cy="64807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2564904"/>
            <a:ext cx="5040560" cy="396044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«Быстро </a:t>
            </a:r>
            <a:r>
              <a:rPr lang="ru-RU" sz="2000" b="1" dirty="0">
                <a:solidFill>
                  <a:srgbClr val="7030A0"/>
                </a:solidFill>
              </a:rPr>
              <a:t>скинув с плеча мешок, </a:t>
            </a:r>
            <a:r>
              <a:rPr lang="ru-RU" sz="2000" b="1" dirty="0" err="1">
                <a:solidFill>
                  <a:srgbClr val="7030A0"/>
                </a:solidFill>
              </a:rPr>
              <a:t>Васютка</a:t>
            </a:r>
            <a:r>
              <a:rPr lang="ru-RU" sz="2000" b="1" dirty="0">
                <a:solidFill>
                  <a:srgbClr val="7030A0"/>
                </a:solidFill>
              </a:rPr>
              <a:t> поднял ружьё и выстрелил. В несколько прыжков очутился возле глухаря и упал на него животом</a:t>
            </a:r>
            <a:r>
              <a:rPr lang="ru-RU" sz="2000" b="1" dirty="0" smtClean="0">
                <a:solidFill>
                  <a:srgbClr val="7030A0"/>
                </a:solidFill>
              </a:rPr>
              <a:t>.» </a:t>
            </a:r>
          </a:p>
          <a:p>
            <a:pPr algn="just"/>
            <a:endParaRPr lang="ru-RU" sz="20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«</a:t>
            </a:r>
            <a:r>
              <a:rPr lang="ru-RU" sz="2000" b="1" dirty="0" err="1" smtClean="0">
                <a:solidFill>
                  <a:srgbClr val="7030A0"/>
                </a:solidFill>
              </a:rPr>
              <a:t>Васютка</a:t>
            </a:r>
            <a:r>
              <a:rPr lang="ru-RU" sz="2000" b="1" dirty="0" smtClean="0">
                <a:solidFill>
                  <a:srgbClr val="7030A0"/>
                </a:solidFill>
              </a:rPr>
              <a:t> с довольной улыбкой гладил глухаря, любуясь чёрными с голубоватым отливом перьями. Потом взвесил на руке. «Килограммов пять будет, а то и полпуда, — прикинул он и сунул птицу в мешок.» </a:t>
            </a:r>
          </a:p>
          <a:p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72816"/>
            <a:ext cx="3312368" cy="315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flipV="1">
            <a:off x="2987824" y="1799104"/>
            <a:ext cx="345638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403648" y="3933056"/>
            <a:ext cx="6120680" cy="208823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 </a:t>
            </a:r>
            <a:r>
              <a:rPr lang="ru-RU" sz="2800" b="1" dirty="0"/>
              <a:t>Почему автор с томлением ждёт коростеля?  На что надеется</a:t>
            </a:r>
            <a:r>
              <a:rPr lang="ru-RU" sz="2800" b="1" dirty="0" smtClean="0"/>
              <a:t>?</a:t>
            </a:r>
          </a:p>
          <a:p>
            <a:pPr>
              <a:buNone/>
            </a:pPr>
            <a:endParaRPr lang="ru-RU" sz="2800" b="1" dirty="0" smtClean="0"/>
          </a:p>
          <a:p>
            <a:r>
              <a:rPr lang="ru-RU" sz="2800" b="1" dirty="0" smtClean="0"/>
              <a:t>Почему </a:t>
            </a:r>
            <a:r>
              <a:rPr lang="ru-RU" sz="2800" b="1" dirty="0"/>
              <a:t>В.П.Астафьев подробно рассказывает о </a:t>
            </a:r>
            <a:r>
              <a:rPr lang="ru-RU" sz="2800" b="1" dirty="0" smtClean="0"/>
              <a:t>перелёте коростеля?</a:t>
            </a:r>
            <a:endParaRPr lang="ru-RU" sz="2800" dirty="0"/>
          </a:p>
          <a:p>
            <a:pPr>
              <a:buNone/>
            </a:pPr>
            <a:r>
              <a:rPr lang="ru-RU" sz="2800" dirty="0"/>
              <a:t> </a:t>
            </a:r>
          </a:p>
          <a:p>
            <a:endParaRPr lang="ru-RU" dirty="0"/>
          </a:p>
        </p:txBody>
      </p:sp>
      <p:pic>
        <p:nvPicPr>
          <p:cNvPr id="7" name="Picture 2" descr="http://erbirds.ru/photos/0062/001/00620047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7"/>
            <a:ext cx="4752528" cy="322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Читаем заключительный эпизод рассказа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43841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Птица коростель во французском старинном городе считается священной, и если бы я жил там в давние годы, меня приговорили бы к смерти. 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Но я живу далеко от Франции. Много уже лет живу и всякого навидался. Был на войне, в людей стрелял, и они в меня стреляли. 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Но отчего же, почему же, как заслышу я скрип коростеля за речкой, дрогнет мое сердце и снова навалится на меня одно застарелое мучение: зачем я убил коростеля? Зачем?</a:t>
            </a:r>
            <a:endParaRPr lang="ru-RU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820025" cy="661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Осмысление прочитанного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 чём же этот рассказ? </a:t>
            </a:r>
            <a:endParaRPr lang="ru-RU" b="1" dirty="0" smtClean="0"/>
          </a:p>
          <a:p>
            <a:r>
              <a:rPr lang="ru-RU" b="1" dirty="0" smtClean="0"/>
              <a:t>Какую </a:t>
            </a:r>
            <a:r>
              <a:rPr lang="ru-RU" b="1" dirty="0"/>
              <a:t>роль эпизод с коростелем сыграл в жизни героя?</a:t>
            </a:r>
            <a:endParaRPr lang="ru-RU" dirty="0"/>
          </a:p>
          <a:p>
            <a:r>
              <a:rPr lang="ru-RU" b="1" dirty="0"/>
              <a:t>Почему герой не может забыть давний случай?</a:t>
            </a:r>
            <a:r>
              <a:rPr lang="ru-RU" dirty="0"/>
              <a:t> </a:t>
            </a:r>
          </a:p>
          <a:p>
            <a:r>
              <a:rPr lang="ru-RU" b="1" dirty="0"/>
              <a:t>Находит ли автор себе оправдание?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b.ru/misc/i/gallery/28529/137555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56131" y="476672"/>
            <a:ext cx="6800245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Почему автор так озаглавил рассказ?</a:t>
            </a:r>
            <a:r>
              <a:rPr lang="ru-RU" dirty="0"/>
              <a:t> 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Что изменилось бы, если бы поменять заглавие:</a:t>
            </a:r>
            <a:endParaRPr lang="ru-RU" dirty="0"/>
          </a:p>
          <a:p>
            <a:pPr>
              <a:buNone/>
            </a:pPr>
            <a:r>
              <a:rPr lang="ru-RU" b="1" dirty="0" smtClean="0"/>
              <a:t>    «</a:t>
            </a:r>
            <a:r>
              <a:rPr lang="ru-RU" b="1" dirty="0"/>
              <a:t>Жестокий поступок» или «Боль на всю жизнь»?</a:t>
            </a:r>
            <a:endParaRPr lang="ru-RU" dirty="0"/>
          </a:p>
          <a:p>
            <a:r>
              <a:rPr lang="ru-RU" b="1" dirty="0"/>
              <a:t> Как можно сформулировать тему урока?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69772"/>
            <a:ext cx="6336704" cy="506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«Лебединая верность»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Автор стихов Дементьев </a:t>
            </a:r>
            <a:r>
              <a:rPr lang="ru-RU" sz="2000" dirty="0">
                <a:solidFill>
                  <a:srgbClr val="0070C0"/>
                </a:solidFill>
              </a:rPr>
              <a:t>А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Композитор :Мартынов </a:t>
            </a:r>
            <a:r>
              <a:rPr lang="ru-RU" sz="2000" dirty="0">
                <a:solidFill>
                  <a:srgbClr val="0070C0"/>
                </a:solidFill>
              </a:rPr>
              <a:t>Е.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0848"/>
            <a:ext cx="8686800" cy="453650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800" b="1" dirty="0">
                <a:solidFill>
                  <a:srgbClr val="7030A0"/>
                </a:solidFill>
              </a:rPr>
              <a:t>Над землёй летели лебеди</a:t>
            </a:r>
          </a:p>
          <a:p>
            <a:pPr algn="r">
              <a:buNone/>
            </a:pPr>
            <a:r>
              <a:rPr lang="ru-RU" sz="2800" b="1" dirty="0">
                <a:solidFill>
                  <a:srgbClr val="7030A0"/>
                </a:solidFill>
              </a:rPr>
              <a:t>Солнечным днём,</a:t>
            </a:r>
          </a:p>
          <a:p>
            <a:pPr algn="r">
              <a:buNone/>
            </a:pPr>
            <a:r>
              <a:rPr lang="ru-RU" sz="2800" b="1" dirty="0">
                <a:solidFill>
                  <a:srgbClr val="7030A0"/>
                </a:solidFill>
              </a:rPr>
              <a:t>Было им светло и радостно</a:t>
            </a:r>
          </a:p>
          <a:p>
            <a:pPr algn="r">
              <a:buNone/>
            </a:pPr>
            <a:r>
              <a:rPr lang="ru-RU" sz="2800" b="1" dirty="0">
                <a:solidFill>
                  <a:srgbClr val="7030A0"/>
                </a:solidFill>
              </a:rPr>
              <a:t>В небе вдвоём.</a:t>
            </a:r>
          </a:p>
          <a:p>
            <a:pPr algn="r">
              <a:buNone/>
            </a:pPr>
            <a:r>
              <a:rPr lang="ru-RU" sz="2800" b="1" dirty="0">
                <a:solidFill>
                  <a:srgbClr val="7030A0"/>
                </a:solidFill>
              </a:rPr>
              <a:t>И земля казалась ласковой</a:t>
            </a:r>
          </a:p>
          <a:p>
            <a:pPr algn="r">
              <a:buNone/>
            </a:pPr>
            <a:r>
              <a:rPr lang="ru-RU" sz="2800" b="1" dirty="0">
                <a:solidFill>
                  <a:srgbClr val="7030A0"/>
                </a:solidFill>
              </a:rPr>
              <a:t>И в этот миг,</a:t>
            </a:r>
          </a:p>
          <a:p>
            <a:pPr algn="r">
              <a:buNone/>
            </a:pPr>
            <a:r>
              <a:rPr lang="ru-RU" sz="2800" b="1" dirty="0">
                <a:solidFill>
                  <a:srgbClr val="7030A0"/>
                </a:solidFill>
              </a:rPr>
              <a:t>Вдруг по птицам кто-то выстрелил</a:t>
            </a:r>
          </a:p>
          <a:p>
            <a:pPr algn="r">
              <a:buNone/>
            </a:pPr>
            <a:r>
              <a:rPr lang="ru-RU" sz="2800" b="1" dirty="0">
                <a:solidFill>
                  <a:srgbClr val="7030A0"/>
                </a:solidFill>
              </a:rPr>
              <a:t>И вырвался крик.</a:t>
            </a:r>
          </a:p>
          <a:p>
            <a:endParaRPr lang="ru-RU" dirty="0"/>
          </a:p>
        </p:txBody>
      </p:sp>
      <p:pic>
        <p:nvPicPr>
          <p:cNvPr id="4" name="Picture 2" descr="https://xoxo.ru/wp-content/uploads/2017/11/lebedi-para-voda-tuman-kry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3960440" cy="3057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Поразмышляем   над названием рассказа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«Зачем я убил коростеля?»</a:t>
            </a:r>
            <a:endParaRPr lang="ru-RU" sz="32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600200"/>
            <a:ext cx="8301608" cy="506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endParaRPr lang="ru-RU" sz="2400" dirty="0">
              <a:latin typeface="+mj-lt"/>
            </a:endParaRP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72816"/>
            <a:ext cx="83529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- О чём говорит местоимение </a:t>
            </a:r>
            <a:r>
              <a:rPr lang="ru-RU" sz="2800" b="1" dirty="0" smtClean="0">
                <a:solidFill>
                  <a:srgbClr val="FF0000"/>
                </a:solidFill>
              </a:rPr>
              <a:t>Я</a:t>
            </a:r>
            <a:r>
              <a:rPr lang="ru-RU" sz="2800" b="1" dirty="0" smtClean="0"/>
              <a:t> в заглавии?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b="1" dirty="0" smtClean="0"/>
              <a:t>О чём сигнализирует вопрос </a:t>
            </a:r>
            <a:r>
              <a:rPr lang="ru-RU" sz="2800" b="1" dirty="0" smtClean="0">
                <a:solidFill>
                  <a:srgbClr val="FF0000"/>
                </a:solidFill>
              </a:rPr>
              <a:t>«Зачем»</a:t>
            </a:r>
            <a:r>
              <a:rPr lang="ru-RU" sz="2800" b="1" dirty="0" smtClean="0"/>
              <a:t>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b="1" dirty="0" smtClean="0"/>
              <a:t> Какой поступок детства не даёт ему покоя?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b="1" dirty="0" smtClean="0"/>
              <a:t> Что могло произойти в рассказе?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 </a:t>
            </a:r>
            <a:r>
              <a:rPr lang="ru-RU" sz="2800" dirty="0" smtClean="0"/>
              <a:t>(Напишите свою версию на листочках)</a:t>
            </a:r>
            <a:r>
              <a:rPr lang="ru-RU" sz="2800" b="1" dirty="0" smtClean="0"/>
              <a:t> 3 мин.</a:t>
            </a:r>
            <a:endParaRPr lang="ru-RU" sz="28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420888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Это было давно, лет, может, сорок назад. Ранней осенью я возвращался с рыбалки по скошенному лугу и возле небольшой, за лето высохшей </a:t>
            </a:r>
            <a:r>
              <a:rPr lang="ru-RU" sz="2800" dirty="0" err="1"/>
              <a:t>бочажины</a:t>
            </a:r>
            <a:r>
              <a:rPr lang="ru-RU" sz="2800" dirty="0"/>
              <a:t>, поросшей тальником, увидел птицу.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Она услышала меня, присела в скошенной щетинке осоки, притаилась, но глаз мой чувствовала, пугалась его и вдруг бросилась бежать, неуклюже заваливаясь набок.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207424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Внимательно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читаем 1-й эпизод рассказа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1969 год</a:t>
            </a:r>
            <a:endParaRPr lang="ru-RU" sz="2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cs typeface="Times New Roman" pitchFamily="18" charset="0"/>
              </a:rPr>
              <a:t>Поразмышляем над прочитанным</a:t>
            </a:r>
            <a:endParaRPr lang="ru-RU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600200"/>
            <a:ext cx="8301608" cy="50691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cs typeface="Times New Roman" pitchFamily="18" charset="0"/>
              </a:rPr>
              <a:t>Сколько лет  </a:t>
            </a:r>
            <a:r>
              <a:rPr lang="ru-RU" sz="2400" b="1" dirty="0">
                <a:cs typeface="Times New Roman" pitchFamily="18" charset="0"/>
              </a:rPr>
              <a:t>было </a:t>
            </a:r>
            <a:r>
              <a:rPr lang="ru-RU" sz="2400" b="1" dirty="0" smtClean="0">
                <a:cs typeface="Times New Roman" pitchFamily="18" charset="0"/>
              </a:rPr>
              <a:t>автору рассказа?</a:t>
            </a:r>
          </a:p>
          <a:p>
            <a:endParaRPr lang="ru-RU" sz="2400" b="1" dirty="0" smtClean="0">
              <a:cs typeface="Times New Roman" pitchFamily="18" charset="0"/>
            </a:endParaRPr>
          </a:p>
          <a:p>
            <a:r>
              <a:rPr lang="ru-RU" sz="2400" b="1" dirty="0" smtClean="0">
                <a:cs typeface="Times New Roman" pitchFamily="18" charset="0"/>
              </a:rPr>
              <a:t>Какие подробности свидетельствуют о том, что случившееся запомнилось ему </a:t>
            </a:r>
            <a:r>
              <a:rPr lang="ru-RU" sz="2400" b="1" dirty="0">
                <a:cs typeface="Times New Roman" pitchFamily="18" charset="0"/>
              </a:rPr>
              <a:t>на всю </a:t>
            </a:r>
            <a:r>
              <a:rPr lang="ru-RU" sz="2400" b="1" dirty="0" smtClean="0">
                <a:cs typeface="Times New Roman" pitchFamily="18" charset="0"/>
              </a:rPr>
              <a:t>жизнь?</a:t>
            </a:r>
          </a:p>
          <a:p>
            <a:endParaRPr lang="ru-RU" sz="2400" b="1" dirty="0" smtClean="0">
              <a:cs typeface="Times New Roman" pitchFamily="18" charset="0"/>
            </a:endParaRPr>
          </a:p>
          <a:p>
            <a:r>
              <a:rPr lang="ru-RU" sz="2400" b="1" dirty="0" smtClean="0"/>
              <a:t>Как </a:t>
            </a:r>
            <a:r>
              <a:rPr lang="ru-RU" sz="2400" b="1" dirty="0"/>
              <a:t>ведёт себя птица, заслышав </a:t>
            </a:r>
            <a:r>
              <a:rPr lang="ru-RU" sz="2400" b="1" dirty="0" smtClean="0"/>
              <a:t>шаги человека?  Что  она почувствовала? С помощью какой  части </a:t>
            </a:r>
            <a:r>
              <a:rPr lang="ru-RU" sz="2400" b="1" dirty="0"/>
              <a:t>речи </a:t>
            </a:r>
            <a:r>
              <a:rPr lang="ru-RU" sz="2400" b="1" dirty="0" smtClean="0"/>
              <a:t>автор передаёт </a:t>
            </a:r>
            <a:r>
              <a:rPr lang="ru-RU" sz="2400" b="1" dirty="0"/>
              <a:t>её </a:t>
            </a:r>
            <a:r>
              <a:rPr lang="ru-RU" sz="2400" b="1" dirty="0" smtClean="0"/>
              <a:t>состояние? Докажите словами текста. </a:t>
            </a:r>
          </a:p>
          <a:p>
            <a:pPr>
              <a:buNone/>
            </a:pPr>
            <a:r>
              <a:rPr lang="ru-RU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                                        </a:t>
            </a:r>
            <a:r>
              <a:rPr lang="ru-RU" sz="2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Словарная работа</a:t>
            </a:r>
            <a:endParaRPr lang="ru-RU" sz="24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r>
              <a:rPr lang="ru-RU" sz="2400" b="1" dirty="0" smtClean="0">
                <a:latin typeface="+mj-lt"/>
              </a:rPr>
              <a:t>ТАЛЬНИ́К</a:t>
            </a:r>
            <a:r>
              <a:rPr lang="ru-RU" sz="2400" dirty="0" smtClean="0">
                <a:latin typeface="+mj-lt"/>
              </a:rPr>
              <a:t> - </a:t>
            </a:r>
            <a:r>
              <a:rPr lang="ru-RU" sz="2400" b="1" dirty="0" smtClean="0">
                <a:latin typeface="+mj-lt"/>
              </a:rPr>
              <a:t>кустарниковая</a:t>
            </a:r>
            <a:r>
              <a:rPr lang="ru-RU" sz="2400" b="1" dirty="0">
                <a:latin typeface="+mj-lt"/>
              </a:rPr>
              <a:t> </a:t>
            </a:r>
            <a:r>
              <a:rPr lang="ru-RU" sz="2400" b="1" dirty="0" smtClean="0">
                <a:latin typeface="+mj-lt"/>
              </a:rPr>
              <a:t>ива</a:t>
            </a:r>
          </a:p>
          <a:p>
            <a:r>
              <a:rPr lang="ru-RU" sz="2400" b="1" dirty="0" err="1" smtClean="0">
                <a:latin typeface="+mj-lt"/>
              </a:rPr>
              <a:t>Бочажина</a:t>
            </a:r>
            <a:r>
              <a:rPr lang="ru-RU" sz="2400" b="1" dirty="0" smtClean="0">
                <a:latin typeface="+mj-lt"/>
              </a:rPr>
              <a:t> - глубокая</a:t>
            </a:r>
            <a:r>
              <a:rPr lang="ru-RU" sz="2400" b="1" dirty="0">
                <a:latin typeface="+mj-lt"/>
              </a:rPr>
              <a:t> лужа, яма с водой</a:t>
            </a:r>
            <a:r>
              <a:rPr lang="ru-RU" sz="2400" dirty="0">
                <a:latin typeface="+mj-lt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endParaRPr lang="ru-RU" sz="2400" dirty="0">
              <a:latin typeface="+mj-lt"/>
            </a:endParaRP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6421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Внимательно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читаем 2-й эпизод рассказа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5"/>
            <a:ext cx="8219256" cy="41044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    От </a:t>
            </a:r>
            <a:r>
              <a:rPr lang="ru-RU" b="1" dirty="0"/>
              <a:t>мальчишки, как от гончей собаки, не надо убегать — непременно бросится он в погоню, разожжется в нем дикий азарт. Берегись тогда живая душа!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Я догнал птицу в борозде и, слепой от погони, охотничьей страсти, захлестал ее сырым удилищем.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«Осмысление».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Как </a:t>
            </a:r>
            <a:r>
              <a:rPr lang="ru-RU" b="1" dirty="0"/>
              <a:t>вы поняли фразу "дикий азарт”?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/>
              <a:t>Какую информацию несёт о герое глагол "захлестал”? </a:t>
            </a:r>
            <a:endParaRPr lang="ru-RU" b="1" dirty="0" smtClean="0"/>
          </a:p>
          <a:p>
            <a:r>
              <a:rPr lang="ru-RU" b="1" dirty="0" smtClean="0"/>
              <a:t>Почему «слепой от погони»?</a:t>
            </a:r>
          </a:p>
          <a:p>
            <a:r>
              <a:rPr lang="ru-RU" b="1" dirty="0"/>
              <a:t>Как, по-вашему, будут развиваться события дальше?</a:t>
            </a:r>
            <a:endParaRPr lang="ru-RU" b="1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                      Словарная 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работа</a:t>
            </a:r>
            <a:endParaRPr lang="ru-RU" b="1" dirty="0" smtClean="0"/>
          </a:p>
          <a:p>
            <a:r>
              <a:rPr lang="ru-RU" b="1" dirty="0" smtClean="0"/>
              <a:t>Хлестать</a:t>
            </a:r>
            <a:r>
              <a:rPr lang="ru-RU" dirty="0" smtClean="0"/>
              <a:t> - бить</a:t>
            </a:r>
            <a:r>
              <a:rPr lang="ru-RU" dirty="0"/>
              <a:t>, стегать чем-нибудь гибким.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29026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900" b="1" dirty="0" smtClean="0">
                <a:solidFill>
                  <a:srgbClr val="7030A0"/>
                </a:solidFill>
              </a:rPr>
              <a:t>Коростель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FFFF00"/>
                </a:solidFill>
              </a:rPr>
              <a:t>Непревзойденный бегун. Очень скрытная и осторожная птица, которая прячется от людских глаз. Природа наградила её крыльями, но данное пернатое практически не поднимается в воздух.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348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5" y="2848256"/>
            <a:ext cx="5328591" cy="381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590</Words>
  <Application>Microsoft Office PowerPoint</Application>
  <PresentationFormat>Экран (4:3)</PresentationFormat>
  <Paragraphs>94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«Зачем я убил коростеля?»  В.П.Астафьев   1 мая 1924 – 29 ноября 2001 гг.  </vt:lpstr>
      <vt:lpstr>     Назовите  знакомое вам произведение  «Птица уходила небольшими перелётами.  Они становились всё короче и короче. Глухарь слабел. Вот он, уже не в  силах поднять грузное тело, побежал.» </vt:lpstr>
      <vt:lpstr>«Лебединая верность» Автор стихов Дементьев А. Композитор :Мартынов Е. </vt:lpstr>
      <vt:lpstr>Поразмышляем   над названием рассказа «Зачем я убил коростеля?»</vt:lpstr>
      <vt:lpstr>Внимательно  читаем 1-й эпизод рассказа 1969 год</vt:lpstr>
      <vt:lpstr>Поразмышляем над прочитанным</vt:lpstr>
      <vt:lpstr> Внимательно  читаем 2-й эпизод рассказа </vt:lpstr>
      <vt:lpstr>«Осмысление». </vt:lpstr>
      <vt:lpstr>Коростель Непревзойденный бегун. Очень скрытная и осторожная птица, которая прячется от людских глаз. Природа наградила её крыльями, но данное пернатое практически не поднимается в воздух. </vt:lpstr>
      <vt:lpstr>Читаем 3-й эпизод рассказа</vt:lpstr>
      <vt:lpstr>Слайд 11</vt:lpstr>
      <vt:lpstr>Сравните фотографию и авторское описание коростеля</vt:lpstr>
      <vt:lpstr>Осмысление прочитанного</vt:lpstr>
      <vt:lpstr>Назовите художественные средства выразительности Я взял в руку птицу с завядшим, вроде бы бескостным тельцем. Глаза ее были прищемлены мертвыми, бесцветными веками, шейка, будто прихваченный морозом лист, болталась.</vt:lpstr>
      <vt:lpstr>Читаем 4-й эпизод рассказа</vt:lpstr>
      <vt:lpstr>Слайд 16</vt:lpstr>
      <vt:lpstr>Слайд 17</vt:lpstr>
      <vt:lpstr>Гербы с изображением коростеля</vt:lpstr>
      <vt:lpstr>Осмысление прочитанного</vt:lpstr>
      <vt:lpstr>Слайд 20</vt:lpstr>
      <vt:lpstr>Читаем заключительный эпизод рассказа</vt:lpstr>
      <vt:lpstr>Слайд 22</vt:lpstr>
      <vt:lpstr>Осмысление прочитанного</vt:lpstr>
      <vt:lpstr>Слайд 24</vt:lpstr>
      <vt:lpstr>Почему автор так озаглавил рассказ? 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62</cp:revision>
  <dcterms:created xsi:type="dcterms:W3CDTF">2018-11-23T13:43:17Z</dcterms:created>
  <dcterms:modified xsi:type="dcterms:W3CDTF">2018-11-29T23:06:52Z</dcterms:modified>
</cp:coreProperties>
</file>