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78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79" r:id="rId13"/>
    <p:sldId id="277" r:id="rId14"/>
    <p:sldId id="258" r:id="rId15"/>
    <p:sldId id="259" r:id="rId16"/>
    <p:sldId id="274" r:id="rId17"/>
    <p:sldId id="273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7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41B3C"/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25694F7-81E8-42AC-87D9-9C5AC3F6C2ED}" type="datetimeFigureOut">
              <a:rPr lang="ru-RU" smtClean="0"/>
              <a:pPr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ED1F0B7-67F0-4D65-98D1-7162E0C87A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1%80%D0%B5%D0%B4%D0%BD%D1%8F%D1%8F_%D1%88%D0%BA%D0%BE%D0%BB%D0%B0" TargetMode="External"/><Relationship Id="rId2" Type="http://schemas.openxmlformats.org/officeDocument/2006/relationships/hyperlink" Target="https://ru.wikipedia.org/wiki/%D0%AD%D0%BA%D0%B7%D0%B0%D0%BC%D0%B5%D0%B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A0%D0%BE%D1%81%D1%81%D0%B8%D1%8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1052736"/>
            <a:ext cx="8062912" cy="194421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«Из опыта работы по подготовке учащихся 11-х классов к ЕГЭ по математике».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3933057"/>
            <a:ext cx="3857081" cy="936103"/>
          </a:xfrm>
        </p:spPr>
        <p:txBody>
          <a:bodyPr>
            <a:normAutofit/>
          </a:bodyPr>
          <a:lstStyle/>
          <a:p>
            <a:pPr algn="l"/>
            <a:r>
              <a:rPr lang="ru-RU" sz="1100" b="1" dirty="0" smtClean="0">
                <a:solidFill>
                  <a:srgbClr val="00206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Курочкина Марина Александровна</a:t>
            </a:r>
          </a:p>
          <a:p>
            <a:pPr algn="l"/>
            <a:r>
              <a:rPr lang="ru-RU" sz="1100" b="1" dirty="0" smtClean="0">
                <a:solidFill>
                  <a:srgbClr val="00206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у</a:t>
            </a:r>
            <a:r>
              <a:rPr lang="ru-RU" sz="1100" b="1" dirty="0" smtClean="0">
                <a:solidFill>
                  <a:srgbClr val="00206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читель  </a:t>
            </a:r>
            <a:r>
              <a:rPr lang="ru-RU" sz="1100" b="1" dirty="0" smtClean="0">
                <a:solidFill>
                  <a:srgbClr val="00206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математики</a:t>
            </a:r>
          </a:p>
          <a:p>
            <a:pPr algn="l"/>
            <a:r>
              <a:rPr lang="ru-RU" sz="1100" b="1" dirty="0" smtClean="0">
                <a:solidFill>
                  <a:srgbClr val="00206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МОУ СОШ </a:t>
            </a:r>
            <a:r>
              <a:rPr lang="ru-RU" sz="1100" b="1" dirty="0" smtClean="0">
                <a:solidFill>
                  <a:srgbClr val="00206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№34</a:t>
            </a:r>
          </a:p>
          <a:p>
            <a:pPr algn="l"/>
            <a:r>
              <a:rPr lang="ru-RU" sz="1100" b="1" dirty="0" smtClean="0">
                <a:solidFill>
                  <a:srgbClr val="00206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г</a:t>
            </a:r>
            <a:r>
              <a:rPr lang="ru-RU" sz="1100" b="1" dirty="0" smtClean="0">
                <a:solidFill>
                  <a:srgbClr val="00206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. Комсомольск-на-Амуре</a:t>
            </a:r>
            <a:endParaRPr lang="ru-RU" sz="1100" b="1" dirty="0" smtClean="0">
              <a:solidFill>
                <a:srgbClr val="00206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algn="l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accent4"/>
              </a:solidFill>
              <a:cs typeface="Gautami" pitchFamily="2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/>
              <a:t>Вычислительные навыки.</a:t>
            </a:r>
            <a:r>
              <a:rPr lang="ru-RU" dirty="0"/>
              <a:t> Пользоваться калькулятором не рекомендую, объясняя его вред. Показываю ребятам некоторые способы быстрого умножения чисел, возведения в степень, извлечения корней др.</a:t>
            </a:r>
          </a:p>
          <a:p>
            <a:r>
              <a:rPr lang="ru-RU" b="1" dirty="0"/>
              <a:t>Обязательное знание правил и формул</a:t>
            </a:r>
            <a:r>
              <a:rPr lang="ru-RU" dirty="0"/>
              <a:t>. Для этого после изучения теоретических вопросов темы, даю на 5 - 7 минут математический диктант, в котором часть вопросов касается теории и вторая часть - простейшие примеры не её применение.</a:t>
            </a:r>
          </a:p>
          <a:p>
            <a:r>
              <a:rPr lang="ru-RU" b="1" dirty="0"/>
              <a:t>Постоянное совершенствование учебных навыков на практике</a:t>
            </a:r>
            <a:r>
              <a:rPr lang="ru-RU" dirty="0"/>
              <a:t>. </a:t>
            </a:r>
          </a:p>
          <a:p>
            <a:r>
              <a:rPr lang="ru-RU" b="1" dirty="0"/>
              <a:t>Проверка знаний и умений учащихся.</a:t>
            </a:r>
            <a:r>
              <a:rPr lang="ru-RU" dirty="0"/>
              <a:t> Выполнение тренировочных и диагностических работ, представленных в сети Интернет.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я считаю самым важным при подготовке к ЕГЭ?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39710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Очень важно, для того чтобы набрать максимально высокий балл на профильном уровне, нужно чётко знать критерии оценивания всех заданий.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6161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052736"/>
            <a:ext cx="64294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Составьте  памятку 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3356992"/>
            <a:ext cx="8229600" cy="16561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Что нужно помнить, чтобы набрать максимальный балл на ЕГЭ </a:t>
            </a:r>
          </a:p>
          <a:p>
            <a:pPr algn="ctr">
              <a:buNone/>
            </a:pPr>
            <a:r>
              <a:rPr lang="ru-RU" b="1" dirty="0" smtClean="0"/>
              <a:t>в задании № 13?</a:t>
            </a:r>
            <a:endParaRPr lang="ru-RU" b="1" dirty="0"/>
          </a:p>
        </p:txBody>
      </p:sp>
      <p:pic>
        <p:nvPicPr>
          <p:cNvPr id="5" name="Picture 2" descr="http://uoavmr.ucoz.com/GEV/ege-2017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3171825" cy="2381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7622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88640"/>
            <a:ext cx="756084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приходится слышать следующие вопросы. Легко ли подготовиться к заданиям второй части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ЕГЭ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математике? Сколько для этого потребуется времени? Все ли могут решить эти задания?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 надо заметить, что разделение заданий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носит порой условный характер.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принципиальная разница между задачами первой и второй части состоит в том, что к заданиям первой части решение давать необязательно, а к заданиям второй части—обязательно. </a:t>
            </a:r>
            <a:r>
              <a:rPr lang="ru-R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это не значит, что для успешного решения заданий второй части (во всяком случае некоторых) надо быть сильным в математике (например, получать высокие оценки по этому предмету). Но, разумеется, необходимо обладать знаниями и умениями по школьной программе в пределах того минимума, который необходим для решения определенной задачи.</a:t>
            </a:r>
          </a:p>
        </p:txBody>
      </p:sp>
    </p:spTree>
    <p:extLst>
      <p:ext uri="{BB962C8B-B14F-4D97-AF65-F5344CB8AC3E}">
        <p14:creationId xmlns:p14="http://schemas.microsoft.com/office/powerpoint/2010/main" xmlns="" val="403518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268760"/>
            <a:ext cx="8003232" cy="5040560"/>
          </a:xfrm>
        </p:spPr>
        <p:txBody>
          <a:bodyPr>
            <a:normAutofit fontScale="92500"/>
          </a:bodyPr>
          <a:lstStyle/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формировать у учащихся навыки самоконтроля;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формировать умения проверять ответ на правдоподобие;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систематически отрабатывать вычислительные навыки;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формировать умение переходить от словесной формулировки соотношений между величинами к математической;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учить проводить доказательные рассуждения при решении задач;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учить выстраивать аргументацию при проведении доказательства;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tx1"/>
                </a:solidFill>
              </a:rPr>
              <a:t>учить записывать математические рассуждения, доказательства, обращая внимание на точность и полноту проводимых обоснований.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chemeClr val="tx1"/>
                </a:solidFill>
              </a:rPr>
              <a:t>При подготовке учащихся к ЕГЭ учителю необходимо: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83725194"/>
              </p:ext>
            </p:extLst>
          </p:nvPr>
        </p:nvGraphicFramePr>
        <p:xfrm>
          <a:off x="251520" y="1340769"/>
          <a:ext cx="8640960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39613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группа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группа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140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Учащиеся, которые должны справиться с заданиями базового уровня и получить на экзамене «3».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Учащиеся, которые должны справиться с заданиями базового уровня и более сложными заданиями.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9613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Задачи: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Задачи: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62836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1)должны выучить всю теорию;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2)научиться решать все типы заданий базового уровня;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3)на контрольных работах, тестах и зачетах не списывать.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4)если  получена «2», то отработать (но не более 2 раз)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1) должны выучить всю теорию;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2) научиться решать все типы заданий любой темы разными способами;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3) уметь объяснять, почему так решаешь;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4) уметь решать задачи на уравнения, проценты, прогрессии;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5) знать теорию геометрии и уметь решать задачи с параметрами.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6) решать все дополнительные задания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  <a:endParaRPr kumimoji="0" lang="ru-RU" sz="16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7) если получишь «2»,«3» , то отработать (но не более 1 раза).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>
            <a:noAutofit/>
          </a:bodyPr>
          <a:lstStyle/>
          <a:p>
            <a:r>
              <a:rPr lang="ru-RU" sz="2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подготовке к ЕГЭ следует знать специфику класса и уровень знаний по предмету.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>
            <a:normAutofit lnSpcReduction="10000"/>
          </a:bodyPr>
          <a:lstStyle/>
          <a:p>
            <a:r>
              <a:rPr lang="ru-RU" sz="2000" u="sng" dirty="0" smtClean="0">
                <a:solidFill>
                  <a:schemeClr val="tx1"/>
                </a:solidFill>
              </a:rPr>
              <a:t>Задания обязательного уровня (1 часть)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Выполнив задания 1 части, сравнивают ответы и делают работу над ошибками. Получают другой вариант заданий части 1 и выполняют только те задания, в которых были допущены ошибки.</a:t>
            </a:r>
          </a:p>
          <a:p>
            <a:r>
              <a:rPr lang="ru-RU" sz="2000" u="sng" dirty="0" smtClean="0">
                <a:solidFill>
                  <a:schemeClr val="tx1"/>
                </a:solidFill>
              </a:rPr>
              <a:t>Задания 2 части .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Решают задания второй части, возможно, только те, которые смогли решить. Проверяют решение, задают вопросы, оценивают.</a:t>
            </a:r>
          </a:p>
          <a:p>
            <a:r>
              <a:rPr lang="ru-RU" sz="2000" u="sng" dirty="0" smtClean="0">
                <a:solidFill>
                  <a:schemeClr val="tx1"/>
                </a:solidFill>
              </a:rPr>
              <a:t>Задания повышенной сложности.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Задания у доски выполняют те учащиеся, которые справились с ними самостоятельно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</a:rPr>
              <a:t>Алгоритм действий учащихся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Консультации для слабых учащихся 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(решение заданий 1 части);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Консультации для сильных учащихся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 (решение заданий 2 части);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Индивидуальные консультации.</a:t>
            </a:r>
          </a:p>
          <a:p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Проведение дополнительных занятий по подготовке ЕГЭ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7809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Памятка эксперта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496944" cy="44644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dirty="0" smtClean="0"/>
              <a:t>		Эксперт</a:t>
            </a:r>
            <a:r>
              <a:rPr lang="ru-RU" dirty="0"/>
              <a:t>, проверяющий работу,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располагает критериями оценивания решений </a:t>
            </a:r>
            <a:r>
              <a:rPr lang="ru-RU" dirty="0"/>
              <a:t>заданий </a:t>
            </a:r>
            <a:r>
              <a:rPr lang="ru-RU" dirty="0" smtClean="0"/>
              <a:t>13-19, </a:t>
            </a:r>
            <a:r>
              <a:rPr lang="ru-RU" dirty="0"/>
              <a:t>включающими: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>
                <a:solidFill>
                  <a:srgbClr val="C00000"/>
                </a:solidFill>
              </a:rPr>
              <a:t>1) </a:t>
            </a:r>
            <a:r>
              <a:rPr lang="ru-RU" dirty="0"/>
              <a:t>формулировку задания с развёрнутым ответом;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>
                <a:solidFill>
                  <a:srgbClr val="C00000"/>
                </a:solidFill>
              </a:rPr>
              <a:t>2) </a:t>
            </a:r>
            <a:r>
              <a:rPr lang="ru-RU" dirty="0"/>
              <a:t>одно из возможных решений задания;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>
                <a:solidFill>
                  <a:srgbClr val="C00000"/>
                </a:solidFill>
              </a:rPr>
              <a:t>3) </a:t>
            </a:r>
            <a:r>
              <a:rPr lang="ru-RU" dirty="0"/>
              <a:t>содержание критерия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8836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342741"/>
            <a:ext cx="8712968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62025" algn="l"/>
              </a:tabLst>
            </a:pP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Выписка из материалов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62025" algn="l"/>
              </a:tabLst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Требования к выполнению заданий: решение должно быть </a:t>
            </a: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математически грамотным и полным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из него должен быть понятен ход рассуждений учащегося. </a:t>
            </a: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Эксперт не должен «додумывать» за ученика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62025" algn="l"/>
              </a:tabLst>
            </a:pPr>
            <a:r>
              <a:rPr lang="ru-RU" sz="2100" b="1" dirty="0" smtClean="0">
                <a:solidFill>
                  <a:srgbClr val="0070C0"/>
                </a:solidFill>
                <a:ea typeface="Times New Roman" pitchFamily="18" charset="0"/>
                <a:cs typeface="Arial" pitchFamily="34" charset="0"/>
              </a:rPr>
              <a:t>Оформление решения должно обеспечивать выполнение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указанных выше </a:t>
            </a:r>
            <a:r>
              <a:rPr lang="ru-RU" sz="2100" b="1" dirty="0" smtClean="0">
                <a:solidFill>
                  <a:srgbClr val="0070C0"/>
                </a:solidFill>
                <a:ea typeface="Times New Roman" pitchFamily="18" charset="0"/>
                <a:cs typeface="Arial" pitchFamily="34" charset="0"/>
              </a:rPr>
              <a:t>требований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а в остальном может быть произвольным.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62025" algn="l"/>
              </a:tabLst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Не следует требовать от учащихся слишком подробных комментариев (например, описания алгоритмов). </a:t>
            </a:r>
            <a:r>
              <a:rPr lang="ru-RU" sz="2100" b="1" dirty="0" smtClean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Лаконичное решение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не содержащее неверных утверждений, </a:t>
            </a:r>
            <a:r>
              <a:rPr lang="ru-RU" sz="2100" b="1" dirty="0" smtClean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все выкладки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которого </a:t>
            </a:r>
            <a:r>
              <a:rPr lang="ru-RU" sz="2100" b="1" dirty="0" smtClean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правильны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следует рассматривать как </a:t>
            </a:r>
            <a:r>
              <a:rPr lang="ru-RU" sz="2100" b="1" dirty="0" smtClean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решение без недочетов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62025" algn="l"/>
              </a:tabLst>
            </a:pPr>
            <a:r>
              <a:rPr lang="ru-RU" sz="2100" b="1" dirty="0" smtClean="0">
                <a:solidFill>
                  <a:srgbClr val="0070C0"/>
                </a:solidFill>
                <a:ea typeface="Times New Roman" pitchFamily="18" charset="0"/>
                <a:cs typeface="Arial" pitchFamily="34" charset="0"/>
              </a:rPr>
              <a:t>Если решение ученика удовлетворяет этим требованиям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то ему выставляется </a:t>
            </a:r>
            <a:r>
              <a:rPr lang="ru-RU" sz="2100" b="1" dirty="0" smtClean="0">
                <a:solidFill>
                  <a:srgbClr val="0070C0"/>
                </a:solidFill>
                <a:ea typeface="Times New Roman" pitchFamily="18" charset="0"/>
                <a:cs typeface="Arial" pitchFamily="34" charset="0"/>
              </a:rPr>
              <a:t>полный балл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которым оценивается соответствующее задание.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62025" algn="l"/>
              </a:tabLst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Если в решении допущена </a:t>
            </a:r>
            <a:r>
              <a:rPr lang="ru-RU" sz="2100" b="1" dirty="0" smtClean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ошибка непринципиального характера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(вычислительная, погрешность в терминологии или символике и др.), не влияющая на правильность общего хода решения (даже при неверном ответе) и позволяющая, несмотря на ее наличие, сделать вывод о владении материалом, то учащемуся засчитывается </a:t>
            </a:r>
            <a:r>
              <a:rPr lang="ru-RU" sz="2100" b="1" dirty="0" smtClean="0">
                <a:solidFill>
                  <a:srgbClr val="C00000"/>
                </a:solidFill>
                <a:ea typeface="Times New Roman" pitchFamily="18" charset="0"/>
                <a:cs typeface="Arial" pitchFamily="34" charset="0"/>
              </a:rPr>
              <a:t>балл, на 1 меньший указанного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414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18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      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Задачи</a:t>
            </a:r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:</a:t>
            </a:r>
            <a:r>
              <a:rPr lang="ru-RU" b="1" u="sng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 </a:t>
            </a:r>
            <a:endParaRPr lang="en-US" b="1" u="sng" dirty="0" smtClean="0">
              <a:solidFill>
                <a:schemeClr val="tx1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рассказать о подготовке учащихся к сдаче 2 части ЕГЭ;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показать решения нескольких задач  из 2 части ЕГЭ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656184"/>
          </a:xfrm>
        </p:spPr>
        <p:txBody>
          <a:bodyPr>
            <a:normAutofit/>
          </a:bodyPr>
          <a:lstStyle/>
          <a:p>
            <a:r>
              <a:rPr lang="ru-RU" sz="2700" u="sng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Цель: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2700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поделиться опытом работы с коллегами по  подготовке учащихся  11</a:t>
            </a:r>
            <a:r>
              <a:rPr lang="en-US" sz="2700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-</a:t>
            </a:r>
            <a:r>
              <a:rPr lang="ru-RU" sz="2700" dirty="0" err="1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х</a:t>
            </a: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 классов  к ЕГЭ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Вывод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29408"/>
            <a:ext cx="8964488" cy="4347864"/>
          </a:xfrm>
        </p:spPr>
        <p:txBody>
          <a:bodyPr>
            <a:noAutofit/>
          </a:bodyPr>
          <a:lstStyle/>
          <a:p>
            <a:pPr indent="19050" algn="ctr">
              <a:buNone/>
            </a:pPr>
            <a:r>
              <a:rPr lang="ru-RU" dirty="0" smtClean="0"/>
              <a:t>Проверяя </a:t>
            </a:r>
            <a:r>
              <a:rPr lang="ru-RU" dirty="0"/>
              <a:t>решения заданий с </a:t>
            </a:r>
            <a:r>
              <a:rPr lang="ru-RU" dirty="0" smtClean="0"/>
              <a:t>развёрнутым </a:t>
            </a:r>
            <a:r>
              <a:rPr lang="ru-RU" dirty="0"/>
              <a:t>ответом, эксперт </a:t>
            </a:r>
            <a:r>
              <a:rPr lang="ru-RU" dirty="0" smtClean="0"/>
              <a:t>должен оценивать </a:t>
            </a:r>
            <a:r>
              <a:rPr lang="ru-RU" b="1" dirty="0">
                <a:solidFill>
                  <a:srgbClr val="C00000"/>
                </a:solidFill>
              </a:rPr>
              <a:t>математическую грамотность </a:t>
            </a:r>
            <a:r>
              <a:rPr lang="ru-RU" dirty="0"/>
              <a:t>представленного </a:t>
            </a:r>
            <a:r>
              <a:rPr lang="ru-RU" dirty="0" smtClean="0"/>
              <a:t>решения и следить </a:t>
            </a:r>
            <a:r>
              <a:rPr lang="ru-RU" dirty="0"/>
              <a:t>за </a:t>
            </a:r>
            <a:r>
              <a:rPr lang="ru-RU" b="1" dirty="0" smtClean="0">
                <a:solidFill>
                  <a:srgbClr val="C00000"/>
                </a:solidFill>
              </a:rPr>
              <a:t>правильностью </a:t>
            </a:r>
            <a:r>
              <a:rPr lang="ru-RU" b="1" dirty="0">
                <a:solidFill>
                  <a:srgbClr val="C00000"/>
                </a:solidFill>
              </a:rPr>
              <a:t>и </a:t>
            </a:r>
            <a:r>
              <a:rPr lang="ru-RU" b="1" dirty="0" smtClean="0">
                <a:solidFill>
                  <a:srgbClr val="C00000"/>
                </a:solidFill>
              </a:rPr>
              <a:t>обоснованностью математических утверждений</a:t>
            </a:r>
            <a:r>
              <a:rPr lang="ru-RU" dirty="0"/>
              <a:t>, используемых экзаменуемым.</a:t>
            </a:r>
          </a:p>
        </p:txBody>
      </p:sp>
    </p:spTree>
    <p:extLst>
      <p:ext uri="{BB962C8B-B14F-4D97-AF65-F5344CB8AC3E}">
        <p14:creationId xmlns:p14="http://schemas.microsoft.com/office/powerpoint/2010/main" xmlns="" val="86378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rgbClr val="C00000"/>
                </a:solidFill>
              </a:rPr>
              <a:t>Задание № 13 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268760"/>
          <a:ext cx="8748464" cy="5047488"/>
        </p:xfrm>
        <a:graphic>
          <a:graphicData uri="http://schemas.openxmlformats.org/drawingml/2006/table">
            <a:tbl>
              <a:tblPr/>
              <a:tblGrid>
                <a:gridCol w="7632848"/>
                <a:gridCol w="1115616"/>
              </a:tblGrid>
              <a:tr h="367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Содержание критерия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Баллы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2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</a:rPr>
                        <a:t>Обоснованно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получены верные ответы в обоих пунктах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6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</a:rPr>
                        <a:t>Обоснованно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получен верный ответ в пункте 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</a:rPr>
                        <a:t>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или в пункте 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</a:rPr>
                        <a:t>б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ИЛИ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получены неверные</a:t>
                      </a:r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 ответы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из-за </a:t>
                      </a:r>
                      <a:r>
                        <a:rPr lang="ru-RU" sz="2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вычислительной ошибки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, но при этом имеется верная последовательность всех шагов решения пункта 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</a:rPr>
                        <a:t>а)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и пункта 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</a:rPr>
                        <a:t>б).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5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Решение не соответствует ни одному из критериев, перечисленных выше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2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/>
                          <a:ea typeface="Times New Roman"/>
                        </a:rPr>
                        <a:t>Максимальный балл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7242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052736"/>
            <a:ext cx="64294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Составьте  памятку 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3356992"/>
            <a:ext cx="8229600" cy="16561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Что нужно помнить, чтобы набрать максимальный балл на ЕГЭ </a:t>
            </a:r>
          </a:p>
          <a:p>
            <a:pPr algn="ctr">
              <a:buNone/>
            </a:pPr>
            <a:r>
              <a:rPr lang="ru-RU" b="1" dirty="0" smtClean="0"/>
              <a:t>в задании № 13?</a:t>
            </a:r>
            <a:endParaRPr lang="ru-RU" b="1" dirty="0"/>
          </a:p>
        </p:txBody>
      </p:sp>
      <p:pic>
        <p:nvPicPr>
          <p:cNvPr id="5" name="Picture 2" descr="http://uoavmr.ucoz.com/GEV/ege-2017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3171825" cy="2381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0889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solidFill>
                  <a:srgbClr val="C00000"/>
                </a:solidFill>
              </a:rPr>
              <a:t>Задание № 15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268760"/>
          <a:ext cx="8640960" cy="4297680"/>
        </p:xfrm>
        <a:graphic>
          <a:graphicData uri="http://schemas.openxmlformats.org/drawingml/2006/table">
            <a:tbl>
              <a:tblPr/>
              <a:tblGrid>
                <a:gridCol w="7660821"/>
                <a:gridCol w="98013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Содержание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критерия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Баллы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</a:rPr>
                        <a:t>Обоснованно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получен верный ответ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Обоснованно получен ответ, отличающийся от верного включением </a:t>
                      </a:r>
                      <a:r>
                        <a:rPr lang="ru-RU" sz="24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граничных точек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,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ИЛИ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получен неверный ответ из-за </a:t>
                      </a:r>
                      <a:r>
                        <a:rPr lang="ru-RU" sz="24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вычислительной ошибки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, но при этом имеется </a:t>
                      </a:r>
                      <a:r>
                        <a:rPr lang="ru-RU" sz="24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</a:rPr>
                        <a:t>верная последовательность всех шагов решения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Решение не соответствует ни одному из критериев, перечисленных выше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/>
                          <a:ea typeface="Times New Roman"/>
                        </a:rPr>
                        <a:t>Максимальный балл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851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Оценки экспертов для задания 15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619672" y="2132856"/>
          <a:ext cx="6048672" cy="2088232"/>
        </p:xfrm>
        <a:graphic>
          <a:graphicData uri="http://schemas.openxmlformats.org/drawingml/2006/table">
            <a:tbl>
              <a:tblPr/>
              <a:tblGrid>
                <a:gridCol w="3535134"/>
                <a:gridCol w="1256769"/>
                <a:gridCol w="1256769"/>
              </a:tblGrid>
              <a:tr h="10441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latin typeface="Times New Roman"/>
                          <a:ea typeface="Times New Roman"/>
                        </a:rPr>
                        <a:t>№ 15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latin typeface="Times New Roman"/>
                          <a:ea typeface="Times New Roman"/>
                        </a:rPr>
                        <a:t>№ 1</a:t>
                      </a:r>
                      <a:endParaRPr lang="ru-RU" sz="4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latin typeface="Times New Roman"/>
                          <a:ea typeface="Times New Roman"/>
                        </a:rPr>
                        <a:t>№ 2</a:t>
                      </a:r>
                      <a:endParaRPr lang="ru-RU" sz="4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1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latin typeface="Times New Roman"/>
                          <a:ea typeface="Times New Roman"/>
                        </a:rPr>
                        <a:t>Баллы </a:t>
                      </a:r>
                      <a:endParaRPr lang="ru-RU" sz="4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4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4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3714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90872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solidFill>
                  <a:srgbClr val="C00000"/>
                </a:solidFill>
              </a:rPr>
              <a:t>Составьте  памятку 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140968"/>
            <a:ext cx="8229600" cy="17281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Что нужно помнить, чтобы набрать максимальный балл на ЕГЭ </a:t>
            </a:r>
          </a:p>
          <a:p>
            <a:pPr algn="ctr">
              <a:buNone/>
            </a:pPr>
            <a:r>
              <a:rPr lang="ru-RU" b="1" dirty="0" smtClean="0"/>
              <a:t>в задании № 15?</a:t>
            </a:r>
            <a:endParaRPr lang="ru-RU" b="1" dirty="0"/>
          </a:p>
        </p:txBody>
      </p:sp>
      <p:pic>
        <p:nvPicPr>
          <p:cNvPr id="5" name="Picture 2" descr="http://uoavmr.ucoz.com/GEV/ege-2017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3171825" cy="2381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8517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0" y="1600200"/>
            <a:ext cx="1066800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Красивые цветы, розы. картинки, фото, виде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600" y="381000"/>
            <a:ext cx="8077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1" dirty="0" smtClean="0">
                <a:solidFill>
                  <a:srgbClr val="FFFF00"/>
                </a:solidFill>
              </a:rPr>
              <a:t>Спасибо за внимание!</a:t>
            </a:r>
          </a:p>
          <a:p>
            <a:r>
              <a:rPr lang="ru-RU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Желаю Вам профессиональных и творческих успехов!</a:t>
            </a:r>
          </a:p>
          <a:p>
            <a:endParaRPr lang="ru-RU" sz="5400" b="1" i="1" dirty="0" smtClean="0">
              <a:solidFill>
                <a:srgbClr val="FFFF00"/>
              </a:solidFill>
            </a:endParaRPr>
          </a:p>
          <a:p>
            <a:endParaRPr lang="ru-RU" sz="5400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  <a:r>
              <a:rPr lang="ru-RU" dirty="0">
                <a:solidFill>
                  <a:schemeClr val="tx1"/>
                </a:solidFill>
              </a:rPr>
              <a:t>— это основной обязательный вид </a:t>
            </a:r>
            <a:r>
              <a:rPr lang="ru-RU" u="sng" dirty="0">
                <a:solidFill>
                  <a:schemeClr val="tx1"/>
                </a:solidFill>
                <a:hlinkClick r:id="rId2" tooltip="Экзамен"/>
              </a:rPr>
              <a:t>экзамена</a:t>
            </a:r>
            <a:r>
              <a:rPr lang="ru-RU" dirty="0">
                <a:solidFill>
                  <a:schemeClr val="tx1"/>
                </a:solidFill>
              </a:rPr>
              <a:t> в </a:t>
            </a:r>
            <a:r>
              <a:rPr lang="ru-RU" dirty="0" smtClean="0">
                <a:solidFill>
                  <a:schemeClr val="tx1"/>
                </a:solidFill>
              </a:rPr>
              <a:t>11 </a:t>
            </a:r>
            <a:r>
              <a:rPr lang="ru-RU" dirty="0">
                <a:solidFill>
                  <a:schemeClr val="tx1"/>
                </a:solidFill>
              </a:rPr>
              <a:t>классе </a:t>
            </a:r>
            <a:r>
              <a:rPr lang="ru-RU" u="sng" dirty="0">
                <a:solidFill>
                  <a:schemeClr val="tx1"/>
                </a:solidFill>
                <a:hlinkClick r:id="rId3" tooltip="Средняя школа"/>
              </a:rPr>
              <a:t>средней школы</a:t>
            </a:r>
            <a:r>
              <a:rPr lang="ru-RU" dirty="0">
                <a:solidFill>
                  <a:schemeClr val="tx1"/>
                </a:solidFill>
              </a:rPr>
              <a:t> в </a:t>
            </a:r>
            <a:r>
              <a:rPr lang="ru-RU" u="sng" dirty="0">
                <a:solidFill>
                  <a:schemeClr val="tx1"/>
                </a:solidFill>
                <a:hlinkClick r:id="rId4" tooltip="Россия"/>
              </a:rPr>
              <a:t>России</a:t>
            </a:r>
            <a:r>
              <a:rPr lang="ru-RU" dirty="0">
                <a:solidFill>
                  <a:schemeClr val="tx1"/>
                </a:solidFill>
              </a:rPr>
              <a:t>. Служит для контроля знаний, полученных учащимися </a:t>
            </a:r>
            <a:r>
              <a:rPr lang="ru-RU" dirty="0" smtClean="0">
                <a:solidFill>
                  <a:schemeClr val="tx1"/>
                </a:solidFill>
              </a:rPr>
              <a:t>за 11 </a:t>
            </a:r>
            <a:r>
              <a:rPr lang="ru-RU" dirty="0">
                <a:solidFill>
                  <a:schemeClr val="tx1"/>
                </a:solidFill>
              </a:rPr>
              <a:t>лет, а также для приёма </a:t>
            </a:r>
            <a:r>
              <a:rPr lang="ru-RU" dirty="0" smtClean="0">
                <a:solidFill>
                  <a:schemeClr val="tx1"/>
                </a:solidFill>
              </a:rPr>
              <a:t>в высшие учебные заведения  </a:t>
            </a:r>
            <a:r>
              <a:rPr lang="ru-RU" b="1" u="sng" dirty="0">
                <a:solidFill>
                  <a:schemeClr val="tx1"/>
                </a:solidFill>
              </a:rPr>
              <a:t>Е</a:t>
            </a:r>
            <a:r>
              <a:rPr lang="ru-RU" b="1" u="sng" dirty="0" smtClean="0">
                <a:solidFill>
                  <a:schemeClr val="tx1"/>
                </a:solidFill>
              </a:rPr>
              <a:t>ГЭ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это результат работы ученика и учителя на протяжении </a:t>
            </a:r>
            <a:r>
              <a:rPr lang="ru-RU" dirty="0" smtClean="0">
                <a:solidFill>
                  <a:schemeClr val="tx1"/>
                </a:solidFill>
              </a:rPr>
              <a:t>семи </a:t>
            </a:r>
            <a:r>
              <a:rPr lang="ru-RU" dirty="0">
                <a:solidFill>
                  <a:schemeClr val="tx1"/>
                </a:solidFill>
              </a:rPr>
              <a:t>лет обучения в школе, и подготовка к ней является важной составляющей учебного процесса.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chemeClr val="tx1"/>
                </a:solidFill>
              </a:rPr>
              <a:t>Единый  </a:t>
            </a:r>
            <a:r>
              <a:rPr lang="ru-RU" b="1" u="sng" dirty="0">
                <a:solidFill>
                  <a:schemeClr val="tx1"/>
                </a:solidFill>
              </a:rPr>
              <a:t>государственный  экзамен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563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69919982"/>
              </p:ext>
            </p:extLst>
          </p:nvPr>
        </p:nvGraphicFramePr>
        <p:xfrm>
          <a:off x="871538" y="2276872"/>
          <a:ext cx="7408862" cy="3960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08862"/>
              </a:tblGrid>
              <a:tr h="39604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400" dirty="0">
                          <a:effectLst/>
                        </a:rPr>
                        <a:t>Вопросы, связанные с подготовкой и проведением ЕГЭ, до сих пор стоят довольно остро, несмотря на то, что эта форма итоговой аттестации обучающихся стала реальностью. Математика – обязательный для всех выпускников средней школы экзамен, и альтернативы ЕГЭ как формы его проведения сегодня нет. При неоднозначном отношении к ЕГЭ, мы, учителя математики, понимаем, что невозможно достичь высоких результатов по сдачи ЕГЭ без системной, долгой, продуманной работы по подготовки учащихся к независимой экспертизе качества знаний выпускных и вступительных экзаменов.</a:t>
                      </a:r>
                      <a:endParaRPr lang="ru-RU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675"/>
                        </a:spcAft>
                      </a:pPr>
                      <a:r>
                        <a:rPr lang="ru-RU" sz="1400" dirty="0">
                          <a:effectLst/>
                        </a:rPr>
                        <a:t>Конечно, задания ЕГЭ составлены в пределах школьной программы, но все они рассчитаны на максимальную стимуляцию нестандартного мышления при его выполнении. Невольно встал вопрос: «Как подготовить всех детей к успешной сдачи ЕГЭ?» Научить школьника математике и подготовить к успешному написанию ЕГЭ по математике – это две абсолютно разные вещи. Думаю, что это осознал каждый школьный учитель.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860" marR="2286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://uoavmr.ucoz.com/GEV/ege-2017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3171825" cy="1800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0916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 цель заключается в том, чтобы:                                                                                                                                  • адаптировать содержания образования к современным требованиям ЕГЭ;                                                                                • развивать творческие способности и самостоятельную активность учащихся;                                                                                                                                     • сочетать лекции, самостоятельную работу, поиск информации в сети, практикумы с широкой организацией диалогического общения, консультации;                                                                                                                              • систематический контроль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обученности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учащихся;                                                                                                            • мониторинг выполнения типовых заданий.                                                                                                                     В современных условиях, в образовательной деятельности важна ориентация на развитие познавательной самостоятельности учащихся.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7543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ЕГЭ по математике – обязательный экзамен. 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Cейчас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существует две формы этого экзамена: базовый и профильный ЕГЭ по математике. Это очень хорошо, что ЕГЭ по математике разделили по уровням. Те, кто поступают на специальности, не связанные напрямую с математикой, - например, в консерваторию,  в институт физкультуры – могут сдавать базовый ЕГЭ по математике и уделить больше времени подготовке по действительно важным для них предметам.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для тех, кто поступает на инженерные и экономические специальности, подготовка к ЕГЭ по математике профильного уровня просто необходима. Математика нужна для решения тех задач, с которыми они встретятся в своей будущей работе. Профильный ЕГЭ по математике – непростой экзамен.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60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Профильный ЕГЭ по математике включает в себя целых 19 задач.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них 12 – более простые, и засчитывается в них только правильный ответ. Но эти 12 задач охватывают все темы школьной программы! Чтобы их решить правильно, нужна тренировка. Надо уметь внимательно читать условие, быстро и правильно считать без калькулятора и проверять ответы с точки зрения здравого смыслы.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7 задач профильного ЕГЭ по математике – сложные, и предоставить надо не только ответ, но и отлично оформленное решение. Эти задачи по сложности можно сравнить с теми задачами вступительных экзаменов в вузы, которые когда-то решали абитуриенты.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Многим абитуриентам просто не хватает времени, чтобы сделать все меньше чем за 4 часа. Можно сказать, что на профильном ЕГЭ по математике «думать некогда, записывать надо!»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1341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1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первые 12 задач - представляет собой выпускной экзамен за курс средней школы. В первых 12 задачах проверяются все навыки и умения, полученные на уроках математики, начиная с третьего класса. И если у ученика проблемы, например, с арифметикой, если в пятом или седьмом классе он что-то недопонял – на таком непрочном фундаменте нереально что-либо построить.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не надо начинать подготовку к ЕГЭ по математике с решения типовых вариантов ЕГЭ. Такую ошибку допускают многие школьники. Начинать подготовку к профильному ЕГЭ по математике надо с повторения всего базового курса школьной математики. 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 внимание, что в первых 12 задачах ЕГЭ по математике не бывает «почти правильного» ответа. Он либо правилен, либо нет. Ответ в этих задачах должен быть записан в виде целого числа или конечной десятичной дроби. Поэтому так важны внимание и уверенность – чтобы сразу записать правильный ответ и позже не возвращаться к его проверке, а заняться сложными задачами части 2.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задача первой части оценивается в 1 первичный балл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профильного ЕГЭ по математике включает в себя 7 задач. Она больше всего похожа на традиционный вступительный экзамен в ВУЗы. Это сложные, комбинированные задачи, требующие творческого подхода, логики и, конечно же, внимания.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42376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chemeClr val="tx1"/>
                </a:solidFill>
              </a:rPr>
              <a:t>Фактически, профильный ЕГЭ по математике - это два экзамена в одном.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8332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13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 Уравнения. Многие старшеклассники считают, что в задаче 13 могут быть только тригонометрические уравнения. Однако все чаще в этой задаче дают комбинированные уравнения, в которых есть и тригонометрия, и логарифмы, и показательные функции. Оценивается в 2 первичных балла.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14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Стереометрия. Призмы, пирамиды, конусы и другие объемные тела. Здесь есть задачи на нахождение углов между прямыми и плоскостями, расстояний между прямыми, между параллельными плоскостями и от точки до плоскости, вычисление площадей и объемов. Непростая задача, требующая и отличных знаний, и пространственного воображения. Оценивается всего в 2 первичных балла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15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Неравенства. Показательные, иррациональные и логарифмические неравенства, корни и модули, всевозможные приемы решения. Здесь нужны и знания, и логика. Оценивается в 2 первичных балла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16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Геометрия на плоскости. Треугольники, параллелограммы, трапеции, окружности и другие фигуры, а также их всевозможные комбинации. Надо отлично знать весь курс геометрии, все теоремы, свойства, основные схемы решения. Оценивается в 3 первичных балла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17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Экономическая. Здесь и задания на оптимизацию, на банковские платежи, вклады и кредиты. Для задач на кредиты рассматриваются две схемы – аннуитет и схема с дифференцированными платежами. Эта задача требует большого количества вычислений. Напоминаем, что на ЕГЭ по математике профильного уровня калькулятором пользоваться нельзя. Оценивается в 3  первичных балла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18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самая сложная алгебра. Параметры. Необходимо наизусть знать все элементарных функции, их графики и преобразования, уметь задать уравнением или неравенством окружность, полуплоскость, какую-либо сложную кривую. Множество типов и методов. Те, кто освоили эту задачу, без труда сдадут экзамен по математическому анализу во время первой сессии в техническом или экономическом вузе. Оценивается в целых 4 первичных балла.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наконец, 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19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нестандартная. Можно сказать, что это задача по теории чисел, но это не совсем так. Если она на что-то и похожа, то только на олимпиадные задачи. Она требует непростых, но очень логичных математических рассуждений. Чтобы ее решать, нужна высокая математическая культура, развитая интуиция и логика и конечно, знание специальных приемов. Это дорогостоящая задача – она оценивается в 4 первичных балла. Но есть и хорошая новость: получить два балла из этих четырех довольно легко. Просто надо знать, как это сделать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dirty="0"/>
              <a:t>В каждой из этих семи задач профильного ЕГЭ по математике недостаточно просто записать ответ. Надо грамотно и понятно записать каждый шаг решения так, чтобы при проверке работы эксперт ЕГЭ смог поставить максимальный балл.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какие задачи входят в вариант профильного ЕГЭ по математике: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85277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672</TotalTime>
  <Words>1500</Words>
  <Application>Microsoft Office PowerPoint</Application>
  <PresentationFormat>Экран (4:3)</PresentationFormat>
  <Paragraphs>143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Волна</vt:lpstr>
      <vt:lpstr>«Из опыта работы по подготовке учащихся 11-х классов к ЕГЭ по математике».</vt:lpstr>
      <vt:lpstr>Цель:  поделиться опытом работы с коллегами по  подготовке учащихся  11-х  классов  к ЕГЭ  </vt:lpstr>
      <vt:lpstr>Единый  государственный  экзамен</vt:lpstr>
      <vt:lpstr>Слайд 4</vt:lpstr>
      <vt:lpstr>Слайд 5</vt:lpstr>
      <vt:lpstr>Слайд 6</vt:lpstr>
      <vt:lpstr>Слайд 7</vt:lpstr>
      <vt:lpstr>Фактически, профильный ЕГЭ по математике - это два экзамена в одном. </vt:lpstr>
      <vt:lpstr>Вот какие задачи входят в вариант профильного ЕГЭ по математике: </vt:lpstr>
      <vt:lpstr>Что я считаю самым важным при подготовке к ЕГЭ? </vt:lpstr>
      <vt:lpstr>Слайд 11</vt:lpstr>
      <vt:lpstr>Составьте  памятку  </vt:lpstr>
      <vt:lpstr>Слайд 13</vt:lpstr>
      <vt:lpstr>При подготовке учащихся к ЕГЭ учителю необходимо: </vt:lpstr>
      <vt:lpstr>При подготовке к ЕГЭ следует знать специфику класса и уровень знаний по предмету.  </vt:lpstr>
      <vt:lpstr>Алгоритм действий учащихся</vt:lpstr>
      <vt:lpstr>Проведение дополнительных занятий по подготовке ЕГЭ</vt:lpstr>
      <vt:lpstr>Памятка эксперта</vt:lpstr>
      <vt:lpstr>Слайд 19</vt:lpstr>
      <vt:lpstr>Вывод</vt:lpstr>
      <vt:lpstr>Задание № 13 </vt:lpstr>
      <vt:lpstr>Составьте  памятку  </vt:lpstr>
      <vt:lpstr>Задание № 15</vt:lpstr>
      <vt:lpstr>Оценки экспертов для задания 15</vt:lpstr>
      <vt:lpstr>Составьте  памятку  </vt:lpstr>
      <vt:lpstr>Слайд 26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«Особенности подготовки к ОГЭ                             по математике учащихся 9-х классов ».</dc:title>
  <dc:creator>Момотова</dc:creator>
  <cp:lastModifiedBy>User</cp:lastModifiedBy>
  <cp:revision>74</cp:revision>
  <dcterms:created xsi:type="dcterms:W3CDTF">2016-05-03T08:42:23Z</dcterms:created>
  <dcterms:modified xsi:type="dcterms:W3CDTF">2019-11-18T01:48:55Z</dcterms:modified>
</cp:coreProperties>
</file>