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8" r:id="rId5"/>
    <p:sldId id="264" r:id="rId6"/>
    <p:sldId id="263" r:id="rId7"/>
    <p:sldId id="274" r:id="rId8"/>
    <p:sldId id="273" r:id="rId9"/>
    <p:sldId id="272" r:id="rId10"/>
    <p:sldId id="271" r:id="rId11"/>
    <p:sldId id="285" r:id="rId12"/>
    <p:sldId id="269" r:id="rId13"/>
    <p:sldId id="270" r:id="rId14"/>
    <p:sldId id="276" r:id="rId15"/>
    <p:sldId id="286" r:id="rId16"/>
    <p:sldId id="288" r:id="rId17"/>
    <p:sldId id="289" r:id="rId18"/>
    <p:sldId id="290" r:id="rId19"/>
    <p:sldId id="292" r:id="rId20"/>
    <p:sldId id="293" r:id="rId21"/>
    <p:sldId id="294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6286520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002060"/>
                </a:solidFill>
              </a:rPr>
              <a:t/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</a:rPr>
              <a:t>Формы работы и методы обучения на уроках ОРКСЭ, ОДНКНР, ИПКЗС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286256"/>
            <a:ext cx="5616624" cy="2096212"/>
          </a:xfrm>
        </p:spPr>
        <p:txBody>
          <a:bodyPr>
            <a:normAutofit fontScale="25000" lnSpcReduction="20000"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9600" dirty="0" smtClean="0">
              <a:solidFill>
                <a:schemeClr val="tx1"/>
              </a:solidFill>
            </a:endParaRPr>
          </a:p>
          <a:p>
            <a:r>
              <a:rPr lang="ru-RU" sz="9600" dirty="0" smtClean="0">
                <a:solidFill>
                  <a:schemeClr val="tx1"/>
                </a:solidFill>
              </a:rPr>
              <a:t>Семинар-практикум на базе 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МБОУ «</a:t>
            </a:r>
            <a:r>
              <a:rPr lang="ru-RU" sz="9600" dirty="0" err="1" smtClean="0">
                <a:solidFill>
                  <a:schemeClr val="tx1"/>
                </a:solidFill>
              </a:rPr>
              <a:t>Краснооктябрьская</a:t>
            </a:r>
            <a:r>
              <a:rPr lang="ru-RU" sz="9600" dirty="0" smtClean="0">
                <a:solidFill>
                  <a:schemeClr val="tx1"/>
                </a:solidFill>
              </a:rPr>
              <a:t> СШ»</a:t>
            </a:r>
          </a:p>
          <a:p>
            <a:endParaRPr lang="ru-RU" sz="9600" dirty="0" smtClean="0">
              <a:solidFill>
                <a:schemeClr val="tx1"/>
              </a:solidFill>
            </a:endParaRPr>
          </a:p>
          <a:p>
            <a:r>
              <a:rPr lang="ru-RU" sz="9600" dirty="0" smtClean="0">
                <a:solidFill>
                  <a:schemeClr val="tx1"/>
                </a:solidFill>
              </a:rPr>
              <a:t>2017г.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180020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504056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Проектирование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особый вид деятельности, в результате которого школьники создают конечный продукт их собственного творчества, учатся анализировать ситуацию, выделять проблему, формулировать ожидаемые результаты, ставить задачи, находить оптимальный способ решения проблемы, составлять план действий, оценивать и анализировать свою работу, соотносить полученные результаты с ожидаемыми.</a:t>
            </a: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680"/>
            <a:ext cx="1374997" cy="62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00042"/>
            <a:ext cx="1374997" cy="62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4572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43924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Кейс-метод –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это метод конкретных ситуаций, активного проблемного анализа ситуации путем решения конкретных задач (решение кейсов)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sp>
        <p:nvSpPr>
          <p:cNvPr id="12" name="Заголовок 5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3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680"/>
            <a:ext cx="1374997" cy="62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Рисунок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365104"/>
            <a:ext cx="3322615" cy="20162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1772816"/>
            <a:ext cx="8032976" cy="494233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объяснение;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рассказ;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демонстрация;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наблюдение;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работа с книгой;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игра;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упражнение;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лабораторно-практическая работа;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практическая работа;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самостоятельная работа;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       применение технических средств обучения;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программированное обучение;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·         проблемное обучение.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lvl="0" algn="l"/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36912"/>
            <a:ext cx="277180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188641"/>
            <a:ext cx="7200800" cy="6685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Виды, приемы, методики, техники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9672" y="714356"/>
            <a:ext cx="6408712" cy="588299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Прием</a:t>
            </a:r>
            <a:r>
              <a:rPr lang="ru-RU" sz="2400" dirty="0" smtClean="0">
                <a:solidFill>
                  <a:schemeClr val="tx1"/>
                </a:solidFill>
              </a:rPr>
              <a:t> – это часть метода. (При использовании методов обучения  применяются различные приемы обучения).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Дидактические игры;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Действия по инструкции;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Выработка коллективных решений;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Доказательства и аргументация точек зрения;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Анализ ситуаций;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Решение конфликтных ситуаций;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Работа с иллюстративным  материалом;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Практические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Разработка проектов;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Создание текстов;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Тематические дискуссии;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Пресс-конференции;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Работа с притчами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опрос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2089119" cy="27854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1"/>
            <a:ext cx="7772400" cy="128585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Методы и приемы работы с притчами.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929718" cy="3357586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    Ценность притчи в том, что она вызывает учеников на диалог, заставляет думать, говорить, не бояться высказывать разные мнения. Работа над притчей помогает размышлять, приводить свою точку зрения.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    Свойство притчи – её краткость, повторение практических наставлений в таком виде, чтобы они легко запоминались.</a:t>
            </a:r>
            <a:endParaRPr lang="ru-RU" sz="1800" i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Анализ притчи .</a:t>
            </a:r>
            <a:r>
              <a:rPr lang="ru-RU" sz="2000" dirty="0" smtClean="0">
                <a:solidFill>
                  <a:schemeClr val="tx1"/>
                </a:solidFill>
              </a:rPr>
              <a:t> План: а) символы притчи; б) ценности, которые утверждает притча; в) основная мысль. </a:t>
            </a:r>
          </a:p>
          <a:p>
            <a:pPr algn="l"/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1.Обсуждение основной идеи, смысла истории.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2.Анализ названия притчи (придумать новое название притчи)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3.Притча без окончания (обсуждение, чем она могла бы закончиться)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4.Сформулировать вопросы или ответить на поставленные вопросы.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5.Выделение ключевых понятий.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6.Инсценировка притчи.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7.Сравнение нескольких притч.</a:t>
            </a:r>
          </a:p>
          <a:p>
            <a:pPr algn="l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14290"/>
            <a:ext cx="121444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chool2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5572140"/>
            <a:ext cx="1500198" cy="10246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86634" cy="928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Методы и приемы работы с притчами.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92932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/>
              <a:t>         Нахождение и вставка пропущенных слов в притче.</a:t>
            </a:r>
          </a:p>
          <a:p>
            <a:pPr algn="ctr"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Шел …………., а на встречу ему три человека везли под ……….солнцем</a:t>
            </a:r>
          </a:p>
          <a:p>
            <a:pPr>
              <a:buNone/>
            </a:pPr>
            <a:r>
              <a:rPr lang="ru-RU" sz="8000" dirty="0" smtClean="0"/>
              <a:t>тележки с камнями для строительства храма.  ……….остановился и задал</a:t>
            </a:r>
          </a:p>
          <a:p>
            <a:pPr>
              <a:buNone/>
            </a:pPr>
            <a:r>
              <a:rPr lang="ru-RU" sz="8000" dirty="0" smtClean="0"/>
              <a:t>каждому по вопросу.</a:t>
            </a:r>
          </a:p>
          <a:p>
            <a:pPr>
              <a:buNone/>
            </a:pPr>
            <a:r>
              <a:rPr lang="ru-RU" sz="8000" dirty="0" smtClean="0"/>
              <a:t>У первого спросил:</a:t>
            </a:r>
          </a:p>
          <a:p>
            <a:pPr>
              <a:buNone/>
            </a:pPr>
            <a:r>
              <a:rPr lang="ru-RU" sz="8000" dirty="0" smtClean="0"/>
              <a:t>-Что ты делал целый день?</a:t>
            </a:r>
          </a:p>
          <a:p>
            <a:pPr>
              <a:buNone/>
            </a:pPr>
            <a:r>
              <a:rPr lang="ru-RU" sz="8000" dirty="0" smtClean="0"/>
              <a:t>И тот с ……….. ответил, что целый день …………проклятые камни.</a:t>
            </a:r>
          </a:p>
          <a:p>
            <a:pPr>
              <a:buNone/>
            </a:pPr>
            <a:r>
              <a:rPr lang="ru-RU" sz="8000" dirty="0" smtClean="0"/>
              <a:t>У второго спросил:</a:t>
            </a:r>
          </a:p>
          <a:p>
            <a:pPr>
              <a:buNone/>
            </a:pPr>
            <a:r>
              <a:rPr lang="ru-RU" sz="8000" dirty="0" smtClean="0"/>
              <a:t>-А что ты делал целый день?</a:t>
            </a:r>
          </a:p>
          <a:p>
            <a:pPr>
              <a:buNone/>
            </a:pPr>
            <a:r>
              <a:rPr lang="ru-RU" sz="8000" dirty="0" smtClean="0"/>
              <a:t>И тот ответил:</a:t>
            </a:r>
          </a:p>
          <a:p>
            <a:pPr>
              <a:buNone/>
            </a:pPr>
            <a:r>
              <a:rPr lang="ru-RU" sz="8000" dirty="0" smtClean="0"/>
              <a:t>-Я………….выполнял свою работу.</a:t>
            </a:r>
          </a:p>
          <a:p>
            <a:pPr>
              <a:buNone/>
            </a:pPr>
            <a:r>
              <a:rPr lang="ru-RU" sz="8000" dirty="0" smtClean="0"/>
              <a:t>А третий ……….., его лицо засветилось радостью и удовольствием, и он</a:t>
            </a:r>
          </a:p>
          <a:p>
            <a:pPr>
              <a:buNone/>
            </a:pPr>
            <a:r>
              <a:rPr lang="ru-RU" sz="8000" dirty="0" smtClean="0"/>
              <a:t>ответил:</a:t>
            </a:r>
          </a:p>
          <a:p>
            <a:pPr>
              <a:buFontTx/>
              <a:buChar char="-"/>
            </a:pPr>
            <a:r>
              <a:rPr lang="ru-RU" sz="8000" dirty="0" smtClean="0"/>
              <a:t>А я …………в строительстве храма.</a:t>
            </a:r>
            <a:endParaRPr lang="ru-RU" sz="8000" b="1" dirty="0" smtClean="0"/>
          </a:p>
          <a:p>
            <a:pPr>
              <a:buNone/>
            </a:pPr>
            <a:r>
              <a:rPr lang="ru-RU" sz="8000" b="1" u="sng" dirty="0" smtClean="0"/>
              <a:t>Задание</a:t>
            </a:r>
            <a:r>
              <a:rPr lang="ru-RU" sz="8000" b="1" dirty="0" smtClean="0"/>
              <a:t>:1).Вставьте пропущенные слова, словосочетания в содержание</a:t>
            </a:r>
          </a:p>
          <a:p>
            <a:pPr>
              <a:buNone/>
            </a:pPr>
            <a:r>
              <a:rPr lang="ru-RU" sz="8000" b="1" dirty="0" smtClean="0"/>
              <a:t>притчи. 2).Постарайтесь объяснить, почему люди выполняли одну и ту же</a:t>
            </a:r>
          </a:p>
          <a:p>
            <a:pPr>
              <a:buNone/>
            </a:pPr>
            <a:r>
              <a:rPr lang="ru-RU" sz="8000" b="1" dirty="0" smtClean="0"/>
              <a:t>работу, а ответы у них получились разные. 3).Какие ценности отражает</a:t>
            </a:r>
          </a:p>
          <a:p>
            <a:pPr>
              <a:buNone/>
            </a:pPr>
            <a:r>
              <a:rPr lang="ru-RU" sz="8000" b="1" dirty="0" smtClean="0"/>
              <a:t>притча? Чему она учит нас?</a:t>
            </a:r>
          </a:p>
          <a:p>
            <a:pPr>
              <a:buNone/>
            </a:pPr>
            <a:r>
              <a:rPr lang="ru-RU" sz="8000" dirty="0" smtClean="0"/>
              <a:t> </a:t>
            </a:r>
          </a:p>
          <a:p>
            <a:endParaRPr lang="ru-RU" sz="1400" dirty="0"/>
          </a:p>
        </p:txBody>
      </p:sp>
      <p:pic>
        <p:nvPicPr>
          <p:cNvPr id="4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       Составление словаря терминов и понятий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2000" dirty="0" smtClean="0"/>
              <a:t>способствует систематизации и усвоению материала курса. Содержание словаря составляют основные понятия курса. Чтобы  учащиеся  могли свободно оперировать,  они  должны   знать  их наизусть. Чтобы понятия лучше запоминались, а также  для  контроля  за  усвоением  их используются на уроках следующие приемы: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400" b="1" dirty="0" smtClean="0"/>
              <a:t>Прием «Домино» – </a:t>
            </a:r>
            <a:r>
              <a:rPr lang="ru-RU" sz="2400" dirty="0" smtClean="0"/>
              <a:t>состоит  из  карточек,  каждая  карточка разделена чертой на две части – на  одной  записано  понятие,  на  другой  – определение к другому понятию.</a:t>
            </a:r>
          </a:p>
          <a:p>
            <a:r>
              <a:rPr lang="ru-RU" sz="2400" b="1" dirty="0" smtClean="0"/>
              <a:t>Прием «Кроссворды»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опрос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000636"/>
            <a:ext cx="2089119" cy="16430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               Миниатюра по опорным словам.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2864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(смысловая расшифровка слова)</a:t>
            </a:r>
          </a:p>
          <a:p>
            <a:pPr>
              <a:buNone/>
            </a:pPr>
            <a:r>
              <a:rPr lang="ru-RU" sz="2400" b="1" dirty="0" smtClean="0"/>
              <a:t>М</a:t>
            </a:r>
            <a:r>
              <a:rPr lang="ru-RU" sz="2400" dirty="0" smtClean="0"/>
              <a:t>     Молитесь за тех, кто</a:t>
            </a:r>
          </a:p>
          <a:p>
            <a:pPr>
              <a:buNone/>
            </a:pPr>
            <a:r>
              <a:rPr lang="ru-RU" sz="2400" b="1" dirty="0" smtClean="0"/>
              <a:t>И</a:t>
            </a:r>
            <a:r>
              <a:rPr lang="ru-RU" sz="2400" dirty="0" smtClean="0"/>
              <a:t>      Исцеляет душу и тело наше. Молитесь за</a:t>
            </a:r>
          </a:p>
          <a:p>
            <a:pPr>
              <a:buNone/>
            </a:pPr>
            <a:r>
              <a:rPr lang="ru-RU" sz="2400" b="1" dirty="0" smtClean="0"/>
              <a:t>Л</a:t>
            </a:r>
            <a:r>
              <a:rPr lang="ru-RU" sz="2400" dirty="0" smtClean="0"/>
              <a:t>      Людей, идущих вместе с нами по дороге жизни и</a:t>
            </a:r>
          </a:p>
          <a:p>
            <a:pPr>
              <a:buNone/>
            </a:pPr>
            <a:r>
              <a:rPr lang="ru-RU" sz="2400" b="1" dirty="0" smtClean="0"/>
              <a:t>О </a:t>
            </a:r>
            <a:r>
              <a:rPr lang="ru-RU" sz="2400" dirty="0" smtClean="0"/>
              <a:t>     Освещающих путь во тьме.</a:t>
            </a:r>
          </a:p>
          <a:p>
            <a:pPr>
              <a:buNone/>
            </a:pPr>
            <a:r>
              <a:rPr lang="ru-RU" sz="2400" b="1" dirty="0" smtClean="0"/>
              <a:t>С </a:t>
            </a:r>
            <a:r>
              <a:rPr lang="ru-RU" sz="2400" dirty="0" smtClean="0"/>
              <a:t>      Слава Всевышнему - </a:t>
            </a:r>
          </a:p>
          <a:p>
            <a:pPr>
              <a:buNone/>
            </a:pPr>
            <a:r>
              <a:rPr lang="ru-RU" sz="2400" b="1" dirty="0" smtClean="0"/>
              <a:t>Е</a:t>
            </a:r>
            <a:r>
              <a:rPr lang="ru-RU" sz="2400" dirty="0" smtClean="0"/>
              <a:t>       Есть люди, которые с </a:t>
            </a:r>
          </a:p>
          <a:p>
            <a:pPr>
              <a:buNone/>
            </a:pPr>
            <a:r>
              <a:rPr lang="ru-RU" sz="2400" b="1" dirty="0" smtClean="0"/>
              <a:t>Р</a:t>
            </a:r>
            <a:r>
              <a:rPr lang="ru-RU" sz="2400" dirty="0" smtClean="0"/>
              <a:t>       Радостью, готовностью и</a:t>
            </a:r>
          </a:p>
          <a:p>
            <a:pPr>
              <a:buNone/>
            </a:pPr>
            <a:r>
              <a:rPr lang="ru-RU" sz="2400" b="1" dirty="0" smtClean="0"/>
              <a:t>Д</a:t>
            </a:r>
            <a:r>
              <a:rPr lang="ru-RU" sz="2400" dirty="0" smtClean="0"/>
              <a:t>       Добротой сердечной отзываются на немощи ближних своих </a:t>
            </a:r>
          </a:p>
          <a:p>
            <a:pPr>
              <a:buNone/>
            </a:pPr>
            <a:r>
              <a:rPr lang="ru-RU" sz="2400" b="1" dirty="0" smtClean="0"/>
              <a:t>И </a:t>
            </a:r>
            <a:r>
              <a:rPr lang="ru-RU" sz="2400" dirty="0" smtClean="0"/>
              <a:t>      И считают долгом им помочь. Они - </a:t>
            </a:r>
          </a:p>
          <a:p>
            <a:pPr>
              <a:buNone/>
            </a:pPr>
            <a:r>
              <a:rPr lang="ru-RU" sz="2400" b="1" dirty="0" smtClean="0"/>
              <a:t>Е </a:t>
            </a:r>
            <a:r>
              <a:rPr lang="ru-RU" sz="2400" dirty="0" smtClean="0"/>
              <a:t>       Есть все!...</a:t>
            </a:r>
          </a:p>
          <a:p>
            <a:pPr>
              <a:buNone/>
            </a:pPr>
            <a:r>
              <a:rPr lang="ru-RU" sz="1800" i="1" dirty="0" smtClean="0"/>
              <a:t>                                                                                       ( Анастасия Р., 8класс МБОУ СОШ №33</a:t>
            </a:r>
          </a:p>
          <a:p>
            <a:pPr>
              <a:buNone/>
            </a:pPr>
            <a:r>
              <a:rPr lang="ru-RU" sz="1800" i="1" dirty="0" smtClean="0"/>
              <a:t>                                                                                         г. Смоленска)</a:t>
            </a:r>
            <a:endParaRPr lang="ru-RU" sz="1800" i="1" dirty="0"/>
          </a:p>
        </p:txBody>
      </p:sp>
      <p:pic>
        <p:nvPicPr>
          <p:cNvPr id="4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Упражнение «От слова к предложению»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(для обучающихся первой ступени)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Учащимся раздаются карточки со словами. Карточки на столах надписью</a:t>
            </a:r>
          </a:p>
          <a:p>
            <a:pPr>
              <a:buNone/>
            </a:pPr>
            <a:r>
              <a:rPr lang="ru-RU" sz="2000" dirty="0" smtClean="0"/>
              <a:t>вниз, потом по команде учителя дети их переворачивают и прочитывают</a:t>
            </a:r>
          </a:p>
          <a:p>
            <a:pPr>
              <a:buNone/>
            </a:pPr>
            <a:r>
              <a:rPr lang="ru-RU" sz="2000" dirty="0" smtClean="0"/>
              <a:t>написанные слова. </a:t>
            </a:r>
          </a:p>
          <a:p>
            <a:pPr>
              <a:buNone/>
            </a:pPr>
            <a:r>
              <a:rPr lang="ru-RU" sz="2000" dirty="0" smtClean="0"/>
              <a:t>    Примеры слов на тему «Икона»:</a:t>
            </a:r>
          </a:p>
          <a:p>
            <a:pPr>
              <a:buNone/>
            </a:pPr>
            <a:r>
              <a:rPr lang="ru-RU" sz="2800" dirty="0" smtClean="0"/>
              <a:t> СВЕЧА  ХРАМ  МОЛИТВА  СВЯТОЙ </a:t>
            </a:r>
          </a:p>
          <a:p>
            <a:pPr>
              <a:buNone/>
            </a:pPr>
            <a:r>
              <a:rPr lang="ru-RU" sz="2000" dirty="0" smtClean="0"/>
              <a:t>После того, как каждый прочитал свое слово, предлагаем придумать с</a:t>
            </a:r>
          </a:p>
          <a:p>
            <a:pPr>
              <a:buNone/>
            </a:pPr>
            <a:r>
              <a:rPr lang="ru-RU" sz="2000" dirty="0" smtClean="0"/>
              <a:t>ним предложение, не отступая от темы урока.</a:t>
            </a:r>
          </a:p>
          <a:p>
            <a:pPr>
              <a:buNone/>
            </a:pPr>
            <a:r>
              <a:rPr lang="ru-RU" sz="2000" dirty="0" smtClean="0"/>
              <a:t>Со временем упражнение можно усложнить (придумать предложение со</a:t>
            </a:r>
          </a:p>
          <a:p>
            <a:pPr>
              <a:buNone/>
            </a:pPr>
            <a:r>
              <a:rPr lang="ru-RU" sz="2000" dirty="0" smtClean="0"/>
              <a:t>словами из двух, затем трех  карточек).</a:t>
            </a:r>
          </a:p>
          <a:p>
            <a:pPr>
              <a:buNone/>
            </a:pPr>
            <a:r>
              <a:rPr lang="ru-RU" sz="2400" dirty="0" smtClean="0"/>
              <a:t>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Цифровой диктант.</a:t>
            </a:r>
          </a:p>
          <a:p>
            <a:pPr>
              <a:buNone/>
            </a:pPr>
            <a:r>
              <a:rPr lang="ru-RU" sz="2000" dirty="0" smtClean="0"/>
              <a:t>Дается ряд утверждений верных и ошибочных. Если ученик согласен с</a:t>
            </a:r>
          </a:p>
          <a:p>
            <a:pPr>
              <a:buNone/>
            </a:pPr>
            <a:r>
              <a:rPr lang="ru-RU" sz="2000" dirty="0" smtClean="0"/>
              <a:t>формулировкой, то он у себя  в тетради записывает цифру «1», а если нет</a:t>
            </a:r>
          </a:p>
          <a:p>
            <a:pPr>
              <a:buNone/>
            </a:pPr>
            <a:r>
              <a:rPr lang="ru-RU" sz="2000" dirty="0" smtClean="0"/>
              <a:t>– ставит «0».</a:t>
            </a:r>
          </a:p>
          <a:p>
            <a:pPr>
              <a:buNone/>
            </a:pPr>
            <a:r>
              <a:rPr lang="ru-RU" sz="2000" dirty="0" smtClean="0"/>
              <a:t>Общий правильный ответ –комбинация цифр, например: 10100011.</a:t>
            </a:r>
          </a:p>
        </p:txBody>
      </p:sp>
      <p:pic>
        <p:nvPicPr>
          <p:cNvPr id="8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Кластер.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Графическая организация материала, показывающая смысловые поля того или иного понятия. Ученик записывает в центре листочка </a:t>
            </a:r>
            <a:r>
              <a:rPr lang="ru-RU" dirty="0" smtClean="0"/>
              <a:t>ключевое</a:t>
            </a:r>
            <a:r>
              <a:rPr lang="ru-RU" sz="2400" dirty="0" smtClean="0"/>
              <a:t> понятие, а от  него рисует стрелки – лучи в разные стороны, соединяющие это слово с другими словами, от которых, в свою очередь, лучи расходятся далее и далее.</a:t>
            </a:r>
            <a:endParaRPr lang="ru-RU" sz="2400" dirty="0"/>
          </a:p>
        </p:txBody>
      </p:sp>
      <p:pic>
        <p:nvPicPr>
          <p:cNvPr id="4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опрос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714884"/>
            <a:ext cx="2089119" cy="16430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57356" y="214290"/>
            <a:ext cx="7286644" cy="1732407"/>
          </a:xfrm>
        </p:spPr>
        <p:txBody>
          <a:bodyPr>
            <a:normAutofit/>
          </a:bodyPr>
          <a:lstStyle/>
          <a:p>
            <a:pPr algn="r"/>
            <a:r>
              <a:rPr lang="ru-RU" sz="1600" b="1" i="1" dirty="0" smtClean="0"/>
              <a:t>Чтобы образование было эффективным – оно  должно опираться на тысячелетние традиции народа. Если мы нарушаем эту преемственность, тогда мы рубим свои корни, все эти эксперименты будут печально отражаться не только на образовании, но и на всем нашем государстве.</a:t>
            </a:r>
            <a:br>
              <a:rPr lang="ru-RU" sz="1600" b="1" i="1" dirty="0" smtClean="0"/>
            </a:br>
            <a:r>
              <a:rPr lang="ru-RU" sz="1600" b="1" i="1" dirty="0" smtClean="0"/>
              <a:t>К.Д.Ушинский</a:t>
            </a:r>
            <a:endParaRPr lang="ru-RU" sz="16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29124" y="1785926"/>
            <a:ext cx="4714876" cy="507207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 Духовно-нравственное воспитание в современной школе – одно из приоритетных направлений.  В настоящее время в Смоленской области сформированы  условия для  изучения истории и основ Православной культуры в системе  общего государственного образования.  Изучение дисциплин ориентировано на  знакомство с православной культурой как неотъемлемой частью российской исторической и культурной традиции, приобщению обучающихся к духовному достоянию, развитие социального опыта, кругозора и мировосприятия, формирование культурной идентичности и гражданской позиции, заявленных во ФГОС  среднего полного образования. Ученик должен представлять , во имя чего и  ради чего он живет на  земле, к чему необходимо стремиться  человеку, сообразуя свою жизнь с вечными человеческими ценностями.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44" y="2000241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Прием «</a:t>
            </a:r>
            <a:r>
              <a:rPr lang="ru-RU" sz="28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(часто используют при рефлексии 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 err="1" smtClean="0"/>
              <a:t>Синквейн</a:t>
            </a:r>
            <a:r>
              <a:rPr lang="ru-RU" sz="2000" b="1" dirty="0" smtClean="0"/>
              <a:t> </a:t>
            </a:r>
            <a:r>
              <a:rPr lang="ru-RU" sz="2000" dirty="0" smtClean="0"/>
              <a:t>- это не обычное стихотворение, а стихотворение, написанное в соответствии с определенными правилами. В каждой строке задается набор слов, который необходимо отразить в стихотворении.</a:t>
            </a:r>
            <a:br>
              <a:rPr lang="ru-RU" sz="2000" dirty="0" smtClean="0"/>
            </a:br>
            <a:r>
              <a:rPr lang="ru-RU" sz="2000" dirty="0" smtClean="0"/>
              <a:t>1 строка – заголовок, в который выносится ключевое слово, понятие, тема </a:t>
            </a:r>
            <a:r>
              <a:rPr lang="ru-RU" sz="2000" dirty="0" err="1" smtClean="0"/>
              <a:t>синквейна</a:t>
            </a:r>
            <a:r>
              <a:rPr lang="ru-RU" sz="2000" dirty="0" smtClean="0"/>
              <a:t>, выраженное в форме существительного.</a:t>
            </a:r>
            <a:br>
              <a:rPr lang="ru-RU" sz="2000" dirty="0" smtClean="0"/>
            </a:br>
            <a:r>
              <a:rPr lang="ru-RU" sz="2000" dirty="0" smtClean="0"/>
              <a:t>2 строка – два прилагательных.</a:t>
            </a:r>
            <a:br>
              <a:rPr lang="ru-RU" sz="2000" dirty="0" smtClean="0"/>
            </a:br>
            <a:r>
              <a:rPr lang="ru-RU" sz="2000" dirty="0" smtClean="0"/>
              <a:t>3 строка – три глагола. </a:t>
            </a:r>
            <a:br>
              <a:rPr lang="ru-RU" sz="2000" dirty="0" smtClean="0"/>
            </a:br>
            <a:r>
              <a:rPr lang="ru-RU" sz="2000" dirty="0" smtClean="0"/>
              <a:t>4 строка – фраза, несущая определенный смысл.</a:t>
            </a:r>
            <a:br>
              <a:rPr lang="ru-RU" sz="2000" dirty="0" smtClean="0"/>
            </a:br>
            <a:r>
              <a:rPr lang="ru-RU" sz="2000" dirty="0" smtClean="0"/>
              <a:t>5 строка – резюме, вывод, одно слово, существительное.</a:t>
            </a:r>
          </a:p>
          <a:p>
            <a:pPr>
              <a:buNone/>
            </a:pPr>
            <a:r>
              <a:rPr lang="ru-RU" sz="2000" b="1" dirty="0" smtClean="0"/>
              <a:t>              Пример </a:t>
            </a:r>
            <a:r>
              <a:rPr lang="ru-RU" sz="2000" b="1" dirty="0" err="1" smtClean="0"/>
              <a:t>синквейна</a:t>
            </a:r>
            <a:r>
              <a:rPr lang="ru-RU" sz="2000" b="1" dirty="0" smtClean="0"/>
              <a:t> по теме «Нравственный поступок»</a:t>
            </a:r>
            <a:endParaRPr lang="ru-RU" sz="2000" dirty="0" smtClean="0"/>
          </a:p>
          <a:p>
            <a:r>
              <a:rPr lang="ru-RU" sz="2000" dirty="0" smtClean="0"/>
              <a:t>1. поступок</a:t>
            </a:r>
          </a:p>
          <a:p>
            <a:r>
              <a:rPr lang="ru-RU" sz="2000" dirty="0" smtClean="0"/>
              <a:t>2. плохой, хороший</a:t>
            </a:r>
          </a:p>
          <a:p>
            <a:r>
              <a:rPr lang="ru-RU" sz="2000" dirty="0" smtClean="0"/>
              <a:t>3. делать, действовать, нарушать</a:t>
            </a:r>
          </a:p>
          <a:p>
            <a:r>
              <a:rPr lang="ru-RU" sz="2000" dirty="0" smtClean="0"/>
              <a:t>4. выражение моих мыслей</a:t>
            </a:r>
          </a:p>
          <a:p>
            <a:r>
              <a:rPr lang="ru-RU" sz="2000" dirty="0" smtClean="0"/>
              <a:t>5. действие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ХРАМ …..?????    ИКОНА…..????</a:t>
            </a:r>
            <a:endParaRPr lang="ru-RU" sz="2000" dirty="0"/>
          </a:p>
        </p:txBody>
      </p:sp>
      <p:pic>
        <p:nvPicPr>
          <p:cNvPr id="4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Приемы рефлексии.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572164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sz="3800" i="1" dirty="0" smtClean="0"/>
              <a:t>Приемы  способствуют успешности обучения, повышению мотивации </a:t>
            </a:r>
            <a:r>
              <a:rPr lang="ru-RU" sz="3800" i="1" dirty="0" err="1" smtClean="0"/>
              <a:t>кизучению</a:t>
            </a:r>
            <a:endParaRPr lang="ru-RU" sz="3800" i="1" dirty="0" smtClean="0"/>
          </a:p>
          <a:p>
            <a:pPr lvl="0">
              <a:buNone/>
            </a:pPr>
            <a:r>
              <a:rPr lang="ru-RU" sz="3800" i="1" dirty="0" smtClean="0"/>
              <a:t>предмета, повышению уровня воспитанности обучающихся.</a:t>
            </a:r>
          </a:p>
          <a:p>
            <a:pPr lvl="0">
              <a:buNone/>
            </a:pPr>
            <a:r>
              <a:rPr lang="ru-RU" sz="2000" i="1" dirty="0" smtClean="0"/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заполнение таблицы, или просто проговаривание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Я знал               Я узнал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В конце урока проводя рефлексию, дети работают с </a:t>
            </a:r>
            <a:r>
              <a:rPr lang="ru-RU" b="1" dirty="0" err="1" smtClean="0"/>
              <a:t>самооценочными</a:t>
            </a:r>
            <a:r>
              <a:rPr lang="ru-RU" b="1" dirty="0" smtClean="0"/>
              <a:t> листами разных видов.</a:t>
            </a:r>
          </a:p>
          <a:p>
            <a:pPr lvl="0">
              <a:buNone/>
            </a:pPr>
            <a:r>
              <a:rPr lang="ru-RU" dirty="0" smtClean="0"/>
              <a:t>Продолжи фразы:</a:t>
            </a:r>
          </a:p>
          <a:p>
            <a:pPr lvl="0">
              <a:buNone/>
            </a:pPr>
            <a:r>
              <a:rPr lang="ru-RU" dirty="0" smtClean="0"/>
              <a:t>Мы говорили о…</a:t>
            </a:r>
          </a:p>
          <a:p>
            <a:pPr lvl="0">
              <a:buNone/>
            </a:pPr>
            <a:r>
              <a:rPr lang="ru-RU" dirty="0" smtClean="0"/>
              <a:t>Мы исследовали…</a:t>
            </a:r>
          </a:p>
          <a:p>
            <a:pPr lvl="0">
              <a:buNone/>
            </a:pPr>
            <a:r>
              <a:rPr lang="ru-RU" dirty="0" smtClean="0"/>
              <a:t>Мы учились…</a:t>
            </a:r>
          </a:p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/>
              <a:t>Или ребята заполняют такой </a:t>
            </a:r>
            <a:r>
              <a:rPr lang="ru-RU" b="1" dirty="0" err="1" smtClean="0"/>
              <a:t>самооценочный</a:t>
            </a:r>
            <a:r>
              <a:rPr lang="ru-RU" b="1" dirty="0" smtClean="0"/>
              <a:t> лист:</a:t>
            </a:r>
          </a:p>
          <a:p>
            <a:pPr>
              <a:buNone/>
            </a:pPr>
            <a:r>
              <a:rPr lang="ru-RU" dirty="0" smtClean="0"/>
              <a:t>        Тема </a:t>
            </a:r>
            <a:r>
              <a:rPr lang="ru-RU" dirty="0" err="1" smtClean="0"/>
              <a:t>урока______________________________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1.На уроке мне больше всего понравилось…..__________________</a:t>
            </a:r>
          </a:p>
          <a:p>
            <a:pPr>
              <a:buNone/>
            </a:pPr>
            <a:r>
              <a:rPr lang="ru-RU" dirty="0" smtClean="0"/>
              <a:t>2.На уроке мне не понравилось…____________________________</a:t>
            </a:r>
          </a:p>
          <a:p>
            <a:pPr>
              <a:buNone/>
            </a:pPr>
            <a:r>
              <a:rPr lang="ru-RU" dirty="0" smtClean="0"/>
              <a:t>3.На уроке мне запомнилось…_______________________________</a:t>
            </a:r>
          </a:p>
          <a:p>
            <a:pPr>
              <a:buNone/>
            </a:pPr>
            <a:r>
              <a:rPr lang="ru-RU" dirty="0" smtClean="0"/>
              <a:t>4.Мне захотелось узнать больше о…_____________________________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Смайлики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Дерево впечатлений и т.д.</a:t>
            </a:r>
            <a:endParaRPr lang="ru-RU" b="1" dirty="0"/>
          </a:p>
        </p:txBody>
      </p:sp>
      <p:pic>
        <p:nvPicPr>
          <p:cNvPr id="6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214950"/>
            <a:ext cx="243972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357322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201494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36912"/>
            <a:ext cx="3744416" cy="40940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85918" y="548680"/>
            <a:ext cx="6143668" cy="188018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Современный российский учитель , планируя, организуя и осуществляя образовательный процесс по духовно-нравственному воспитанию, должен опираться на религиозно-национальное богатство культуры во всем ее многообразии, постоянно пополняя и расширяя свой педагогический опыт философскими, религиоведческими и богословскими знаниями.</a:t>
            </a:r>
            <a:endParaRPr lang="ru-RU" sz="1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992888" cy="3744416"/>
          </a:xfrm>
        </p:spPr>
        <p:txBody>
          <a:bodyPr>
            <a:normAutofit lnSpcReduction="10000"/>
          </a:bodyPr>
          <a:lstStyle/>
          <a:p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 </a:t>
            </a:r>
            <a:r>
              <a:rPr lang="ru-RU" sz="1800" dirty="0" smtClean="0">
                <a:solidFill>
                  <a:schemeClr val="tx1"/>
                </a:solidFill>
              </a:rPr>
              <a:t>Сегодня учитель призван идти вместе с ребенком к новым открытиям, достижениям. И каждый урок, любое </a:t>
            </a:r>
            <a:r>
              <a:rPr lang="ru-RU" sz="1800" dirty="0" err="1" smtClean="0">
                <a:solidFill>
                  <a:schemeClr val="tx1"/>
                </a:solidFill>
              </a:rPr>
              <a:t>внеучебное</a:t>
            </a:r>
            <a:r>
              <a:rPr lang="ru-RU" sz="1800" dirty="0" smtClean="0">
                <a:solidFill>
                  <a:schemeClr val="tx1"/>
                </a:solidFill>
              </a:rPr>
              <a:t> занятие  должны стать таким открытием, если правильно определить подходы, методы, приемы. Только тогда мы можем надеяться на формирование культурного, думающего, пытливого молодого поколения, живущего по духовно-нравственным законам.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Вместе с тем следует отметить, что работа учителя – это творчество, и оно состоит, прежде всего, в выборе из множества вариантов построения уроков тех, которые наилучшим образом отвечают потребностям конкретного класса и интересам учителя. Учитель сам выбирает программу, логику изложения, методы и приемы обучения с учетом особенностей класса, уровня подготовленности учащихся.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7304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124744"/>
            <a:ext cx="1475656" cy="147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24936" cy="5305222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ru-RU" sz="2800" b="1" dirty="0" smtClean="0">
                <a:solidFill>
                  <a:srgbClr val="FF0000"/>
                </a:solidFill>
              </a:rPr>
              <a:t>Инновационные  формы организации  обучения на уроках духовно-нравственного цикла</a:t>
            </a:r>
          </a:p>
          <a:p>
            <a:pPr marL="609600" indent="-609600" algn="l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</a:rPr>
              <a:t>Урок-путешествие </a:t>
            </a:r>
            <a:r>
              <a:rPr lang="ru-RU" sz="2000" i="1" dirty="0" smtClean="0">
                <a:solidFill>
                  <a:schemeClr val="tx1"/>
                </a:solidFill>
              </a:rPr>
              <a:t>(Данная форма урока носит контрольно-обобщающий характер. Его рекомендуется проводить после изучения какой либо темы).</a:t>
            </a:r>
          </a:p>
          <a:p>
            <a:pPr marL="609600" indent="-609600" algn="l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</a:rPr>
              <a:t>Урок-погружение </a:t>
            </a:r>
            <a:r>
              <a:rPr lang="ru-RU" sz="2000" i="1" dirty="0" smtClean="0">
                <a:solidFill>
                  <a:schemeClr val="tx1"/>
                </a:solidFill>
              </a:rPr>
              <a:t>(Предусматривает полное перевоплощение учеников и их погружение в изучаемую эпоху. Данную методику можно использовать как на контрольно-обобщающих уроках, так и на уроках изучения нового материала). </a:t>
            </a:r>
          </a:p>
          <a:p>
            <a:pPr marL="609600" indent="-609600" algn="l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1"/>
                </a:solidFill>
              </a:rPr>
              <a:t>Урок-презентация  </a:t>
            </a:r>
            <a:r>
              <a:rPr lang="ru-RU" sz="2000" i="1" dirty="0" smtClean="0">
                <a:solidFill>
                  <a:schemeClr val="tx1"/>
                </a:solidFill>
              </a:rPr>
              <a:t>(Данная форма урока предполагает, что учащиеся самостоятельно изучают предложенную тему, отбирают необходимый, на их взгляд, материал и представляют его в  интересной форме. Может готовиться от недели до двух месяцев. Также подобная  форма  может быть  использована без предварительной </a:t>
            </a:r>
            <a:r>
              <a:rPr lang="ru-RU" sz="2000" i="1" dirty="0" err="1" smtClean="0">
                <a:solidFill>
                  <a:schemeClr val="tx1"/>
                </a:solidFill>
              </a:rPr>
              <a:t>подготовки.Класс</a:t>
            </a:r>
            <a:r>
              <a:rPr lang="ru-RU" sz="2000" i="1" dirty="0" smtClean="0">
                <a:solidFill>
                  <a:schemeClr val="tx1"/>
                </a:solidFill>
              </a:rPr>
              <a:t> делится на группы , группа использует дополнительные источники, наглядный материал, предоставленный учителем, и в течение 10-15 мин. готовит презентацию примерно на 5 мин.).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929718" cy="535785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000" b="1" i="1" dirty="0" smtClean="0">
                <a:latin typeface="+mn-lt"/>
              </a:rPr>
              <a:t> Урок-исследование </a:t>
            </a:r>
            <a:r>
              <a:rPr lang="ru-RU" sz="2000" i="1" dirty="0" smtClean="0">
                <a:latin typeface="+mn-lt"/>
              </a:rPr>
              <a:t>(Готовится подборка материалов, анализ которых ведет к ответу на вопрос. Инструменты исследования: тексты (или отрывки) художественной  и  др. литературы, сочинения по данной теме, интервью, личный опыт и т.д.).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   </a:t>
            </a:r>
            <a:r>
              <a:rPr lang="ru-RU" sz="2000" b="1" i="1" dirty="0" smtClean="0">
                <a:latin typeface="+mn-lt"/>
              </a:rPr>
              <a:t>Урок в форме «вопросов и ответов»</a:t>
            </a:r>
            <a:r>
              <a:rPr lang="ru-RU" sz="2000" i="1" dirty="0" smtClean="0">
                <a:latin typeface="+mn-lt"/>
              </a:rPr>
              <a:t>(Как правило ,обобщающий по теме. Учащиеся формулируют вопросы к учителю, священнослужителю, одноклассникам. Вопросы пишутся обычно заранее по прохождении темы. Учитель дифференцирует эти вопросы: культурологические, нравственные, общечеловеческие и прочие… На часть вопросов отвечает учитель, на большую – сами ученики. На занятие приглашается священнослужитель</a:t>
            </a:r>
            <a:br>
              <a:rPr lang="ru-RU" sz="2000" i="1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    Урок-мастерская  </a:t>
            </a:r>
            <a:r>
              <a:rPr lang="ru-RU" sz="2000" i="1" dirty="0" smtClean="0">
                <a:latin typeface="+mn-lt"/>
              </a:rPr>
              <a:t>(мастер-учитель, организатор, умелец, консультант и помощник процесса самостоятельного поиска знаний учащимися; </a:t>
            </a:r>
            <a:r>
              <a:rPr lang="ru-RU" sz="2000" i="1" dirty="0" err="1" smtClean="0">
                <a:latin typeface="+mn-lt"/>
              </a:rPr>
              <a:t>участники-это</a:t>
            </a:r>
            <a:r>
              <a:rPr lang="ru-RU" sz="2000" i="1" dirty="0" smtClean="0">
                <a:latin typeface="+mn-lt"/>
              </a:rPr>
              <a:t> ученики, подмастерья, которые сами строят свой путь познания. Закон мастерской: «Делай по-своему, исходя из своих способностей, интересов, личного опыта. И корректируй себя сам!»)</a:t>
            </a:r>
            <a:r>
              <a:rPr lang="ru-RU" sz="2000" b="1" i="1" dirty="0" smtClean="0">
                <a:latin typeface="+mn-lt"/>
              </a:rPr>
              <a:t>                                                                                                               </a:t>
            </a:r>
            <a:endParaRPr lang="ru-RU" b="1" i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6335608"/>
            <a:ext cx="8496944" cy="45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40501" cy="10801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571480"/>
            <a:ext cx="8715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sz="2600" b="1" dirty="0" smtClean="0">
                <a:solidFill>
                  <a:srgbClr val="FF0000"/>
                </a:solidFill>
              </a:rPr>
              <a:t>              Инновационные  формы организации  обучения на</a:t>
            </a:r>
          </a:p>
          <a:p>
            <a:pPr marL="609600" indent="-609600" algn="ctr"/>
            <a:r>
              <a:rPr lang="ru-RU" sz="2600" b="1" dirty="0" smtClean="0">
                <a:solidFill>
                  <a:srgbClr val="FF0000"/>
                </a:solidFill>
              </a:rPr>
              <a:t> уроках духовно-нравственного цикла</a:t>
            </a:r>
          </a:p>
          <a:p>
            <a:pPr marL="609600" indent="-609600"/>
            <a:endParaRPr lang="ru-RU" b="1" dirty="0" smtClean="0">
              <a:solidFill>
                <a:srgbClr val="FF0000"/>
              </a:solidFill>
            </a:endParaRPr>
          </a:p>
          <a:p>
            <a:pPr marL="609600" indent="-609600"/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Инновационные  формы организации  обучения на уроках духовно-нравственного цикла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3214686"/>
            <a:ext cx="8568952" cy="331065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круглый стол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дискуссии (дебаты, диспуты)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эвристические беседы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учебные и социальные проекты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уроки-экскурсии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деловые и ролевые игры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практикумы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различные викторины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конкурсы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6632"/>
            <a:ext cx="382842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776864" cy="393799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Метод моральных дилемм и дискуссий</a:t>
            </a:r>
            <a:r>
              <a:rPr lang="ru-RU" b="1" dirty="0" smtClean="0">
                <a:solidFill>
                  <a:srgbClr val="FF0000"/>
                </a:solidFill>
              </a:rPr>
              <a:t> –</a:t>
            </a:r>
          </a:p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создание доступной для понимания школьников проблемной ситуации, имеющей отношение к реальной жизни, включающей два или более вопросов. Предлагается на основе анализа и доказательств правомерности поведения «героя» выбрать различные варианты ответов. Метод дает возможность школьникам сделать впоследствии самостоятельный выбор в реальных жизненных ситуациях. </a:t>
            </a:r>
          </a:p>
          <a:p>
            <a:pPr algn="just"/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pic>
        <p:nvPicPr>
          <p:cNvPr id="8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694032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424936" cy="39379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Эвристические методы –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методы, позволяющие делать акцент на творческой активности. Обучающимся не дается в готовом виде набор определений и истин, а предлагается самим сформулировать наиболее важные выводы.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48680"/>
            <a:ext cx="1584176" cy="71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272808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i="1" dirty="0" smtClean="0"/>
              <a:t>       </a:t>
            </a:r>
            <a:r>
              <a:rPr lang="ru-RU" b="1" i="1" dirty="0" smtClean="0">
                <a:solidFill>
                  <a:srgbClr val="FF0000"/>
                </a:solidFill>
              </a:rPr>
              <a:t>Исследовательский метод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организация обучения, при которой учащиеся ставятся в положение исследователя: самостоятельно выделяют гипотезу, подтверждают или опровергают ее, исходя из известных данных, делают выводы и обобщения, постигают ведущие понятия и идеи, а не получают их в готовом виде. </a:t>
            </a: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0688"/>
            <a:ext cx="1368152" cy="61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1375</Words>
  <Application>Microsoft Office PowerPoint</Application>
  <PresentationFormat>Экран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Формы работы и методы обучения на уроках ОРКСЭ, ОДНКНР, ИПКЗС  </vt:lpstr>
      <vt:lpstr>Чтобы образование было эффективным – оно  должно опираться на тысячелетние традиции народа. Если мы нарушаем эту преемственность, тогда мы рубим свои корни, все эти эксперименты будут печально отражаться не только на образовании, но и на всем нашем государстве. К.Д.Ушинский</vt:lpstr>
      <vt:lpstr>    Современный российский учитель , планируя, организуя и осуществляя образовательный процесс по духовно-нравственному воспитанию, должен опираться на религиозно-национальное богатство культуры во всем ее многообразии, постоянно пополняя и расширяя свой педагогический опыт философскими, религиоведческими и богословскими знаниями.</vt:lpstr>
      <vt:lpstr> </vt:lpstr>
      <vt:lpstr> Урок-исследование (Готовится подборка материалов, анализ которых ведет к ответу на вопрос. Инструменты исследования: тексты (или отрывки) художественной  и  др. литературы, сочинения по данной теме, интервью, личный опыт и т.д.).    Урок в форме «вопросов и ответов»(Как правило ,обобщающий по теме. Учащиеся формулируют вопросы к учителю, священнослужителю, одноклассникам. Вопросы пишутся обычно заранее по прохождении темы. Учитель дифференцирует эти вопросы: культурологические, нравственные, общечеловеческие и прочие… На часть вопросов отвечает учитель, на большую – сами ученики. На занятие приглашается священнослужитель     Урок-мастерская  (мастер-учитель, организатор, умелец, консультант и помощник процесса самостоятельного поиска знаний учащимися; участники-это ученики, подмастерья, которые сами строят свой путь познания. Закон мастерской: «Делай по-своему, исходя из своих способностей, интересов, личного опыта. И корректируй себя сам!»)                                                                                                               </vt:lpstr>
      <vt:lpstr>Инновационные  формы организации  обучения на уроках духовно-нравственного цикла  </vt:lpstr>
      <vt:lpstr>Методы обучения</vt:lpstr>
      <vt:lpstr>Методы обучения</vt:lpstr>
      <vt:lpstr>Методы обучения</vt:lpstr>
      <vt:lpstr>Методы обучения</vt:lpstr>
      <vt:lpstr>Методы обучения</vt:lpstr>
      <vt:lpstr>Методы обучения: </vt:lpstr>
      <vt:lpstr>Виды, приемы, методики, техники </vt:lpstr>
      <vt:lpstr>     Методы и приемы работы с притчами. </vt:lpstr>
      <vt:lpstr>Методы и приемы работы с притчами. </vt:lpstr>
      <vt:lpstr>              Составление словаря терминов и понятий</vt:lpstr>
      <vt:lpstr>                      Миниатюра по опорным словам.</vt:lpstr>
      <vt:lpstr>Упражнение «От слова к предложению» (для обучающихся первой ступени)</vt:lpstr>
      <vt:lpstr>Кластер.</vt:lpstr>
      <vt:lpstr>Прием «Синквейн» (часто используют при рефлексии )</vt:lpstr>
      <vt:lpstr>Приемы рефлексии.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Олег</cp:lastModifiedBy>
  <cp:revision>111</cp:revision>
  <dcterms:modified xsi:type="dcterms:W3CDTF">2017-01-23T22:38:14Z</dcterms:modified>
</cp:coreProperties>
</file>