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335" r:id="rId4"/>
    <p:sldId id="336" r:id="rId5"/>
    <p:sldId id="337" r:id="rId6"/>
    <p:sldId id="340" r:id="rId7"/>
    <p:sldId id="339" r:id="rId8"/>
    <p:sldId id="342" r:id="rId9"/>
    <p:sldId id="346" r:id="rId10"/>
    <p:sldId id="333" r:id="rId11"/>
    <p:sldId id="344" r:id="rId12"/>
    <p:sldId id="293" r:id="rId13"/>
    <p:sldId id="331" r:id="rId14"/>
    <p:sldId id="295" r:id="rId15"/>
    <p:sldId id="319" r:id="rId16"/>
    <p:sldId id="343" r:id="rId17"/>
    <p:sldId id="345" r:id="rId18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990033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0" y="5105520"/>
            <a:ext cx="12191040" cy="17514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4DCFA"/>
              </a:gs>
            </a:gsLst>
            <a:lin ang="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2"/>
          <p:cNvSpPr/>
          <p:nvPr/>
        </p:nvSpPr>
        <p:spPr>
          <a:xfrm>
            <a:off x="0" y="0"/>
            <a:ext cx="12191040" cy="51044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4DCFA"/>
              </a:gs>
            </a:gsLst>
            <a:lin ang="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0" y="3768480"/>
            <a:ext cx="12191040" cy="2284920"/>
          </a:xfrm>
          <a:prstGeom prst="rect">
            <a:avLst/>
          </a:prstGeom>
          <a:gradFill rotWithShape="0">
            <a:gsLst>
              <a:gs pos="0">
                <a:srgbClr val="B4DCFA"/>
              </a:gs>
              <a:gs pos="100000">
                <a:srgbClr val="FFFFFF"/>
              </a:gs>
            </a:gsLst>
            <a:lin ang="54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0" y="1600200"/>
            <a:ext cx="12191040" cy="510444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108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0" y="5105520"/>
            <a:ext cx="12191040" cy="17514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4DCFA"/>
              </a:gs>
            </a:gsLst>
            <a:lin ang="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2"/>
          <p:cNvSpPr/>
          <p:nvPr/>
        </p:nvSpPr>
        <p:spPr>
          <a:xfrm>
            <a:off x="0" y="0"/>
            <a:ext cx="12191040" cy="51044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4DCFA"/>
              </a:gs>
            </a:gsLst>
            <a:lin ang="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3"/>
          <p:cNvSpPr/>
          <p:nvPr/>
        </p:nvSpPr>
        <p:spPr>
          <a:xfrm>
            <a:off x="0" y="3768480"/>
            <a:ext cx="12191040" cy="2284920"/>
          </a:xfrm>
          <a:prstGeom prst="rect">
            <a:avLst/>
          </a:prstGeom>
          <a:gradFill rotWithShape="0">
            <a:gsLst>
              <a:gs pos="0">
                <a:srgbClr val="B4DCFA"/>
              </a:gs>
              <a:gs pos="100000">
                <a:srgbClr val="FFFFFF"/>
              </a:gs>
            </a:gsLst>
            <a:lin ang="54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4"/>
          <p:cNvSpPr/>
          <p:nvPr/>
        </p:nvSpPr>
        <p:spPr>
          <a:xfrm>
            <a:off x="0" y="1600200"/>
            <a:ext cx="12191040" cy="510444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108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166320" y="392040"/>
            <a:ext cx="10549800" cy="283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rgbClr val="A5002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85" name="CustomShape 2"/>
          <p:cNvSpPr/>
          <p:nvPr/>
        </p:nvSpPr>
        <p:spPr>
          <a:xfrm>
            <a:off x="692726" y="5438880"/>
            <a:ext cx="9408873" cy="87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100000"/>
              </a:lnSpc>
              <a:spcBef>
                <a:spcPts val="799"/>
              </a:spcBef>
              <a:spcAft>
                <a:spcPts val="601"/>
              </a:spcAft>
            </a:pPr>
            <a:endParaRPr lang="ru-RU" sz="3600" b="0" strike="noStrike" spc="-1" dirty="0"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94197" y="468061"/>
            <a:ext cx="1012663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A50021"/>
                </a:solidFill>
              </a:rPr>
              <a:t>Преодоления проблем </a:t>
            </a:r>
            <a:endParaRPr lang="ru-RU" sz="4000" b="1" dirty="0" smtClean="0">
              <a:solidFill>
                <a:srgbClr val="A50021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A50021"/>
                </a:solidFill>
              </a:rPr>
              <a:t>в </a:t>
            </a:r>
            <a:r>
              <a:rPr lang="ru-RU" sz="4000" b="1" dirty="0">
                <a:solidFill>
                  <a:srgbClr val="A50021"/>
                </a:solidFill>
              </a:rPr>
              <a:t>психологическом </a:t>
            </a:r>
            <a:r>
              <a:rPr lang="ru-RU" sz="4000" b="1" dirty="0" smtClean="0">
                <a:solidFill>
                  <a:srgbClr val="A50021"/>
                </a:solidFill>
              </a:rPr>
              <a:t>и психическом развитии </a:t>
            </a:r>
            <a:r>
              <a:rPr lang="ru-RU" sz="4000" b="1" dirty="0">
                <a:solidFill>
                  <a:srgbClr val="A50021"/>
                </a:solidFill>
              </a:rPr>
              <a:t>ребенка </a:t>
            </a:r>
            <a:endParaRPr lang="ru-RU" sz="4000" b="1" dirty="0" smtClean="0">
              <a:solidFill>
                <a:srgbClr val="A50021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A50021"/>
                </a:solidFill>
              </a:rPr>
              <a:t>в </a:t>
            </a:r>
            <a:r>
              <a:rPr lang="ru-RU" sz="4000" b="1" dirty="0">
                <a:solidFill>
                  <a:srgbClr val="A50021"/>
                </a:solidFill>
              </a:rPr>
              <a:t>условиях психологически комфортной и безопасной </a:t>
            </a:r>
            <a:endParaRPr lang="ru-RU" sz="4000" b="1" dirty="0" smtClean="0">
              <a:solidFill>
                <a:srgbClr val="A50021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A50021"/>
                </a:solidFill>
              </a:rPr>
              <a:t>среды </a:t>
            </a:r>
            <a:r>
              <a:rPr lang="ru-RU" sz="4000" b="1" dirty="0">
                <a:solidFill>
                  <a:srgbClr val="A50021"/>
                </a:solidFill>
              </a:rPr>
              <a:t>в ДОУ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84137" y="4466567"/>
            <a:ext cx="73779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2000" i="1" dirty="0"/>
              <a:t>Педагог-психолог</a:t>
            </a:r>
          </a:p>
          <a:p>
            <a:pPr algn="r"/>
            <a:r>
              <a:rPr lang="ru-RU" altLang="ru-RU" sz="2000" i="1" dirty="0"/>
              <a:t> высшей категории</a:t>
            </a:r>
          </a:p>
          <a:p>
            <a:pPr algn="r"/>
            <a:r>
              <a:rPr lang="ru-RU" altLang="ru-RU" sz="2000" dirty="0"/>
              <a:t>МБДОУ г. Иркутска детский сад № 67</a:t>
            </a:r>
            <a:r>
              <a:rPr lang="ru-RU" altLang="ru-RU" sz="2000" i="1" dirty="0"/>
              <a:t> </a:t>
            </a:r>
          </a:p>
          <a:p>
            <a:pPr algn="r"/>
            <a:r>
              <a:rPr lang="ru-RU" altLang="ru-RU" sz="2000" i="1" dirty="0" err="1"/>
              <a:t>Бизимова</a:t>
            </a:r>
            <a:r>
              <a:rPr lang="ru-RU" altLang="ru-RU" sz="2000" i="1" dirty="0"/>
              <a:t> Л.В.</a:t>
            </a:r>
          </a:p>
        </p:txBody>
      </p:sp>
      <p:pic>
        <p:nvPicPr>
          <p:cNvPr id="7" name="Picture 4" descr="https://scontent-arn2-1.xx.fbcdn.net/v/t1.0-0/p370x247/30594734_173268616664185_1556691285614526464_n.png?_nc_cat=108&amp;_nc_ht=scontent-arn2-1.xx&amp;oh=769ef3e6bbd4bb5b6a944317d9178d49&amp;oe=5D415C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994" y="3928569"/>
            <a:ext cx="2048308" cy="204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>
                <a:solidFill>
                  <a:srgbClr val="990033"/>
                </a:solidFill>
              </a:rPr>
              <a:t>Система работы </a:t>
            </a:r>
            <a:r>
              <a:rPr lang="ru-RU" sz="2000" b="1" dirty="0" smtClean="0">
                <a:solidFill>
                  <a:srgbClr val="990033"/>
                </a:solidFill>
              </a:rPr>
              <a:t/>
            </a:r>
            <a:br>
              <a:rPr lang="ru-RU" sz="2000" b="1" dirty="0" smtClean="0">
                <a:solidFill>
                  <a:srgbClr val="990033"/>
                </a:solidFill>
              </a:rPr>
            </a:br>
            <a:r>
              <a:rPr lang="ru-RU" sz="2000" b="1" dirty="0" smtClean="0">
                <a:solidFill>
                  <a:srgbClr val="990033"/>
                </a:solidFill>
              </a:rPr>
              <a:t>по </a:t>
            </a:r>
            <a:r>
              <a:rPr lang="ru-RU" sz="2000" b="1" dirty="0">
                <a:solidFill>
                  <a:srgbClr val="990033"/>
                </a:solidFill>
              </a:rPr>
              <a:t>обеспечению безопасной и психологически комфортной образовательной </a:t>
            </a:r>
            <a:r>
              <a:rPr lang="ru-RU" sz="2000" b="1" dirty="0" smtClean="0">
                <a:solidFill>
                  <a:srgbClr val="990033"/>
                </a:solidFill>
              </a:rPr>
              <a:t>среды </a:t>
            </a:r>
            <a:br>
              <a:rPr lang="ru-RU" sz="2000" b="1" dirty="0" smtClean="0">
                <a:solidFill>
                  <a:srgbClr val="990033"/>
                </a:solidFill>
              </a:rPr>
            </a:br>
            <a:r>
              <a:rPr lang="ru-RU" sz="2000" b="1" dirty="0" smtClean="0">
                <a:solidFill>
                  <a:srgbClr val="990033"/>
                </a:solidFill>
              </a:rPr>
              <a:t>дает </a:t>
            </a:r>
            <a:r>
              <a:rPr lang="ru-RU" sz="2000" b="1" dirty="0">
                <a:solidFill>
                  <a:srgbClr val="990033"/>
                </a:solidFill>
              </a:rPr>
              <a:t>положительные результаты: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609480" y="1571040"/>
            <a:ext cx="10972440" cy="5052310"/>
          </a:xfrm>
        </p:spPr>
        <p:txBody>
          <a:bodyPr>
            <a:normAutofit fontScale="92500" lnSpcReduction="20000"/>
          </a:bodyPr>
          <a:lstStyle/>
          <a:p>
            <a:r>
              <a:rPr lang="ru-RU" sz="2600" dirty="0" smtClean="0"/>
              <a:t>сокращение </a:t>
            </a:r>
            <a:r>
              <a:rPr lang="ru-RU" sz="2600" dirty="0"/>
              <a:t>количества факторов, негативно влияющих на эмоциональное состояние и вызывающих эмоциональный дискомфорт за счет построения гибкого и варьированного режима дня; </a:t>
            </a:r>
            <a:endParaRPr lang="ru-RU" sz="2600" dirty="0" smtClean="0"/>
          </a:p>
          <a:p>
            <a:r>
              <a:rPr lang="ru-RU" sz="2600" dirty="0"/>
              <a:t>создание условий для естественного всестороннего развития творческого потенциала и индивидуальных способностей воспитанников</a:t>
            </a:r>
            <a:r>
              <a:rPr lang="ru-RU" sz="2600" dirty="0" smtClean="0"/>
              <a:t>;</a:t>
            </a:r>
          </a:p>
          <a:p>
            <a:r>
              <a:rPr lang="ru-RU" sz="2600" dirty="0" smtClean="0"/>
              <a:t>включения </a:t>
            </a:r>
            <a:r>
              <a:rPr lang="ru-RU" sz="2600" dirty="0"/>
              <a:t>в образовательный процесс значимых и интересных видов детской деятельности; </a:t>
            </a:r>
            <a:endParaRPr lang="ru-RU" sz="2600" dirty="0" smtClean="0"/>
          </a:p>
          <a:p>
            <a:r>
              <a:rPr lang="ru-RU" sz="2600" dirty="0" smtClean="0"/>
              <a:t>проведения</a:t>
            </a:r>
            <a:r>
              <a:rPr lang="ru-RU" sz="2600" dirty="0"/>
              <a:t> образовательной деятельности с детьми в увлекательной и эмоциональной форме; </a:t>
            </a:r>
            <a:endParaRPr lang="ru-RU" sz="2600" dirty="0" smtClean="0"/>
          </a:p>
          <a:p>
            <a:r>
              <a:rPr lang="ru-RU" sz="2600" dirty="0" smtClean="0"/>
              <a:t>введения </a:t>
            </a:r>
            <a:r>
              <a:rPr lang="ru-RU" sz="2600" dirty="0"/>
              <a:t>релаксационных пауз в режимные моменты; создания пакета методик снятия психоэмоционального напряжения</a:t>
            </a:r>
            <a:r>
              <a:rPr lang="ru-RU" sz="2600" dirty="0" smtClean="0"/>
              <a:t>;</a:t>
            </a:r>
          </a:p>
          <a:p>
            <a:r>
              <a:rPr lang="ru-RU" sz="2600" dirty="0" smtClean="0"/>
              <a:t>уменьшение </a:t>
            </a:r>
            <a:r>
              <a:rPr lang="ru-RU" sz="2600" dirty="0"/>
              <a:t>количества детей с эмоциональными нарушениями;</a:t>
            </a:r>
          </a:p>
          <a:p>
            <a:r>
              <a:rPr lang="ru-RU" sz="2600" dirty="0" smtClean="0"/>
              <a:t>успешная </a:t>
            </a:r>
            <a:r>
              <a:rPr lang="ru-RU" sz="2600" dirty="0"/>
              <a:t>адаптация детей раннего возраста к условиям ДОО;</a:t>
            </a:r>
          </a:p>
          <a:p>
            <a:r>
              <a:rPr lang="ru-RU" sz="2600" dirty="0" smtClean="0"/>
              <a:t>сокращение </a:t>
            </a:r>
            <a:r>
              <a:rPr lang="ru-RU" sz="2600" dirty="0"/>
              <a:t>количества детей, психологически не готовых к поступлению в </a:t>
            </a:r>
            <a:r>
              <a:rPr lang="ru-RU" sz="2600" dirty="0" smtClean="0"/>
              <a:t>школу</a:t>
            </a:r>
            <a:r>
              <a:rPr lang="ru-RU" sz="2600" dirty="0"/>
              <a:t>;</a:t>
            </a:r>
            <a:endParaRPr lang="ru-RU" sz="2600" dirty="0" smtClean="0"/>
          </a:p>
          <a:p>
            <a:r>
              <a:rPr lang="ru-RU" sz="2600" dirty="0" smtClean="0"/>
              <a:t>соответствие </a:t>
            </a:r>
            <a:r>
              <a:rPr lang="ru-RU" sz="2600" dirty="0"/>
              <a:t>предметно-развивающей среды требованиям психологической безопасности;</a:t>
            </a:r>
          </a:p>
          <a:p>
            <a:r>
              <a:rPr lang="ru-RU" sz="2600" dirty="0" smtClean="0"/>
              <a:t>направленность </a:t>
            </a:r>
            <a:r>
              <a:rPr lang="ru-RU" sz="2600" dirty="0"/>
              <a:t>деятельности педагогов на личностно ориентированное взаимодействие с </a:t>
            </a:r>
            <a:r>
              <a:rPr lang="ru-RU" sz="2600" dirty="0" smtClean="0"/>
              <a:t>детьми.</a:t>
            </a:r>
            <a:endParaRPr lang="ru-RU" sz="2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428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A50021"/>
                </a:solidFill>
              </a:rPr>
              <a:t>Уголок уединения</a:t>
            </a:r>
            <a:endParaRPr lang="ru-RU" b="1" dirty="0">
              <a:solidFill>
                <a:srgbClr val="A5002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418" y="1994995"/>
            <a:ext cx="4570563" cy="342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04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Рисунок 102"/>
          <p:cNvPicPr/>
          <p:nvPr/>
        </p:nvPicPr>
        <p:blipFill>
          <a:blip r:embed="rId2"/>
          <a:stretch/>
        </p:blipFill>
        <p:spPr>
          <a:xfrm>
            <a:off x="2142697" y="2374708"/>
            <a:ext cx="3551727" cy="2364371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09599" y="322616"/>
            <a:ext cx="10917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990033"/>
                </a:solidFill>
                <a:latin typeface="+mj-lt"/>
                <a:cs typeface="Times New Roman" panose="02020603050405020304" pitchFamily="18" charset="0"/>
              </a:rPr>
              <a:t>Центр сюжетно – ролевых игр</a:t>
            </a:r>
            <a:endParaRPr lang="ru-RU" sz="4400" b="1" dirty="0">
              <a:solidFill>
                <a:srgbClr val="990033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063" y="3232418"/>
            <a:ext cx="3708360" cy="249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1504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792" y="2115402"/>
            <a:ext cx="3710262" cy="2782696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A50021"/>
                </a:solidFill>
              </a:rPr>
              <a:t>Уголок природы</a:t>
            </a:r>
            <a:endParaRPr lang="ru-RU" b="1" dirty="0">
              <a:solidFill>
                <a:srgbClr val="A5002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023" y="2811438"/>
            <a:ext cx="3772984" cy="282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09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480" y="926262"/>
            <a:ext cx="10972440" cy="653901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A50021"/>
                </a:solidFill>
                <a:cs typeface="Times New Roman" panose="02020603050405020304" pitchFamily="18" charset="0"/>
              </a:rPr>
              <a:t>Центр театра</a:t>
            </a:r>
            <a:r>
              <a:rPr lang="ru-RU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17" y="2210938"/>
            <a:ext cx="3654401" cy="2740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574" y="3057098"/>
            <a:ext cx="3606790" cy="270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86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Список литературы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723331" y="1201002"/>
            <a:ext cx="10858589" cy="4844957"/>
          </a:xfrm>
        </p:spPr>
        <p:txBody>
          <a:bodyPr>
            <a:normAutofit fontScale="47500" lnSpcReduction="20000"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ru-RU" sz="4200" dirty="0" smtClean="0"/>
              <a:t>Федеральный </a:t>
            </a:r>
            <a:r>
              <a:rPr lang="ru-RU" sz="4200" dirty="0"/>
              <a:t>закон «Об образовании в Российской Федерации» от 29.12.2012 № 273-ФЗ;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ru-RU" sz="4200" dirty="0"/>
              <a:t> Приказ Минтруда России от 18.10.2013 № 544н «Об утверждении профессионального стандарта «Педагог (педагогическая деятельность в сфере дошкольного, начального общего, основного общего, среднего общего образования) (воспитатель, учитель)»;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ru-RU" sz="4200" dirty="0"/>
              <a:t>Приказ </a:t>
            </a:r>
            <a:r>
              <a:rPr lang="ru-RU" sz="4200" dirty="0" err="1"/>
              <a:t>Минобнауки</a:t>
            </a:r>
            <a:r>
              <a:rPr lang="ru-RU" sz="4200" dirty="0"/>
              <a:t> России от 30.08.2013 № 1014 «Об утверждении Порядка организации и осуществления образовательной деятельности по основным общеобразовательным программам – образовательным программам дошкольного образования»; 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ru-RU" sz="4200" dirty="0" smtClean="0"/>
              <a:t>«Постановление </a:t>
            </a:r>
            <a:r>
              <a:rPr lang="ru-RU" sz="4200" dirty="0"/>
              <a:t>Главного государственного санитарного врача РФ от 15.05.2013 № 26 «Об утверждении СанПиН 2.4.1.3049-13 «</a:t>
            </a:r>
            <a:r>
              <a:rPr lang="ru-RU" sz="4200" dirty="0" err="1"/>
              <a:t>Санитарноэпидемиологические</a:t>
            </a:r>
            <a:r>
              <a:rPr lang="ru-RU" sz="4200" dirty="0"/>
              <a:t> требования к устройству, содержанию и организации режима работы дошкольных образовательных организаций»;   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ru-RU" sz="4200" dirty="0"/>
              <a:t>Приказ </a:t>
            </a:r>
            <a:r>
              <a:rPr lang="ru-RU" sz="4200" dirty="0" err="1"/>
              <a:t>Минобнауки</a:t>
            </a:r>
            <a:r>
              <a:rPr lang="ru-RU" sz="4200" dirty="0"/>
              <a:t> России от 17.10.2013 № 1155 «Об утверждении федерального государственного образовательного стандарта дошкольного образования»; 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4200" dirty="0"/>
              <a:t>Устав </a:t>
            </a:r>
            <a:r>
              <a:rPr lang="ru-RU" sz="4200" dirty="0" smtClean="0"/>
              <a:t>детского сада;</a:t>
            </a:r>
            <a:r>
              <a:rPr lang="ru-RU" sz="4200" dirty="0"/>
              <a:t> 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4200" dirty="0"/>
              <a:t>ОТ РОЖДЕНИЯ ДО ШКОЛЫ. Общеобразова­тельная программа дошкольного образования / Под ред. Н. Е. </a:t>
            </a:r>
            <a:r>
              <a:rPr lang="ru-RU" sz="4200" dirty="0" err="1"/>
              <a:t>Вераксы</a:t>
            </a:r>
            <a:r>
              <a:rPr lang="ru-RU" sz="4200" dirty="0"/>
              <a:t>, Т. С. Комаровой, М. А. Васильевой. - М.: МОЗАИКА-СИНТЕЗ, 2019.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2542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559558" y="1433015"/>
            <a:ext cx="11022361" cy="5036023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 err="1" smtClean="0"/>
              <a:t>Брязгунов</a:t>
            </a:r>
            <a:r>
              <a:rPr lang="ru-RU" dirty="0" smtClean="0"/>
              <a:t>, И. П. Непоседливый ребенок, или Все о </a:t>
            </a:r>
            <a:r>
              <a:rPr lang="ru-RU" dirty="0" err="1" smtClean="0"/>
              <a:t>гиперактивных</a:t>
            </a:r>
            <a:r>
              <a:rPr lang="ru-RU" dirty="0" smtClean="0"/>
              <a:t> детях / И.П. </a:t>
            </a:r>
            <a:r>
              <a:rPr lang="ru-RU" dirty="0" err="1" smtClean="0"/>
              <a:t>Брязгунов</a:t>
            </a:r>
            <a:r>
              <a:rPr lang="ru-RU" dirty="0" smtClean="0"/>
              <a:t>, Е.В. </a:t>
            </a:r>
            <a:r>
              <a:rPr lang="ru-RU" dirty="0" err="1" smtClean="0"/>
              <a:t>Касатикова</a:t>
            </a:r>
            <a:r>
              <a:rPr lang="ru-RU" dirty="0" smtClean="0"/>
              <a:t>. - М.: Психотерапия, </a:t>
            </a:r>
            <a:r>
              <a:rPr lang="ru-RU" b="1" dirty="0" smtClean="0"/>
              <a:t>2015</a:t>
            </a:r>
            <a:r>
              <a:rPr lang="ru-RU" dirty="0" smtClean="0"/>
              <a:t>. - 208 c.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Валлон, Анри Психическое развитие ребенка / Анри Валлон. - М.: Питер, </a:t>
            </a:r>
            <a:r>
              <a:rPr lang="ru-RU" b="1" dirty="0"/>
              <a:t>2013</a:t>
            </a:r>
            <a:r>
              <a:rPr lang="ru-RU" dirty="0"/>
              <a:t>. - 208 c. </a:t>
            </a:r>
            <a:endParaRPr lang="ru-RU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Захаров, А. И. Неврозы у детей и психотерапия / А.И. Захаров. - М.: Союз, </a:t>
            </a:r>
            <a:r>
              <a:rPr lang="ru-RU" b="1" dirty="0" smtClean="0"/>
              <a:t>2015</a:t>
            </a:r>
            <a:r>
              <a:rPr lang="ru-RU" dirty="0" smtClean="0"/>
              <a:t>. - 3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err="1" smtClean="0"/>
              <a:t>Истратова</a:t>
            </a:r>
            <a:r>
              <a:rPr lang="ru-RU" dirty="0" smtClean="0"/>
              <a:t>, О. Н. Практикум по детской </a:t>
            </a:r>
            <a:r>
              <a:rPr lang="ru-RU" dirty="0" err="1" smtClean="0"/>
              <a:t>психокоррекции</a:t>
            </a:r>
            <a:r>
              <a:rPr lang="ru-RU" dirty="0" smtClean="0"/>
              <a:t>. Игры, упражнения, техники / О.Н. </a:t>
            </a:r>
            <a:r>
              <a:rPr lang="ru-RU" dirty="0" err="1" smtClean="0"/>
              <a:t>Истратова</a:t>
            </a:r>
            <a:r>
              <a:rPr lang="ru-RU" dirty="0" smtClean="0"/>
              <a:t>. - М.: Феникс, </a:t>
            </a:r>
            <a:r>
              <a:rPr lang="ru-RU" b="1" dirty="0" smtClean="0"/>
              <a:t>2015</a:t>
            </a:r>
            <a:r>
              <a:rPr lang="ru-RU" dirty="0" smtClean="0"/>
              <a:t>. - 352 c.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Медведева, Е.А. Формирование личности ребенка с проблемами психического развития средствами искусства в </a:t>
            </a:r>
            <a:r>
              <a:rPr lang="ru-RU" dirty="0" err="1" smtClean="0"/>
              <a:t>артпедагогическом</a:t>
            </a:r>
            <a:r>
              <a:rPr lang="ru-RU" dirty="0" smtClean="0"/>
              <a:t> и </a:t>
            </a:r>
            <a:r>
              <a:rPr lang="ru-RU" dirty="0" err="1" smtClean="0"/>
              <a:t>арттерапевтическом</a:t>
            </a:r>
            <a:r>
              <a:rPr lang="ru-RU" dirty="0" smtClean="0"/>
              <a:t> пространстве / Е.А. Медведева. - М.: Институт консультирования и системных решений, </a:t>
            </a:r>
            <a:r>
              <a:rPr lang="ru-RU" b="1" dirty="0" smtClean="0"/>
              <a:t>2016</a:t>
            </a:r>
            <a:r>
              <a:rPr lang="ru-RU" dirty="0" smtClean="0"/>
              <a:t>.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Морозова, С. С. Аутизм. Коррекционная работа при тяжелых и осложненных формах / С.С. Морозова. - М.: </a:t>
            </a:r>
            <a:r>
              <a:rPr lang="ru-RU" dirty="0" err="1" smtClean="0"/>
              <a:t>Владос</a:t>
            </a:r>
            <a:r>
              <a:rPr lang="ru-RU" dirty="0" smtClean="0"/>
              <a:t>, </a:t>
            </a:r>
            <a:r>
              <a:rPr lang="ru-RU" b="1" dirty="0" smtClean="0"/>
              <a:t>2015</a:t>
            </a:r>
            <a:r>
              <a:rPr lang="ru-RU" dirty="0" smtClean="0"/>
              <a:t>.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Психическое развитие воспитанников детского дома. - М.: Педагогика, </a:t>
            </a:r>
            <a:r>
              <a:rPr lang="ru-RU" b="1" dirty="0"/>
              <a:t>2016</a:t>
            </a:r>
            <a:r>
              <a:rPr lang="ru-RU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err="1"/>
              <a:t>Чубукина</a:t>
            </a:r>
            <a:r>
              <a:rPr lang="ru-RU" dirty="0"/>
              <a:t>, Екатерина Кризисы роста. Решение психологических проблем / Екатерина </a:t>
            </a:r>
            <a:r>
              <a:rPr lang="ru-RU" dirty="0" err="1"/>
              <a:t>Чубукина</a:t>
            </a:r>
            <a:r>
              <a:rPr lang="ru-RU" dirty="0"/>
              <a:t>. - М.: Гельветика, 2014.</a:t>
            </a:r>
            <a:endParaRPr lang="ru-RU" dirty="0" smtClean="0"/>
          </a:p>
          <a:p>
            <a:pPr>
              <a:buFont typeface="Wingdings" panose="05000000000000000000" pitchFamily="2" charset="2"/>
              <a:buChar char="§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0435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90" y="415003"/>
            <a:ext cx="11970327" cy="1250280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A50021"/>
                </a:solidFill>
              </a:rPr>
              <a:t>Основные </a:t>
            </a:r>
            <a:r>
              <a:rPr lang="ru-RU" sz="3600" dirty="0" smtClean="0">
                <a:solidFill>
                  <a:srgbClr val="A50021"/>
                </a:solidFill>
              </a:rPr>
              <a:t>проблемы (трудности) </a:t>
            </a:r>
            <a:r>
              <a:rPr lang="ru-RU" sz="3600" dirty="0">
                <a:solidFill>
                  <a:srgbClr val="A50021"/>
                </a:solidFill>
              </a:rPr>
              <a:t>развития </a:t>
            </a:r>
            <a:r>
              <a:rPr lang="ru-RU" sz="3600" dirty="0" smtClean="0">
                <a:solidFill>
                  <a:srgbClr val="A50021"/>
                </a:solidFill>
              </a:rPr>
              <a:t>ребенка</a:t>
            </a:r>
            <a:br>
              <a:rPr lang="ru-RU" sz="3600" dirty="0" smtClean="0">
                <a:solidFill>
                  <a:srgbClr val="A50021"/>
                </a:solidFill>
              </a:rPr>
            </a:br>
            <a:r>
              <a:rPr lang="ru-RU" sz="3600" dirty="0" smtClean="0">
                <a:solidFill>
                  <a:srgbClr val="A50021"/>
                </a:solidFill>
              </a:rPr>
              <a:t> </a:t>
            </a:r>
            <a:r>
              <a:rPr lang="ru-RU" sz="3600" dirty="0">
                <a:solidFill>
                  <a:srgbClr val="A50021"/>
                </a:solidFill>
              </a:rPr>
              <a:t>в дошкольном </a:t>
            </a:r>
            <a:r>
              <a:rPr lang="ru-RU" sz="3600" dirty="0" smtClean="0">
                <a:solidFill>
                  <a:srgbClr val="A50021"/>
                </a:solidFill>
              </a:rPr>
              <a:t>возрасте</a:t>
            </a:r>
            <a:endParaRPr lang="ru-RU" sz="3600" dirty="0">
              <a:solidFill>
                <a:srgbClr val="A5002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803349" y="2190247"/>
            <a:ext cx="10930757" cy="44215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b="1" dirty="0">
                <a:solidFill>
                  <a:srgbClr val="0000CC"/>
                </a:solidFill>
              </a:rPr>
              <a:t>Советский </a:t>
            </a:r>
            <a:r>
              <a:rPr lang="ru-RU" sz="2400" b="1" dirty="0">
                <a:solidFill>
                  <a:srgbClr val="0000CC"/>
                </a:solidFill>
              </a:rPr>
              <a:t>психолог Леонид </a:t>
            </a:r>
            <a:r>
              <a:rPr lang="ru-RU" sz="2400" b="1" dirty="0" err="1">
                <a:solidFill>
                  <a:srgbClr val="0000CC"/>
                </a:solidFill>
              </a:rPr>
              <a:t>Венгер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dirty="0"/>
              <a:t>классифицировал основные проблемы развития ребенка в дошкольном возрасте, используя следующие критерии</a:t>
            </a:r>
            <a:r>
              <a:rPr lang="ru-RU" sz="2400" dirty="0" smtClean="0"/>
              <a:t>:</a:t>
            </a:r>
          </a:p>
          <a:p>
            <a:pPr marL="0" indent="0" algn="just">
              <a:buNone/>
            </a:pPr>
            <a:endParaRPr lang="ru-RU" sz="2400" dirty="0" smtClean="0"/>
          </a:p>
          <a:p>
            <a:pPr algn="just"/>
            <a:r>
              <a:rPr lang="ru-RU" sz="2400" b="1" dirty="0">
                <a:solidFill>
                  <a:srgbClr val="0000CC"/>
                </a:solidFill>
              </a:rPr>
              <a:t>Интеллектуальные особенности</a:t>
            </a:r>
            <a:r>
              <a:rPr lang="ru-RU" sz="2400" dirty="0"/>
              <a:t>: нарушение внимания, трудности с усвоением новых знаний, плохая память.</a:t>
            </a:r>
          </a:p>
          <a:p>
            <a:pPr algn="just"/>
            <a:r>
              <a:rPr lang="ru-RU" sz="2400" b="1" dirty="0">
                <a:solidFill>
                  <a:srgbClr val="0000CC"/>
                </a:solidFill>
              </a:rPr>
              <a:t>Поведение</a:t>
            </a:r>
            <a:r>
              <a:rPr lang="ru-RU" sz="2400" dirty="0"/>
              <a:t>: неуправляемость, проявление грубости и агрессии.</a:t>
            </a:r>
          </a:p>
          <a:p>
            <a:pPr algn="just"/>
            <a:r>
              <a:rPr lang="ru-RU" sz="2400" b="1" dirty="0">
                <a:solidFill>
                  <a:srgbClr val="0000CC"/>
                </a:solidFill>
              </a:rPr>
              <a:t>Эмоциональный фон</a:t>
            </a:r>
            <a:r>
              <a:rPr lang="ru-RU" sz="2400" dirty="0"/>
              <a:t>: чрезмерная возбудимость, раздражительность, переменчивость настроения, тревожность.</a:t>
            </a:r>
          </a:p>
          <a:p>
            <a:pPr algn="just"/>
            <a:r>
              <a:rPr lang="ru-RU" sz="2400" b="1" dirty="0">
                <a:solidFill>
                  <a:srgbClr val="0000CC"/>
                </a:solidFill>
              </a:rPr>
              <a:t>Взаимодействие с окружающими</a:t>
            </a:r>
            <a:r>
              <a:rPr lang="ru-RU" sz="2400" dirty="0"/>
              <a:t>: обидчивость, застенчивость, чрезмерное стремление к позиции лидера в группе.</a:t>
            </a:r>
          </a:p>
          <a:p>
            <a:pPr algn="just"/>
            <a:r>
              <a:rPr lang="ru-RU" sz="2400" b="1" dirty="0">
                <a:solidFill>
                  <a:srgbClr val="0000CC"/>
                </a:solidFill>
              </a:rPr>
              <a:t>Неврология</a:t>
            </a:r>
            <a:r>
              <a:rPr lang="ru-RU" sz="2400" dirty="0"/>
              <a:t>: тики, плохой сон, навязчивые движения, быстрая утомляемость.</a:t>
            </a:r>
          </a:p>
          <a:p>
            <a:endParaRPr lang="ru-RU" sz="2800" dirty="0"/>
          </a:p>
        </p:txBody>
      </p:sp>
      <p:pic>
        <p:nvPicPr>
          <p:cNvPr id="4" name="Picture 4" descr="https://scontent-arn2-1.xx.fbcdn.net/v/t1.0-0/p370x247/30594734_173268616664185_1556691285614526464_n.png?_nc_cat=108&amp;_nc_ht=scontent-arn2-1.xx&amp;oh=769ef3e6bbd4bb5b6a944317d9178d49&amp;oe=5D415C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993" y="1081706"/>
            <a:ext cx="803564" cy="80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609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403" y="255766"/>
            <a:ext cx="11300517" cy="125028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00CC"/>
                </a:solidFill>
              </a:rPr>
              <a:t>Как правило, возникает не одна проблема развития детей дошкольного возраста</a:t>
            </a:r>
            <a:r>
              <a:rPr lang="ru-RU" sz="2800" b="1" dirty="0" smtClean="0">
                <a:solidFill>
                  <a:srgbClr val="0000CC"/>
                </a:solidFill>
              </a:rPr>
              <a:t>, </a:t>
            </a:r>
            <a:r>
              <a:rPr lang="ru-RU" sz="2800" b="1" dirty="0">
                <a:solidFill>
                  <a:srgbClr val="0000CC"/>
                </a:solidFill>
              </a:rPr>
              <a:t>а совокупность.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609480" y="1506046"/>
            <a:ext cx="11117686" cy="5351954"/>
          </a:xfrm>
        </p:spPr>
        <p:txBody>
          <a:bodyPr>
            <a:normAutofit fontScale="47500" lnSpcReduction="20000"/>
          </a:bodyPr>
          <a:lstStyle/>
          <a:p>
            <a:r>
              <a:rPr lang="ru-RU" sz="3800" b="1" i="1" dirty="0">
                <a:solidFill>
                  <a:srgbClr val="990033"/>
                </a:solidFill>
              </a:rPr>
              <a:t>Тревожность</a:t>
            </a:r>
            <a:r>
              <a:rPr lang="ru-RU" sz="3800" dirty="0"/>
              <a:t>. Развивается под воздействием регулярного чувства тревоги, становясь психологической особенностью детской личности. Главные причины появления — неправильное воспитание с использованием завышенных требований, не налаженное взаимодействие с родителями. Признак: низкая самооценка на фоне сильно завышенных требований к себе.</a:t>
            </a:r>
          </a:p>
          <a:p>
            <a:endParaRPr lang="ru-RU" sz="3800" b="1" i="1" dirty="0" smtClean="0">
              <a:solidFill>
                <a:srgbClr val="990033"/>
              </a:solidFill>
            </a:endParaRPr>
          </a:p>
          <a:p>
            <a:r>
              <a:rPr lang="ru-RU" sz="3800" b="1" i="1" dirty="0" smtClean="0">
                <a:solidFill>
                  <a:srgbClr val="990033"/>
                </a:solidFill>
              </a:rPr>
              <a:t>Депрессия</a:t>
            </a:r>
            <a:r>
              <a:rPr lang="ru-RU" sz="3800" i="1" dirty="0"/>
              <a:t>.</a:t>
            </a:r>
            <a:r>
              <a:rPr lang="ru-RU" sz="3800" dirty="0"/>
              <a:t> Это трудно диагностируемая проблема развития детей дошкольного возраста. Основными симптомами являются пассивность, постоянная тоскливость, расстройство моторики, тревожность, страх, беспричинный плач.</a:t>
            </a:r>
          </a:p>
          <a:p>
            <a:endParaRPr lang="ru-RU" sz="3800" b="1" i="1" dirty="0" smtClean="0">
              <a:solidFill>
                <a:srgbClr val="990033"/>
              </a:solidFill>
            </a:endParaRPr>
          </a:p>
          <a:p>
            <a:r>
              <a:rPr lang="ru-RU" sz="3800" b="1" i="1" dirty="0" smtClean="0">
                <a:solidFill>
                  <a:srgbClr val="990033"/>
                </a:solidFill>
              </a:rPr>
              <a:t>Агрессия</a:t>
            </a:r>
            <a:r>
              <a:rPr lang="ru-RU" sz="3800" i="1" dirty="0"/>
              <a:t>.</a:t>
            </a:r>
            <a:r>
              <a:rPr lang="ru-RU" sz="3800" dirty="0"/>
              <a:t> Развивается в результате ошибок в воспитании. Проявляя резкость и грубость в воспитании дошкольника, родители провоцируют агрессивную реакцию на происходящие события, проявление эгоизма, подозрительности, жестокости. Усугубляет ситуацию игнорирование происходящего или, наоборот, излишне агрессивное пресечение. Проверенный метод профилактики и борьбы с агрессией — проявление заботы, внимания, мягкости.</a:t>
            </a:r>
          </a:p>
          <a:p>
            <a:endParaRPr lang="ru-RU" sz="3800" b="1" i="1" dirty="0" smtClean="0">
              <a:solidFill>
                <a:srgbClr val="990033"/>
              </a:solidFill>
            </a:endParaRPr>
          </a:p>
          <a:p>
            <a:r>
              <a:rPr lang="ru-RU" sz="3800" b="1" i="1" dirty="0" smtClean="0">
                <a:solidFill>
                  <a:srgbClr val="990033"/>
                </a:solidFill>
              </a:rPr>
              <a:t>Неадекватная </a:t>
            </a:r>
            <a:r>
              <a:rPr lang="ru-RU" sz="3800" b="1" i="1" dirty="0">
                <a:solidFill>
                  <a:srgbClr val="990033"/>
                </a:solidFill>
              </a:rPr>
              <a:t>самооценка</a:t>
            </a:r>
            <a:r>
              <a:rPr lang="ru-RU" sz="3800" dirty="0"/>
              <a:t>. Приучая ребенка добиваться цели, подстраиваясь под потребности других, родители формируют в нем низкую самооценку, которая проявляется в чрезмерном послушании. Противоположное состояние —самооценка завышенная, проявляемая в необоснованной уверенности в себе, необъективное вере в успех того или иного начинания. Искаженное восприятие себя приводит к межличностному конфликту, отрицательно влияющего на формирование маленького человека. Основная педагогическая задача заключается в выработке правильного представления дошкольника о себе и своих возможностях.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4" descr="https://scontent-arn2-1.xx.fbcdn.net/v/t1.0-0/p370x247/30594734_173268616664185_1556691285614526464_n.png?_nc_cat=108&amp;_nc_ht=scontent-arn2-1.xx&amp;oh=769ef3e6bbd4bb5b6a944317d9178d49&amp;oe=5D415C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455" y="583814"/>
            <a:ext cx="660180" cy="66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774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>
                <a:solidFill>
                  <a:srgbClr val="0000CC"/>
                </a:solidFill>
              </a:rPr>
              <a:t>Проблема общения детей </a:t>
            </a:r>
            <a:r>
              <a:rPr lang="ru-RU" sz="3200" b="1" dirty="0" smtClean="0">
                <a:solidFill>
                  <a:srgbClr val="0000CC"/>
                </a:solidFill>
              </a:rPr>
              <a:t>дошкольного </a:t>
            </a:r>
            <a:r>
              <a:rPr lang="ru-RU" sz="3200" b="1" dirty="0">
                <a:solidFill>
                  <a:srgbClr val="0000CC"/>
                </a:solidFill>
              </a:rPr>
              <a:t>возраста</a:t>
            </a:r>
            <a:endParaRPr lang="ru-RU" sz="3200" dirty="0">
              <a:solidFill>
                <a:srgbClr val="0000CC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473552" y="1604520"/>
            <a:ext cx="11244295" cy="525348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Проблема общения детей дошкольного возраста развивается под воздействием следующих причин</a:t>
            </a:r>
            <a:r>
              <a:rPr lang="ru-RU" dirty="0" smtClean="0"/>
              <a:t>: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b="1" dirty="0">
                <a:solidFill>
                  <a:srgbClr val="A50021"/>
                </a:solidFill>
              </a:rPr>
              <a:t>Эгоизм</a:t>
            </a:r>
            <a:r>
              <a:rPr lang="ru-RU" dirty="0"/>
              <a:t>, проявленный малышом, по отношению к остальным ребятам. Результат — проявление равнодушия к нему.</a:t>
            </a:r>
          </a:p>
          <a:p>
            <a:r>
              <a:rPr lang="ru-RU" b="1" dirty="0">
                <a:solidFill>
                  <a:srgbClr val="A50021"/>
                </a:solidFill>
              </a:rPr>
              <a:t>Обидчивость </a:t>
            </a:r>
            <a:r>
              <a:rPr lang="ru-RU" dirty="0"/>
              <a:t>проявляется в привычке плакать, ябедничать, выяснять отношения, что постепенно надоедает сверстникам и они игнорируют виновника «торжества справедливости».</a:t>
            </a:r>
          </a:p>
          <a:p>
            <a:r>
              <a:rPr lang="ru-RU" b="1" dirty="0">
                <a:solidFill>
                  <a:srgbClr val="A50021"/>
                </a:solidFill>
              </a:rPr>
              <a:t>Пассивность</a:t>
            </a:r>
            <a:r>
              <a:rPr lang="ru-RU" dirty="0"/>
              <a:t> проявляется в отсутствии собственного мнения, умения придумывать игры для друзей и себя.</a:t>
            </a:r>
          </a:p>
          <a:p>
            <a:r>
              <a:rPr lang="ru-RU" b="1" dirty="0">
                <a:solidFill>
                  <a:srgbClr val="A50021"/>
                </a:solidFill>
              </a:rPr>
              <a:t>Сильная застенчивость </a:t>
            </a:r>
            <a:r>
              <a:rPr lang="ru-RU" dirty="0"/>
              <a:t>— еще одна проблема формирования детей дошкольного возраста, приводящая к серьезным проблемам в будущем.</a:t>
            </a:r>
          </a:p>
          <a:p>
            <a:endParaRPr lang="ru-RU" dirty="0"/>
          </a:p>
        </p:txBody>
      </p:sp>
      <p:pic>
        <p:nvPicPr>
          <p:cNvPr id="4" name="Picture 4" descr="https://scontent-arn2-1.xx.fbcdn.net/v/t1.0-0/p370x247/30594734_173268616664185_1556691285614526464_n.png?_nc_cat=108&amp;_nc_ht=scontent-arn2-1.xx&amp;oh=769ef3e6bbd4bb5b6a944317d9178d49&amp;oe=5D415C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624" y="1143094"/>
            <a:ext cx="922852" cy="92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65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316" y="1149294"/>
            <a:ext cx="10972440" cy="125028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00CC"/>
                </a:solidFill>
              </a:rPr>
              <a:t>ОТ РОЖДЕНИЯ ДО ШКОЛЫ</a:t>
            </a:r>
            <a:r>
              <a:rPr lang="ru-RU" sz="2800" dirty="0">
                <a:solidFill>
                  <a:srgbClr val="0000CC"/>
                </a:solidFill>
              </a:rPr>
              <a:t>. </a:t>
            </a:r>
            <a:r>
              <a:rPr lang="ru-RU" sz="2800" dirty="0" smtClean="0">
                <a:solidFill>
                  <a:srgbClr val="0000CC"/>
                </a:solidFill>
              </a:rPr>
              <a:t/>
            </a:r>
            <a:br>
              <a:rPr lang="ru-RU" sz="2800" dirty="0" smtClean="0">
                <a:solidFill>
                  <a:srgbClr val="0000CC"/>
                </a:solidFill>
              </a:rPr>
            </a:br>
            <a:r>
              <a:rPr lang="ru-RU" sz="2800" b="1" dirty="0" smtClean="0">
                <a:solidFill>
                  <a:srgbClr val="0000CC"/>
                </a:solidFill>
              </a:rPr>
              <a:t>Общеобразова­тельная </a:t>
            </a:r>
            <a:r>
              <a:rPr lang="ru-RU" sz="2800" b="1" dirty="0">
                <a:solidFill>
                  <a:srgbClr val="0000CC"/>
                </a:solidFill>
              </a:rPr>
              <a:t>программа дошкольного образования </a:t>
            </a:r>
            <a:r>
              <a:rPr lang="ru-RU" sz="2800" dirty="0" smtClean="0">
                <a:solidFill>
                  <a:srgbClr val="0000CC"/>
                </a:solidFill>
              </a:rPr>
              <a:t>/ </a:t>
            </a:r>
            <a:r>
              <a:rPr lang="ru-RU" sz="2800" dirty="0">
                <a:solidFill>
                  <a:srgbClr val="0000CC"/>
                </a:solidFill>
              </a:rPr>
              <a:t>Под ред. Н. Е. </a:t>
            </a:r>
            <a:r>
              <a:rPr lang="ru-RU" sz="2800" dirty="0" err="1">
                <a:solidFill>
                  <a:srgbClr val="0000CC"/>
                </a:solidFill>
              </a:rPr>
              <a:t>Вераксы</a:t>
            </a:r>
            <a:r>
              <a:rPr lang="ru-RU" sz="2800" dirty="0">
                <a:solidFill>
                  <a:srgbClr val="0000CC"/>
                </a:solidFill>
              </a:rPr>
              <a:t>, Т. С. Комаровой, М. А. Васильевой. </a:t>
            </a:r>
            <a:r>
              <a:rPr lang="ru-RU" sz="2800" dirty="0" smtClean="0">
                <a:solidFill>
                  <a:srgbClr val="0000CC"/>
                </a:solidFill>
              </a:rPr>
              <a:t/>
            </a:r>
            <a:br>
              <a:rPr lang="ru-RU" sz="2800" dirty="0" smtClean="0">
                <a:solidFill>
                  <a:srgbClr val="0000CC"/>
                </a:solidFill>
              </a:rPr>
            </a:br>
            <a:r>
              <a:rPr lang="ru-RU" sz="2800" dirty="0" smtClean="0">
                <a:solidFill>
                  <a:srgbClr val="0000CC"/>
                </a:solidFill>
              </a:rPr>
              <a:t>- </a:t>
            </a:r>
            <a:r>
              <a:rPr lang="ru-RU" sz="2800" dirty="0">
                <a:solidFill>
                  <a:srgbClr val="0000CC"/>
                </a:solidFill>
              </a:rPr>
              <a:t>М.: МОЗАИКА-СИНТЕЗ, </a:t>
            </a:r>
            <a:r>
              <a:rPr lang="ru-RU" sz="2800" dirty="0" smtClean="0">
                <a:solidFill>
                  <a:srgbClr val="0000CC"/>
                </a:solidFill>
              </a:rPr>
              <a:t>2019. 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720316" y="2230582"/>
            <a:ext cx="10861604" cy="4350326"/>
          </a:xfrm>
        </p:spPr>
        <p:txBody>
          <a:bodyPr/>
          <a:lstStyle/>
          <a:p>
            <a:pPr algn="ctr"/>
            <a:r>
              <a:rPr lang="ru-RU" sz="3200" dirty="0"/>
              <a:t>Категорию детей с </a:t>
            </a:r>
            <a:r>
              <a:rPr lang="ru-RU" sz="3200" dirty="0">
                <a:solidFill>
                  <a:srgbClr val="0000CC"/>
                </a:solidFill>
              </a:rPr>
              <a:t>минимальными и парциальными нарушениями психического развития </a:t>
            </a:r>
            <a:r>
              <a:rPr lang="ru-RU" sz="3200" dirty="0"/>
              <a:t>целесообразно рассматривать как самостоятельную категорию, занимающую промежуточное положение между «нормальным» и «нарушенным» развитием, </a:t>
            </a:r>
            <a:endParaRPr lang="ru-RU" sz="3200" dirty="0" smtClean="0"/>
          </a:p>
          <a:p>
            <a:pPr marL="0" indent="0" algn="ctr">
              <a:buNone/>
            </a:pPr>
            <a:r>
              <a:rPr lang="ru-RU" sz="3200" dirty="0" smtClean="0"/>
              <a:t>и </a:t>
            </a:r>
            <a:r>
              <a:rPr lang="ru-RU" sz="3200" dirty="0"/>
              <a:t>обозначить ее как </a:t>
            </a:r>
            <a:endParaRPr lang="ru-RU" sz="3200" dirty="0" smtClean="0"/>
          </a:p>
          <a:p>
            <a:pPr marL="0" indent="0" algn="ctr">
              <a:buNone/>
            </a:pPr>
            <a:r>
              <a:rPr lang="ru-RU" sz="3200" dirty="0" smtClean="0">
                <a:solidFill>
                  <a:srgbClr val="A50021"/>
                </a:solidFill>
              </a:rPr>
              <a:t>«</a:t>
            </a:r>
            <a:r>
              <a:rPr lang="ru-RU" sz="3200" dirty="0">
                <a:solidFill>
                  <a:srgbClr val="A50021"/>
                </a:solidFill>
              </a:rPr>
              <a:t>группу риска». </a:t>
            </a:r>
          </a:p>
        </p:txBody>
      </p:sp>
      <p:pic>
        <p:nvPicPr>
          <p:cNvPr id="4" name="Picture 4" descr="https://scontent-arn2-1.xx.fbcdn.net/v/t1.0-0/p370x247/30594734_173268616664185_1556691285614526464_n.png?_nc_cat=108&amp;_nc_ht=scontent-arn2-1.xx&amp;oh=769ef3e6bbd4bb5b6a944317d9178d49&amp;oe=5D415C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603" y="248432"/>
            <a:ext cx="746412" cy="7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586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480" y="688514"/>
            <a:ext cx="10972440" cy="374073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0000CC"/>
                </a:solidFill>
              </a:rPr>
              <a:t>Группа детей с минимальными либо парциальными нарушениями полиморфна и может быть представлена следующими вариантами:</a:t>
            </a:r>
            <a:r>
              <a:rPr lang="ru-RU" dirty="0">
                <a:solidFill>
                  <a:srgbClr val="0000CC"/>
                </a:solidFill>
              </a:rPr>
              <a:t/>
            </a:r>
            <a:br>
              <a:rPr lang="ru-RU" dirty="0">
                <a:solidFill>
                  <a:srgbClr val="0000CC"/>
                </a:solidFill>
              </a:rPr>
            </a:b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352991" y="1564364"/>
            <a:ext cx="11485418" cy="5043054"/>
          </a:xfrm>
        </p:spPr>
        <p:txBody>
          <a:bodyPr>
            <a:no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800" b="1" dirty="0">
                <a:solidFill>
                  <a:srgbClr val="990033"/>
                </a:solidFill>
              </a:rPr>
              <a:t>дети с минимальными нарушениями слуха</a:t>
            </a:r>
            <a:r>
              <a:rPr lang="ru-RU" sz="1800" dirty="0"/>
              <a:t>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800" b="1" dirty="0">
                <a:solidFill>
                  <a:srgbClr val="990033"/>
                </a:solidFill>
              </a:rPr>
              <a:t>дети с минимальными нарушениями зрения</a:t>
            </a:r>
            <a:r>
              <a:rPr lang="ru-RU" sz="1800" dirty="0"/>
              <a:t>, в том числе с </a:t>
            </a:r>
            <a:r>
              <a:rPr lang="ru-RU" sz="1800" b="1" dirty="0"/>
              <a:t>косогла­зием и </a:t>
            </a:r>
            <a:r>
              <a:rPr lang="ru-RU" sz="1800" b="1" dirty="0" err="1"/>
              <a:t>амблиопией</a:t>
            </a:r>
            <a:r>
              <a:rPr lang="ru-RU" sz="1800" dirty="0"/>
              <a:t>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800" b="1" dirty="0">
                <a:solidFill>
                  <a:srgbClr val="990033"/>
                </a:solidFill>
              </a:rPr>
              <a:t>дети с нарушениями речи </a:t>
            </a:r>
            <a:r>
              <a:rPr lang="ru-RU" sz="1800" dirty="0"/>
              <a:t>(</a:t>
            </a:r>
            <a:r>
              <a:rPr lang="ru-RU" sz="1800" dirty="0" err="1"/>
              <a:t>дислалия</a:t>
            </a:r>
            <a:r>
              <a:rPr lang="ru-RU" sz="1800" dirty="0"/>
              <a:t>, минимальные </a:t>
            </a:r>
            <a:r>
              <a:rPr lang="ru-RU" sz="1800" dirty="0" err="1"/>
              <a:t>дизартрические</a:t>
            </a:r>
            <a:r>
              <a:rPr lang="ru-RU" sz="1800" dirty="0"/>
              <a:t> расстройства, закрытая </a:t>
            </a:r>
            <a:r>
              <a:rPr lang="ru-RU" sz="1800" dirty="0" err="1"/>
              <a:t>ринолалия</a:t>
            </a:r>
            <a:r>
              <a:rPr lang="ru-RU" sz="1800" dirty="0"/>
              <a:t>, </a:t>
            </a:r>
            <a:r>
              <a:rPr lang="ru-RU" sz="1800" dirty="0" err="1"/>
              <a:t>дисфония</a:t>
            </a:r>
            <a:r>
              <a:rPr lang="ru-RU" sz="1800" dirty="0"/>
              <a:t>, заикание, </a:t>
            </a:r>
            <a:r>
              <a:rPr lang="ru-RU" sz="1800" dirty="0" err="1"/>
              <a:t>полтерн</a:t>
            </a:r>
            <a:r>
              <a:rPr lang="ru-RU" sz="1800" dirty="0"/>
              <a:t>, </a:t>
            </a:r>
            <a:r>
              <a:rPr lang="ru-RU" sz="1800" dirty="0" err="1" smtClean="0"/>
              <a:t>тахилалия</a:t>
            </a:r>
            <a:r>
              <a:rPr lang="ru-RU" sz="1800" dirty="0"/>
              <a:t>, </a:t>
            </a:r>
            <a:r>
              <a:rPr lang="ru-RU" sz="1800" dirty="0" err="1"/>
              <a:t>брадилалия</a:t>
            </a:r>
            <a:r>
              <a:rPr lang="ru-RU" sz="1800" dirty="0"/>
              <a:t>, нарушения лексико-грамматического строя, нарушения фонематического восприятия);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800" b="1" dirty="0">
                <a:solidFill>
                  <a:srgbClr val="990033"/>
                </a:solidFill>
              </a:rPr>
              <a:t>дети с легкой задержкой психического развития </a:t>
            </a:r>
            <a:r>
              <a:rPr lang="ru-RU" sz="1800" dirty="0"/>
              <a:t>(конституциональ­ной, соматогенной, психогенной);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800" b="1" dirty="0">
                <a:solidFill>
                  <a:srgbClr val="990033"/>
                </a:solidFill>
              </a:rPr>
              <a:t>педагогически запущенные дети</a:t>
            </a:r>
            <a:r>
              <a:rPr lang="ru-RU" sz="1800" dirty="0"/>
              <a:t>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800" b="1" dirty="0">
                <a:solidFill>
                  <a:srgbClr val="990033"/>
                </a:solidFill>
              </a:rPr>
              <a:t>дети </a:t>
            </a:r>
            <a:r>
              <a:rPr lang="ru-RU" sz="1800" b="1" dirty="0" smtClean="0">
                <a:solidFill>
                  <a:srgbClr val="990033"/>
                </a:solidFill>
              </a:rPr>
              <a:t>- </a:t>
            </a:r>
            <a:r>
              <a:rPr lang="ru-RU" sz="1800" b="1" dirty="0">
                <a:solidFill>
                  <a:srgbClr val="990033"/>
                </a:solidFill>
              </a:rPr>
              <a:t>носители негативных психических состояний </a:t>
            </a:r>
            <a:r>
              <a:rPr lang="ru-RU" sz="1800" dirty="0"/>
              <a:t>(</a:t>
            </a:r>
            <a:r>
              <a:rPr lang="ru-RU" sz="1800" b="1" u="sng" dirty="0"/>
              <a:t>утомляемость, психическая напряженность, тревожность, фрустрация, нарушения сна, аппетита</a:t>
            </a:r>
            <a:r>
              <a:rPr lang="ru-RU" sz="1800" dirty="0"/>
              <a:t>) соматогенной или церебрально-органической природы без на­рушений интеллектуального развития (</a:t>
            </a:r>
            <a:r>
              <a:rPr lang="ru-RU" sz="1800" b="1" u="sng" dirty="0"/>
              <a:t>часто болеющие, </a:t>
            </a:r>
            <a:r>
              <a:rPr lang="ru-RU" sz="1800" b="1" u="sng" dirty="0" err="1"/>
              <a:t>посттравматики</a:t>
            </a:r>
            <a:r>
              <a:rPr lang="ru-RU" sz="1800" b="1" u="sng" dirty="0"/>
              <a:t>, аллергики</a:t>
            </a:r>
            <a:r>
              <a:rPr lang="ru-RU" sz="1800" dirty="0"/>
              <a:t>, с компенсированной и </a:t>
            </a:r>
            <a:r>
              <a:rPr lang="ru-RU" sz="1800" dirty="0" err="1"/>
              <a:t>субкомпенсированной</a:t>
            </a:r>
            <a:r>
              <a:rPr lang="ru-RU" sz="1800" dirty="0"/>
              <a:t> гидроцефалией, с </a:t>
            </a:r>
            <a:r>
              <a:rPr lang="ru-RU" sz="1800" dirty="0" err="1"/>
              <a:t>цереброэндокринными</a:t>
            </a:r>
            <a:r>
              <a:rPr lang="ru-RU" sz="1800" dirty="0"/>
              <a:t> состояниями);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800" b="1" dirty="0" smtClean="0">
                <a:solidFill>
                  <a:srgbClr val="990033"/>
                </a:solidFill>
              </a:rPr>
              <a:t>дети с </a:t>
            </a:r>
            <a:r>
              <a:rPr lang="ru-RU" sz="1800" b="1" dirty="0" err="1" smtClean="0">
                <a:solidFill>
                  <a:srgbClr val="990033"/>
                </a:solidFill>
              </a:rPr>
              <a:t>психопатоподобными</a:t>
            </a:r>
            <a:r>
              <a:rPr lang="ru-RU" sz="1800" b="1" dirty="0" smtClean="0">
                <a:solidFill>
                  <a:srgbClr val="990033"/>
                </a:solidFill>
              </a:rPr>
              <a:t> формами поведения </a:t>
            </a:r>
            <a:r>
              <a:rPr lang="ru-RU" sz="1800" dirty="0" smtClean="0"/>
              <a:t>(</a:t>
            </a:r>
            <a:r>
              <a:rPr lang="ru-RU" sz="1800" b="1" u="sng" dirty="0"/>
              <a:t>по типу аффек­тивной возбудимости, </a:t>
            </a:r>
            <a:r>
              <a:rPr lang="ru-RU" sz="1800" b="1" u="sng" dirty="0" err="1"/>
              <a:t>истероидности</a:t>
            </a:r>
            <a:r>
              <a:rPr lang="ru-RU" sz="1800" b="1" u="sng" dirty="0"/>
              <a:t>, психастении</a:t>
            </a:r>
            <a:r>
              <a:rPr lang="ru-RU" sz="1800" b="1" dirty="0"/>
              <a:t> и др</a:t>
            </a:r>
            <a:r>
              <a:rPr lang="ru-RU" sz="1800" dirty="0" smtClean="0"/>
              <a:t>.);</a:t>
            </a:r>
            <a:endParaRPr lang="ru-RU" sz="1800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800" b="1" dirty="0">
                <a:solidFill>
                  <a:srgbClr val="990033"/>
                </a:solidFill>
              </a:rPr>
              <a:t>дети с нарушенными формами поведения органического генеза </a:t>
            </a:r>
            <a:r>
              <a:rPr lang="ru-RU" sz="1800" dirty="0"/>
              <a:t>(</a:t>
            </a:r>
            <a:r>
              <a:rPr lang="ru-RU" sz="1800" b="1" u="sng" dirty="0" err="1"/>
              <a:t>гиперактивность</a:t>
            </a:r>
            <a:r>
              <a:rPr lang="ru-RU" sz="1800" b="1" u="sng" dirty="0"/>
              <a:t>, синдром дефицита внимания</a:t>
            </a:r>
            <a:r>
              <a:rPr lang="ru-RU" sz="1800" dirty="0"/>
              <a:t>);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800" b="1" dirty="0">
                <a:solidFill>
                  <a:srgbClr val="990033"/>
                </a:solidFill>
              </a:rPr>
              <a:t>дети с психогениями </a:t>
            </a:r>
            <a:r>
              <a:rPr lang="ru-RU" sz="1800" dirty="0"/>
              <a:t>(</a:t>
            </a:r>
            <a:r>
              <a:rPr lang="ru-RU" sz="1800" b="1" u="sng" dirty="0"/>
              <a:t>неврозами</a:t>
            </a:r>
            <a:r>
              <a:rPr lang="ru-RU" sz="1800" dirty="0"/>
              <a:t>);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800" b="1" dirty="0" smtClean="0">
                <a:solidFill>
                  <a:srgbClr val="990033"/>
                </a:solidFill>
              </a:rPr>
              <a:t>дети с начальным проявлением психических заболеваний</a:t>
            </a:r>
            <a:r>
              <a:rPr lang="ru-RU" sz="1800" b="1" dirty="0" smtClean="0"/>
              <a:t> </a:t>
            </a:r>
            <a:r>
              <a:rPr lang="ru-RU" sz="1800" dirty="0"/>
              <a:t>(шизоф­рения, ранний детский аутизм, эпилепсия</a:t>
            </a:r>
            <a:r>
              <a:rPr lang="ru-RU" sz="1800" dirty="0" smtClean="0"/>
              <a:t>);</a:t>
            </a:r>
            <a:endParaRPr lang="ru-RU" sz="1800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800" b="1" dirty="0">
                <a:solidFill>
                  <a:srgbClr val="990033"/>
                </a:solidFill>
              </a:rPr>
              <a:t>дети с легкими проявлениями двигательной патологии</a:t>
            </a:r>
            <a:r>
              <a:rPr lang="ru-RU" sz="1800" dirty="0"/>
              <a:t> церебраль­но-органической природы;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800" b="1" dirty="0">
                <a:solidFill>
                  <a:srgbClr val="990033"/>
                </a:solidFill>
              </a:rPr>
              <a:t>дети, имеющие </a:t>
            </a:r>
            <a:r>
              <a:rPr lang="ru-RU" sz="1800" b="1" dirty="0" err="1">
                <a:solidFill>
                  <a:srgbClr val="990033"/>
                </a:solidFill>
              </a:rPr>
              <a:t>асинхронию</a:t>
            </a:r>
            <a:r>
              <a:rPr lang="ru-RU" sz="1800" b="1" dirty="0">
                <a:solidFill>
                  <a:srgbClr val="990033"/>
                </a:solidFill>
              </a:rPr>
              <a:t> созревания отдельных структур голо­вного мозга </a:t>
            </a:r>
            <a:r>
              <a:rPr lang="ru-RU" sz="1800" dirty="0"/>
              <a:t>или нарушения их функционального или органического генеза (в том числе по типу </a:t>
            </a:r>
            <a:r>
              <a:rPr lang="ru-RU" sz="1800" b="1" u="sng" dirty="0"/>
              <a:t>минимальной мозговой дисфункции</a:t>
            </a:r>
            <a:r>
              <a:rPr lang="ru-RU" sz="1800" dirty="0"/>
              <a:t>).</a:t>
            </a:r>
          </a:p>
          <a:p>
            <a:endParaRPr lang="ru-RU" sz="1800" dirty="0"/>
          </a:p>
        </p:txBody>
      </p:sp>
      <p:pic>
        <p:nvPicPr>
          <p:cNvPr id="4" name="Picture 4" descr="https://scontent-arn2-1.xx.fbcdn.net/v/t1.0-0/p370x247/30594734_173268616664185_1556691285614526464_n.png?_nc_cat=108&amp;_nc_ht=scontent-arn2-1.xx&amp;oh=769ef3e6bbd4bb5b6a944317d9178d49&amp;oe=5D415C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8929" y="934882"/>
            <a:ext cx="705982" cy="70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21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774482" y="3366021"/>
            <a:ext cx="10972440" cy="1250280"/>
          </a:xfrm>
        </p:spPr>
        <p:txBody>
          <a:bodyPr/>
          <a:lstStyle/>
          <a:p>
            <a:r>
              <a:rPr lang="ru-RU" sz="2800" b="1" dirty="0"/>
              <a:t>Особенности организации предметно-пространственной среды </a:t>
            </a:r>
            <a:r>
              <a:rPr lang="ru-RU" sz="2800" b="1" dirty="0" smtClean="0">
                <a:solidFill>
                  <a:srgbClr val="0000CC"/>
                </a:solidFill>
              </a:rPr>
              <a:t>для преодоления трудностей дошкольника </a:t>
            </a:r>
            <a:r>
              <a:rPr lang="ru-RU" sz="2800" b="1" dirty="0" smtClean="0"/>
              <a:t>- </a:t>
            </a:r>
            <a:r>
              <a:rPr lang="ru-RU" sz="2800" b="1" dirty="0" smtClean="0">
                <a:solidFill>
                  <a:srgbClr val="A50021"/>
                </a:solidFill>
              </a:rPr>
              <a:t>обеспечение </a:t>
            </a:r>
            <a:r>
              <a:rPr lang="ru-RU" sz="2800" b="1" dirty="0">
                <a:solidFill>
                  <a:srgbClr val="A50021"/>
                </a:solidFill>
              </a:rPr>
              <a:t>эмоционального благополучия ребенка. </a:t>
            </a:r>
            <a:endParaRPr lang="ru-RU" sz="2800" b="1" dirty="0" smtClean="0">
              <a:solidFill>
                <a:srgbClr val="A50021"/>
              </a:solidFill>
            </a:endParaRPr>
          </a:p>
          <a:p>
            <a:endParaRPr lang="ru-RU" sz="2800" b="1" dirty="0" smtClean="0">
              <a:solidFill>
                <a:srgbClr val="A50021"/>
              </a:solidFill>
            </a:endParaRPr>
          </a:p>
          <a:p>
            <a:r>
              <a:rPr lang="ru-RU" sz="2800" b="1" dirty="0" smtClean="0">
                <a:solidFill>
                  <a:srgbClr val="990033"/>
                </a:solidFill>
              </a:rPr>
              <a:t>Комфортная и безопасная среда </a:t>
            </a:r>
            <a:r>
              <a:rPr lang="ru-RU" sz="2800" dirty="0" smtClean="0"/>
              <a:t>- </a:t>
            </a:r>
            <a:r>
              <a:rPr lang="ru-RU" sz="2800" dirty="0"/>
              <a:t>это среда</a:t>
            </a:r>
            <a:r>
              <a:rPr lang="ru-RU" sz="2800" b="1" i="1" dirty="0">
                <a:solidFill>
                  <a:srgbClr val="0000CC"/>
                </a:solidFill>
              </a:rPr>
              <a:t>, в которой ребенку уютно и уверенно, где он может себя занять интересным, любимым делом</a:t>
            </a:r>
            <a:r>
              <a:rPr lang="ru-RU" sz="2800" dirty="0" smtClean="0"/>
              <a:t>.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Создание </a:t>
            </a:r>
            <a:r>
              <a:rPr lang="ru-RU" sz="2800" b="1" dirty="0"/>
              <a:t>условий для развития </a:t>
            </a:r>
            <a:r>
              <a:rPr lang="ru-RU" sz="2800" b="1" dirty="0">
                <a:solidFill>
                  <a:srgbClr val="0000CC"/>
                </a:solidFill>
              </a:rPr>
              <a:t>свободной игровой </a:t>
            </a:r>
            <a:r>
              <a:rPr lang="ru-RU" sz="2800" b="1" dirty="0" smtClean="0">
                <a:solidFill>
                  <a:srgbClr val="0000CC"/>
                </a:solidFill>
              </a:rPr>
              <a:t>деятельности</a:t>
            </a:r>
            <a:r>
              <a:rPr lang="ru-RU" sz="2800" b="1" dirty="0" smtClean="0"/>
              <a:t>.</a:t>
            </a:r>
            <a:endParaRPr lang="ru-RU" sz="2800" b="1" dirty="0"/>
          </a:p>
          <a:p>
            <a:endParaRPr lang="ru-RU" dirty="0"/>
          </a:p>
        </p:txBody>
      </p:sp>
      <p:pic>
        <p:nvPicPr>
          <p:cNvPr id="4" name="Picture 4" descr="https://scontent-arn2-1.xx.fbcdn.net/v/t1.0-0/p370x247/30594734_173268616664185_1556691285614526464_n.png?_nc_cat=108&amp;_nc_ht=scontent-arn2-1.xx&amp;oh=769ef3e6bbd4bb5b6a944317d9178d49&amp;oe=5D415C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387495"/>
            <a:ext cx="926522" cy="92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14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480" y="588502"/>
            <a:ext cx="10972440" cy="1760160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A50021"/>
                </a:solidFill>
              </a:rPr>
              <a:t>Характеристика образовательной среды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512618" y="1468582"/>
            <a:ext cx="11069302" cy="4932218"/>
          </a:xfrm>
        </p:spPr>
        <p:txBody>
          <a:bodyPr>
            <a:noAutofit/>
          </a:bodyPr>
          <a:lstStyle/>
          <a:p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dirty="0" smtClean="0">
                <a:latin typeface="Times New Roman" pitchFamily="18" charset="0"/>
                <a:cs typeface="Aharoni" panose="02010803020104030203" pitchFamily="2" charset="-79"/>
              </a:rPr>
              <a:t>Вариативность (дети имеют возможность выбирать)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itchFamily="18" charset="0"/>
                <a:cs typeface="Aharoni" panose="02010803020104030203" pitchFamily="2" charset="-79"/>
              </a:rPr>
              <a:t>- </a:t>
            </a:r>
            <a:r>
              <a:rPr lang="ru-RU" sz="3200" dirty="0" err="1" smtClean="0">
                <a:latin typeface="Times New Roman" pitchFamily="18" charset="0"/>
                <a:cs typeface="Aharoni" panose="02010803020104030203" pitchFamily="2" charset="-79"/>
              </a:rPr>
              <a:t>Неструктурированность</a:t>
            </a:r>
            <a:r>
              <a:rPr lang="ru-RU" sz="3200" dirty="0" smtClean="0">
                <a:latin typeface="Times New Roman" pitchFamily="18" charset="0"/>
                <a:cs typeface="Aharoni" panose="02010803020104030203" pitchFamily="2" charset="-79"/>
              </a:rPr>
              <a:t> (отсутствие внешней структуры)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itchFamily="18" charset="0"/>
                <a:cs typeface="Aharoni" panose="02010803020104030203" pitchFamily="2" charset="-79"/>
              </a:rPr>
              <a:t>- Избыточность (большое количество вариантов для выбора)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itchFamily="18" charset="0"/>
                <a:cs typeface="Aharoni" panose="02010803020104030203" pitchFamily="2" charset="-79"/>
              </a:rPr>
              <a:t>- Открытость (возможность предложения своего варианта)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itchFamily="18" charset="0"/>
                <a:cs typeface="Aharoni" panose="02010803020104030203" pitchFamily="2" charset="-79"/>
              </a:rPr>
              <a:t>- </a:t>
            </a:r>
            <a:r>
              <a:rPr lang="ru-RU" sz="3200" dirty="0" err="1" smtClean="0">
                <a:latin typeface="Times New Roman" pitchFamily="18" charset="0"/>
                <a:cs typeface="Aharoni" panose="02010803020104030203" pitchFamily="2" charset="-79"/>
              </a:rPr>
              <a:t>Провокативность</a:t>
            </a:r>
            <a:r>
              <a:rPr lang="ru-RU" sz="3200" dirty="0" smtClean="0">
                <a:latin typeface="Times New Roman" pitchFamily="18" charset="0"/>
                <a:cs typeface="Aharoni" panose="02010803020104030203" pitchFamily="2" charset="-79"/>
              </a:rPr>
              <a:t> (педагог «убирает» себя, не является ведущим)</a:t>
            </a:r>
          </a:p>
          <a:p>
            <a:pPr marL="0" indent="0">
              <a:buNone/>
            </a:pPr>
            <a:endParaRPr lang="ru-RU" sz="3200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0775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512498" y="1465975"/>
            <a:ext cx="10972440" cy="397728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990033"/>
                </a:solidFill>
              </a:rPr>
              <a:t>Предметно - развивающая </a:t>
            </a:r>
            <a:r>
              <a:rPr lang="ru-RU" sz="3200" b="1" i="1" dirty="0">
                <a:solidFill>
                  <a:srgbClr val="990033"/>
                </a:solidFill>
              </a:rPr>
              <a:t>среда детства </a:t>
            </a:r>
            <a:r>
              <a:rPr lang="ru-RU" sz="3200" i="1" dirty="0"/>
              <a:t>– это система условий, обеспечивающая всю полноту развития деятельности ребёнка и его личности.</a:t>
            </a:r>
            <a:r>
              <a:rPr lang="ru-RU" sz="3200" dirty="0"/>
              <a:t> Она включает ряд базовых компонентов, необходимых для полноценного физического, эстетического, </a:t>
            </a:r>
            <a:r>
              <a:rPr lang="ru-RU" sz="3200" dirty="0" smtClean="0"/>
              <a:t>познавательного, социального и психологического развития </a:t>
            </a:r>
            <a:r>
              <a:rPr lang="ru-RU" sz="3200" dirty="0"/>
              <a:t>детей</a:t>
            </a:r>
            <a:r>
              <a:rPr lang="ru-RU" sz="3200" dirty="0" smtClean="0"/>
              <a:t>.</a:t>
            </a:r>
          </a:p>
          <a:p>
            <a:r>
              <a:rPr lang="ru-RU" sz="3200" b="1" i="1" dirty="0">
                <a:solidFill>
                  <a:srgbClr val="990033"/>
                </a:solidFill>
              </a:rPr>
              <a:t>Под развивающей предметно- пространственной средой</a:t>
            </a:r>
            <a:r>
              <a:rPr lang="ru-RU" sz="3200" i="1" dirty="0"/>
              <a:t> следует понимать естественную комфортную </a:t>
            </a:r>
            <a:r>
              <a:rPr lang="ru-RU" sz="3200" i="1" dirty="0" smtClean="0"/>
              <a:t>обстановку </a:t>
            </a:r>
            <a:r>
              <a:rPr lang="ru-RU" sz="3200" i="1" dirty="0"/>
              <a:t>, рационально организованную в пространстве и времени , насыщенную разнообразными предметами и игровыми материалами 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11614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593</TotalTime>
  <Words>711</Words>
  <Application>Microsoft Office PowerPoint</Application>
  <PresentationFormat>Широкоэкранный</PresentationFormat>
  <Paragraphs>94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Aharoni</vt:lpstr>
      <vt:lpstr>Arial</vt:lpstr>
      <vt:lpstr>Calibri</vt:lpstr>
      <vt:lpstr>DejaVu Sans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Основные проблемы (трудности) развития ребенка  в дошкольном возрасте</vt:lpstr>
      <vt:lpstr>Как правило, возникает не одна проблема развития детей дошкольного возраста, а совокупность.</vt:lpstr>
      <vt:lpstr>Проблема общения детей дошкольного возраста</vt:lpstr>
      <vt:lpstr>ОТ РОЖДЕНИЯ ДО ШКОЛЫ.  Общеобразова­тельная программа дошкольного образования / Под ред. Н. Е. Вераксы, Т. С. Комаровой, М. А. Васильевой.  - М.: МОЗАИКА-СИНТЕЗ, 2019.  </vt:lpstr>
      <vt:lpstr>Группа детей с минимальными либо парциальными нарушениями полиморфна и может быть представлена следующими вариантами: </vt:lpstr>
      <vt:lpstr>Презентация PowerPoint</vt:lpstr>
      <vt:lpstr>Характеристика образовательной среды </vt:lpstr>
      <vt:lpstr>Презентация PowerPoint</vt:lpstr>
      <vt:lpstr>Система работы  по обеспечению безопасной и психологически комфортной образовательной среды  дает положительные результаты:</vt:lpstr>
      <vt:lpstr>Уголок уединения</vt:lpstr>
      <vt:lpstr>Презентация PowerPoint</vt:lpstr>
      <vt:lpstr>Уголок природы</vt:lpstr>
      <vt:lpstr>Центр театра </vt:lpstr>
      <vt:lpstr>Список литературы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Предметно-развивающая среда ДОУ как ресурс преодоления трудностей дошкольника и развития его личности</dc:title>
  <dc:subject/>
  <dc:creator>P_O_C_C_U_U patriot</dc:creator>
  <dc:description/>
  <cp:lastModifiedBy>Анастасия</cp:lastModifiedBy>
  <cp:revision>95</cp:revision>
  <dcterms:created xsi:type="dcterms:W3CDTF">2019-04-14T06:35:38Z</dcterms:created>
  <dcterms:modified xsi:type="dcterms:W3CDTF">2019-11-24T09:16:18Z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SPecialiST RePack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Произвольный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7</vt:i4>
  </property>
</Properties>
</file>