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22"/>
  </p:notesMasterIdLst>
  <p:sldIdLst>
    <p:sldId id="256" r:id="rId3"/>
    <p:sldId id="257" r:id="rId4"/>
    <p:sldId id="272" r:id="rId5"/>
    <p:sldId id="273" r:id="rId6"/>
    <p:sldId id="274" r:id="rId7"/>
    <p:sldId id="275" r:id="rId8"/>
    <p:sldId id="276" r:id="rId9"/>
    <p:sldId id="277" r:id="rId10"/>
    <p:sldId id="262" r:id="rId11"/>
    <p:sldId id="265" r:id="rId12"/>
    <p:sldId id="264" r:id="rId13"/>
    <p:sldId id="263" r:id="rId14"/>
    <p:sldId id="267" r:id="rId15"/>
    <p:sldId id="268" r:id="rId16"/>
    <p:sldId id="269" r:id="rId17"/>
    <p:sldId id="279" r:id="rId18"/>
    <p:sldId id="258" r:id="rId19"/>
    <p:sldId id="271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BD3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3CC13-54A9-440A-9A2E-B33495F522D4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D3488-C130-419A-8DED-59C5F48BF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45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3488-C130-419A-8DED-59C5F48BF30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77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1928802"/>
            <a:ext cx="5000628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3571876"/>
            <a:ext cx="5000628" cy="1752600"/>
          </a:xfrm>
        </p:spPr>
        <p:txBody>
          <a:bodyPr/>
          <a:lstStyle>
            <a:lvl1pPr marL="0" indent="0" algn="ctr">
              <a:buNone/>
              <a:defRPr b="0" cap="none" spc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398B-4D87-432E-A3F3-7ECD953041AE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58E75-A953-4873-99A2-AA55D1EC3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298E0-6ADF-4C1A-8008-FCBC04A83FEF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9BD8F-F02E-4D97-8332-C11114E94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1928802"/>
            <a:ext cx="5000628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3571876"/>
            <a:ext cx="5000628" cy="1752600"/>
          </a:xfrm>
        </p:spPr>
        <p:txBody>
          <a:bodyPr/>
          <a:lstStyle>
            <a:lvl1pPr marL="0" indent="0" algn="ctr">
              <a:buNone/>
              <a:defRPr b="0" cap="none" spc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852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386AE-4C7F-4B0A-BE07-E59C72F3F3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7EAAE-0844-48E9-A3E5-A6C4AE7698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57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0240"/>
            <a:ext cx="5072066" cy="1362075"/>
          </a:xfrm>
        </p:spPr>
        <p:txBody>
          <a:bodyPr anchor="t"/>
          <a:lstStyle>
            <a:lvl1pPr algn="l">
              <a:defRPr sz="4000"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571876"/>
            <a:ext cx="5072066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24076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E319B-4F38-4172-9C9D-818AF1DD85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2F18-DA1E-4F3E-8B9B-2FFDBCBA57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329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5BA51-0C87-46D8-A5A9-0638C4D57B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6B94F-D12B-4C02-87DC-E7AE247EEE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29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2D731-5B63-44B7-9FEA-74C9B6F2CD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1DE30-0E0B-4B3C-89CB-F6B7AE65A3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476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69A2-F87A-40EA-96DE-A7966DC40B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16490-3E2F-4365-9B7A-56571F569C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40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933C-51B8-451B-AAA0-9ABA0070C5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0E2D-EC85-4633-8483-414C78412D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26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386AE-4C7F-4B0A-BE07-E59C72F3F377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7EAAE-0844-48E9-A3E5-A6C4AE769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2AE6-D140-4028-8E83-A9D0BB06E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83677-CF25-47DA-86BA-C7D0810912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296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398B-4D87-432E-A3F3-7ECD953041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58E75-A953-4873-99A2-AA55D1EC32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444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298E0-6ADF-4C1A-8008-FCBC04A83F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9BD8F-F02E-4D97-8332-C11114E948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65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0240"/>
            <a:ext cx="5072066" cy="1362075"/>
          </a:xfrm>
        </p:spPr>
        <p:txBody>
          <a:bodyPr anchor="t"/>
          <a:lstStyle>
            <a:lvl1pPr algn="l">
              <a:defRPr sz="4000"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571876"/>
            <a:ext cx="5072066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E319B-4F38-4172-9C9D-818AF1DD858D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2F18-DA1E-4F3E-8B9B-2FFDBCBA5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5BA51-0C87-46D8-A5A9-0638C4D57B38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6B94F-D12B-4C02-87DC-E7AE247EE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2D731-5B63-44B7-9FEA-74C9B6F2CD86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1DE30-0E0B-4B3C-89CB-F6B7AE65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69A2-F87A-40EA-96DE-A7966DC40B20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16490-3E2F-4365-9B7A-56571F569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933C-51B8-451B-AAA0-9ABA0070C5CB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0E2D-EC85-4633-8483-414C78412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2AE6-D140-4028-8E83-A9D0BB06E87E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83677-CF25-47DA-86BA-C7D081091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274638"/>
            <a:ext cx="6829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98A18-96CF-43A3-A91E-8539A9AD58B3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6E7D51-356D-49AB-BD40-DF7F6FA8E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26" name="Picture 2" descr="C:\Users\Лена\AppData\Local\Microsoft\Windows\Temporary Internet Files\Content.IE5\7OZ7F8V4\MC900290832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44" y="142852"/>
            <a:ext cx="1632114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2060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02060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2060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2060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02060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274638"/>
            <a:ext cx="6829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98A18-96CF-43A3-A91E-8539A9AD58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6E7D51-356D-49AB-BD40-DF7F6FA8E1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Лена\AppData\Local\Microsoft\Windows\Temporary Internet Files\Content.IE5\7OZ7F8V4\MC900290832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44" y="142852"/>
            <a:ext cx="1632114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7406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2060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02060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2060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2060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02060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hyperlink" Target="http://festival.1september.ru/articles/575437/pril1.ppt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slide17.xml"/><Relationship Id="rId12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openxmlformats.org/officeDocument/2006/relationships/slide" Target="slide9.xml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12" Type="http://schemas.openxmlformats.org/officeDocument/2006/relationships/slide" Target="slide17.xml"/><Relationship Id="rId2" Type="http://schemas.openxmlformats.org/officeDocument/2006/relationships/slide" Target="slide4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image" Target="../media/image18.png"/><Relationship Id="rId5" Type="http://schemas.openxmlformats.org/officeDocument/2006/relationships/image" Target="../media/image15.jpeg"/><Relationship Id="rId15" Type="http://schemas.openxmlformats.org/officeDocument/2006/relationships/image" Target="../media/image20.png"/><Relationship Id="rId10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image" Target="../media/image17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Переливание крови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143372" y="4797152"/>
            <a:ext cx="5000628" cy="1752600"/>
          </a:xfrm>
        </p:spPr>
        <p:txBody>
          <a:bodyPr/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Выполнил: </a:t>
            </a: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у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читель биологии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МБОУ Гимназия 83 г. Ижевска</a:t>
            </a: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Спиридонова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Мария Дмитриевна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крови</a:t>
            </a:r>
            <a:endParaRPr lang="ru-RU" dirty="0"/>
          </a:p>
        </p:txBody>
      </p:sp>
      <p:pic>
        <p:nvPicPr>
          <p:cNvPr id="34818" name="Picture 2" descr="http://www.popmech.ru/images/upload/article/5570_1234962139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286643" cy="4474000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previousslide" highlightClick="1"/>
          </p:cNvPr>
          <p:cNvSpPr/>
          <p:nvPr/>
        </p:nvSpPr>
        <p:spPr>
          <a:xfrm>
            <a:off x="8001024" y="6143644"/>
            <a:ext cx="1071538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BD3F6"/>
                </a:solidFill>
              </a:rPr>
              <a:t>Группы крови и их совместимость</a:t>
            </a:r>
            <a:endParaRPr lang="ru-RU" dirty="0">
              <a:solidFill>
                <a:srgbClr val="FBD3F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785926"/>
            <a:ext cx="90011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взаимодействии антигенов и антител системы АВ0 наступает склеивание эритроцитов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агглютинация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поэтому антигены А и В  называют 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агглютиногены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антитела </a:t>
            </a:r>
            <a:r>
              <a:rPr lang="ru-RU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агглютининами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При агглютинации образуются скопления эритроцитов, которые не могут проходить через сосуды и капилляры, и закупоривают их. 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3428992" y="4929198"/>
            <a:ext cx="928694" cy="78581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072462" y="5786454"/>
            <a:ext cx="857256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7" y="1571612"/>
          <a:ext cx="8358246" cy="4429155"/>
        </p:xfrm>
        <a:graphic>
          <a:graphicData uri="http://schemas.openxmlformats.org/drawingml/2006/table">
            <a:tbl>
              <a:tblPr/>
              <a:tblGrid>
                <a:gridCol w="2786082"/>
                <a:gridCol w="2786082"/>
                <a:gridCol w="2786082"/>
              </a:tblGrid>
              <a:tr h="136690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Группы крови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Антигены в эритроцитах (</a:t>
                      </a:r>
                      <a:r>
                        <a:rPr lang="ru-RU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агглютиногены</a:t>
                      </a: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Антитела в плазме (агглютинины)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3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dirty="0">
                          <a:latin typeface="Times New Roman" pitchFamily="18" charset="0"/>
                          <a:cs typeface="Times New Roman" pitchFamily="18" charset="0"/>
                        </a:rPr>
                        <a:t>α, β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393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dirty="0"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393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dirty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12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Times New Roman" pitchFamily="18" charset="0"/>
                          <a:cs typeface="Times New Roman" pitchFamily="18" charset="0"/>
                        </a:rPr>
                        <a:t>А,В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428604"/>
            <a:ext cx="1847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крови</a:t>
            </a:r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72396" y="6143644"/>
            <a:ext cx="785818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6643702" y="6143644"/>
            <a:ext cx="714380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darkdiary.ru/photo2/37689/e9d6eae2dbb5c1451c2d433308bb152f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0"/>
            <a:ext cx="1071538" cy="142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BD3F6"/>
                </a:solidFill>
              </a:rPr>
              <a:t>Наследование группы крови</a:t>
            </a:r>
            <a:endParaRPr lang="ru-RU" dirty="0">
              <a:solidFill>
                <a:srgbClr val="FBD3F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143116"/>
            <a:ext cx="87868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Антигены, как и все белки организма, наследуются,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именно белки, а не сами группы крови,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поэтому комбинация этих белков у детей может отличаться от комбинации у родителей, и получаться другая группа крови.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сведения 3">
            <a:hlinkClick r:id="rId2" action="ppaction://hlinksldjump" highlightClick="1"/>
          </p:cNvPr>
          <p:cNvSpPr/>
          <p:nvPr/>
        </p:nvSpPr>
        <p:spPr>
          <a:xfrm>
            <a:off x="3786182" y="4786322"/>
            <a:ext cx="928694" cy="92869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072462" y="6072206"/>
            <a:ext cx="785818" cy="6429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Наследование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групп крови</a:t>
            </a:r>
            <a:endParaRPr lang="ru-RU" dirty="0"/>
          </a:p>
        </p:txBody>
      </p:sp>
      <p:pic>
        <p:nvPicPr>
          <p:cNvPr id="38914" name="Picture 2" descr="http://s017.radikal.ru/i403/1110/b8/dddf9c212a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8858044" cy="5143512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929586" y="785794"/>
            <a:ext cx="928694" cy="571504"/>
          </a:xfrm>
          <a:prstGeom prst="actionButtonReturn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Резус – фактор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915816" y="1451964"/>
            <a:ext cx="6048672" cy="388843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Резус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представляет собой антиген (белок), который находится в эритроцитах.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1949 – резус – фактор открыли К.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Ландштейнер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Вейнер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Его обнаружили в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крови мартышки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макаки-резус, отсюда и название. 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отличии от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агглютиногенов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для резус-фактора в плазме крови людей готовых антител не имеется, но они могут образоваться, если в кровь резус-положительным людям перелить кровь резус-отрицательную. Поэтому при переливании крови необходимо учитывать и совместимость по резус-фактору. </a:t>
            </a:r>
          </a:p>
        </p:txBody>
      </p:sp>
      <p:pic>
        <p:nvPicPr>
          <p:cNvPr id="1026" name="Picture 2" descr="http://estaticos.20minutos.es/img/2007/04/13/582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1"/>
            <a:ext cx="2520280" cy="354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110486"/>
            <a:ext cx="1877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макака-резус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792" y="5859832"/>
            <a:ext cx="9125208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85% людей имеют резус - фактор, 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являются резус - положительными (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+). </a:t>
            </a:r>
          </a:p>
          <a:p>
            <a:pPr lvl="0" algn="ctr">
              <a:spcBef>
                <a:spcPct val="20000"/>
              </a:spcBef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15%, людей не имеют его - резус отрицательны (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-).</a:t>
            </a:r>
          </a:p>
          <a:p>
            <a:pPr lvl="0">
              <a:spcBef>
                <a:spcPct val="20000"/>
              </a:spcBef>
            </a:pPr>
            <a:endParaRPr lang="ru-RU" sz="1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2440" y="6358430"/>
            <a:ext cx="504056" cy="3829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829425" cy="940966"/>
          </a:xfrm>
        </p:spPr>
        <p:txBody>
          <a:bodyPr/>
          <a:lstStyle/>
          <a:p>
            <a:r>
              <a:rPr lang="ru-RU" dirty="0" smtClean="0"/>
              <a:t>Наследование </a:t>
            </a:r>
            <a:r>
              <a:rPr lang="en-US" dirty="0" smtClean="0"/>
              <a:t>Rh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026" y="764704"/>
            <a:ext cx="7474469" cy="1080119"/>
          </a:xfrm>
        </p:spPr>
        <p:txBody>
          <a:bodyPr/>
          <a:lstStyle/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 о резус-факторе имеют большое значение в акушерстве, в тех случаях, когда у резус-отрицательной матери развивается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резус-       положительный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плод. </a:t>
            </a:r>
          </a:p>
        </p:txBody>
      </p:sp>
      <p:pic>
        <p:nvPicPr>
          <p:cNvPr id="2050" name="Picture 2" descr="http://s54.radikal.ru/i146/0808/59/5d59936e1dd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896544" cy="320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2222273"/>
            <a:ext cx="39604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Резус-фактор плода проходит через плаценту в кровь матери и приводит к образованию в ее крови резус-антител. Резус-антитела проникают обратно в кровь плода и вызывают агглютинацию, что приводит к тяжелым нарушениям, а иногда даже к гибели плода.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328096"/>
            <a:ext cx="8698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этого явления дает возможность заранее планировать профилактические и лечебные мероприятия, с помощью которых можно спасти новорожденных.</a:t>
            </a:r>
          </a:p>
        </p:txBody>
      </p:sp>
      <p:pic>
        <p:nvPicPr>
          <p:cNvPr id="8" name="Picture 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4755" y="44624"/>
            <a:ext cx="849733" cy="104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20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2643174" y="285728"/>
            <a:ext cx="4714876" cy="71436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Выберите органы  </a:t>
            </a:r>
          </a:p>
          <a:p>
            <a:pPr>
              <a:buNone/>
            </a:pPr>
            <a:r>
              <a:rPr lang="ru-RU" dirty="0" smtClean="0"/>
              <a:t>иммунной системы: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42032" y="2541669"/>
            <a:ext cx="2071702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Селезенка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2322949"/>
            <a:ext cx="1285884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Сердце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4824723"/>
            <a:ext cx="3643338" cy="461665"/>
          </a:xfrm>
          <a:prstGeom prst="rect">
            <a:avLst/>
          </a:prstGeom>
          <a:solidFill>
            <a:schemeClr val="accent5">
              <a:lumMod val="20000"/>
              <a:lumOff val="80000"/>
              <a:alpha val="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Красный костный мозг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000768"/>
            <a:ext cx="857256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://darkdiary.ru/photo2/37689/e9d6eae2dbb5c1451c2d433308bb152f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4" y="0"/>
            <a:ext cx="1285866" cy="17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286388"/>
            <a:ext cx="1159509" cy="142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3238762"/>
            <a:ext cx="2938368" cy="461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Лимфатический узел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7591" y="2353726"/>
            <a:ext cx="1008112" cy="461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Тимус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7212" y="3027642"/>
            <a:ext cx="1797350" cy="461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Печень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5787" y="3775424"/>
            <a:ext cx="1224136" cy="400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45" y="3771929"/>
            <a:ext cx="3504842" cy="461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Поджелудочная железа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0944" y="4195723"/>
            <a:ext cx="2736304" cy="461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Спинной мозг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3103440"/>
              </p:ext>
            </p:extLst>
          </p:nvPr>
        </p:nvGraphicFramePr>
        <p:xfrm>
          <a:off x="769155" y="1700807"/>
          <a:ext cx="7920880" cy="344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584176"/>
                <a:gridCol w="1584176"/>
                <a:gridCol w="1584176"/>
                <a:gridCol w="1584176"/>
              </a:tblGrid>
              <a:tr h="6812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 (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 (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 (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А,В (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</a:tr>
              <a:tr h="691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α, β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l-G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1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l-G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1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l-G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1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 (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35284" y="2410096"/>
            <a:ext cx="1588643" cy="6588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2356103"/>
            <a:ext cx="1584176" cy="7128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21683" y="2438558"/>
            <a:ext cx="1570598" cy="6303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18306" y="2434443"/>
            <a:ext cx="1512168" cy="6345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311860" y="2465620"/>
            <a:ext cx="468052" cy="4104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07965" y="2507297"/>
            <a:ext cx="468052" cy="410466"/>
          </a:xfrm>
          <a:prstGeom prst="ellipse">
            <a:avLst/>
          </a:prstGeom>
          <a:pattFill prst="sphere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570222" y="2503687"/>
            <a:ext cx="468052" cy="410466"/>
          </a:xfrm>
          <a:prstGeom prst="ellipse">
            <a:avLst/>
          </a:prstGeom>
          <a:pattFill prst="sphere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162422" y="2524571"/>
            <a:ext cx="468052" cy="410466"/>
          </a:xfrm>
          <a:prstGeom prst="ellipse">
            <a:avLst/>
          </a:prstGeom>
          <a:pattFill prst="sphere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339752" y="3068960"/>
            <a:ext cx="1584176" cy="70781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87393" y="3194814"/>
            <a:ext cx="468052" cy="4104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37507" y="3068960"/>
            <a:ext cx="1584176" cy="70781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007965" y="3217634"/>
            <a:ext cx="468052" cy="410466"/>
          </a:xfrm>
          <a:prstGeom prst="ellipse">
            <a:avLst/>
          </a:prstGeom>
          <a:pattFill prst="sphere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492501" y="3068960"/>
            <a:ext cx="1584176" cy="70781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564347" y="3213771"/>
            <a:ext cx="468052" cy="4104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118306" y="3069646"/>
            <a:ext cx="1512137" cy="73523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162422" y="3194814"/>
            <a:ext cx="468052" cy="410466"/>
          </a:xfrm>
          <a:prstGeom prst="ellipse">
            <a:avLst/>
          </a:prstGeom>
          <a:pattFill prst="sphere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335284" y="3776775"/>
            <a:ext cx="1602224" cy="6588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287393" y="3900973"/>
            <a:ext cx="468052" cy="4104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923927" y="3804881"/>
            <a:ext cx="1597756" cy="6588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007965" y="3900973"/>
            <a:ext cx="468052" cy="4104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494525" y="3776774"/>
            <a:ext cx="1597756" cy="6588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564347" y="3900876"/>
            <a:ext cx="468052" cy="410466"/>
          </a:xfrm>
          <a:prstGeom prst="ellipse">
            <a:avLst/>
          </a:prstGeom>
          <a:pattFill prst="sphere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092281" y="3776677"/>
            <a:ext cx="1582152" cy="6588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8162422" y="3900973"/>
            <a:ext cx="468052" cy="410466"/>
          </a:xfrm>
          <a:prstGeom prst="ellipse">
            <a:avLst/>
          </a:prstGeom>
          <a:pattFill prst="sphere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827584" y="1700808"/>
            <a:ext cx="1616766" cy="655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184710">
            <a:off x="842809" y="1960535"/>
            <a:ext cx="11621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Плазма крови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335284" y="4472976"/>
            <a:ext cx="1584176" cy="68421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287393" y="4573848"/>
            <a:ext cx="468052" cy="4104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937508" y="4463744"/>
            <a:ext cx="1584176" cy="693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990001" y="4605235"/>
            <a:ext cx="468052" cy="4104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545475" y="4441907"/>
            <a:ext cx="1584176" cy="693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570222" y="4609850"/>
            <a:ext cx="468052" cy="4104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118305" y="4441907"/>
            <a:ext cx="1556128" cy="693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162391" y="4573848"/>
            <a:ext cx="468052" cy="4104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961204" y="5357826"/>
            <a:ext cx="468052" cy="4104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961204" y="6000768"/>
            <a:ext cx="468052" cy="410466"/>
          </a:xfrm>
          <a:prstGeom prst="ellipse">
            <a:avLst/>
          </a:prstGeom>
          <a:pattFill prst="sphere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2143108" y="5357826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Нет агглютинации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2214546" y="5929330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Агглютинация</a:t>
            </a:r>
            <a:endParaRPr lang="ru-RU" dirty="0"/>
          </a:p>
        </p:txBody>
      </p:sp>
      <p:pic>
        <p:nvPicPr>
          <p:cNvPr id="59" name="Picture 2" descr="http://darkdiary.ru/photo2/37689/e9d6eae2dbb5c1451c2d433308bb152f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26151" cy="150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Управляющая кнопка: возврат 42">
            <a:hlinkClick r:id="rId5" action="ppaction://hlinksldjump" highlightClick="1"/>
          </p:cNvPr>
          <p:cNvSpPr/>
          <p:nvPr/>
        </p:nvSpPr>
        <p:spPr>
          <a:xfrm>
            <a:off x="214282" y="5857892"/>
            <a:ext cx="857256" cy="6429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001024" y="5857892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2000232" y="214290"/>
            <a:ext cx="528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Подумайте, в каком случае будет наблюдаться агглютинация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108050">
            <a:off x="1110147" y="1839424"/>
            <a:ext cx="1512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Сыворотка крови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21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2" grpId="0" animBg="1"/>
      <p:bldP spid="23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8" grpId="0" animBg="1"/>
      <p:bldP spid="50" grpId="0" animBg="1"/>
      <p:bldP spid="52" grpId="0" animBg="1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3000396" cy="141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285860"/>
            <a:ext cx="3000396" cy="14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00166" y="785794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78579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 (III)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3357562"/>
            <a:ext cx="3571900" cy="78581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29256" y="3357562"/>
            <a:ext cx="3571900" cy="78581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4282" y="278605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 № 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29454" y="2857496"/>
            <a:ext cx="2033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 № 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214818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Вывод № 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4214818"/>
            <a:ext cx="1643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Вывод № 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630175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 крови: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4643446"/>
            <a:ext cx="3089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 крови: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286248" y="714356"/>
            <a:ext cx="857256" cy="642942"/>
            <a:chOff x="785786" y="5786454"/>
            <a:chExt cx="857256" cy="64294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85786" y="5786454"/>
              <a:ext cx="785818" cy="64294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5786" y="5824855"/>
              <a:ext cx="857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 (I)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214810" y="1643050"/>
            <a:ext cx="928694" cy="642942"/>
            <a:chOff x="1857356" y="5715016"/>
            <a:chExt cx="928694" cy="64294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928794" y="5715016"/>
              <a:ext cx="785818" cy="64294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57356" y="5753417"/>
              <a:ext cx="928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 (II)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214810" y="2643182"/>
            <a:ext cx="1000132" cy="642942"/>
            <a:chOff x="3000364" y="5715016"/>
            <a:chExt cx="1000132" cy="64294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071802" y="5715016"/>
              <a:ext cx="785818" cy="64294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00364" y="5786454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 (III)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214810" y="3571876"/>
            <a:ext cx="1071570" cy="642942"/>
            <a:chOff x="3929058" y="5715016"/>
            <a:chExt cx="1071570" cy="64294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000496" y="5715016"/>
              <a:ext cx="785818" cy="64294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29058" y="5786454"/>
              <a:ext cx="10715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AB(IV)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3071802" y="4357694"/>
            <a:ext cx="1000132" cy="928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929586" y="4357694"/>
            <a:ext cx="1000132" cy="928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Проанализируйте следующие образцы крови: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406" y="500042"/>
            <a:ext cx="164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1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358082" y="476888"/>
            <a:ext cx="1656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2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86050" y="5429264"/>
            <a:ext cx="3429024" cy="523220"/>
          </a:xfrm>
          <a:prstGeom prst="rect">
            <a:avLst/>
          </a:prstGeom>
          <a:solidFill>
            <a:schemeClr val="accent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Агглютинации нет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86050" y="6027003"/>
            <a:ext cx="3429024" cy="830997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Агглютинация в обеих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сыворотках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1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5361571"/>
            <a:ext cx="1214446" cy="149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Управляющая кнопка: возврат 42">
            <a:hlinkClick r:id="rId6" action="ppaction://hlinksldjump" highlightClick="1"/>
          </p:cNvPr>
          <p:cNvSpPr/>
          <p:nvPr/>
        </p:nvSpPr>
        <p:spPr>
          <a:xfrm>
            <a:off x="214282" y="5929330"/>
            <a:ext cx="1000132" cy="6429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14575" y="274638"/>
            <a:ext cx="6829425" cy="1143000"/>
          </a:xfrm>
        </p:spPr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pic>
        <p:nvPicPr>
          <p:cNvPr id="1638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1339" y="2020732"/>
            <a:ext cx="2930822" cy="118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071546"/>
            <a:ext cx="10191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3143248"/>
            <a:ext cx="33623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99792" y="4357694"/>
            <a:ext cx="37052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60" y="5600721"/>
            <a:ext cx="3305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15160" y="2059678"/>
            <a:ext cx="216024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            переливания  крови</a:t>
            </a:r>
            <a:endParaRPr lang="ru-RU" sz="23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rId5" action="ppaction://hlinksldjump"/>
          </p:cNvPr>
          <p:cNvSpPr txBox="1"/>
          <p:nvPr/>
        </p:nvSpPr>
        <p:spPr>
          <a:xfrm>
            <a:off x="3643306" y="3435117"/>
            <a:ext cx="1271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Группы крови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3563888" y="4575607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mamzdrowie.pl/img/artykul/1992/ob-badanie-krwi_14466_w63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98561" cy="219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7-tub-ru.yandex.net/i?id=247977230-05-72&amp;n=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00" y="2726613"/>
            <a:ext cx="2559176" cy="191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7-tub-ru.yandex.net/i?id=172180728-66-72&amp;n=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000240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9566" y="0"/>
            <a:ext cx="1314434" cy="161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ttp://darkdiary.ru/photo2/37689/e9d6eae2dbb5c1451c2d433308bb152f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57694"/>
            <a:ext cx="1450650" cy="1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4983" y="260648"/>
            <a:ext cx="6829425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</a:t>
            </a:r>
            <a:br>
              <a:rPr lang="ru-RU" dirty="0" smtClean="0"/>
            </a:br>
            <a:r>
              <a:rPr lang="ru-RU" dirty="0" smtClean="0"/>
              <a:t>переливания крови</a:t>
            </a:r>
            <a:endParaRPr lang="ru-RU" dirty="0"/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56" y="0"/>
            <a:ext cx="1732062" cy="228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357430"/>
            <a:ext cx="158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Лоуэр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Ричард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6" name="Picture 4" descr="&amp;Kcy;&amp;acy;&amp;rcy;&amp;tcy;&amp;icy;&amp;ncy;&amp;kcy;&amp;acy; 1 &amp;icy;&amp;zcy; 5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000240"/>
            <a:ext cx="2841962" cy="1988840"/>
          </a:xfrm>
          <a:prstGeom prst="rect">
            <a:avLst/>
          </a:prstGeom>
          <a:noFill/>
        </p:spPr>
      </p:pic>
      <p:pic>
        <p:nvPicPr>
          <p:cNvPr id="3076" name="Picture 4" descr="http://im3-tub-ru.yandex.net/i?id=259305873-23-72&amp;n=2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429132"/>
            <a:ext cx="2464412" cy="183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857496"/>
            <a:ext cx="2100920" cy="286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1472" y="5715016"/>
            <a:ext cx="212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Карл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Ландштейнер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078" name="Picture 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1571612"/>
            <a:ext cx="2160240" cy="309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00892" y="4857760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Ян  Янский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6875" y="5778"/>
            <a:ext cx="112712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86" y="5361611"/>
            <a:ext cx="1214414" cy="149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елка вниз 13">
            <a:hlinkClick r:id="rId16" action="ppaction://hlinksldjump"/>
          </p:cNvPr>
          <p:cNvSpPr/>
          <p:nvPr/>
        </p:nvSpPr>
        <p:spPr>
          <a:xfrm rot="10800000">
            <a:off x="6500826" y="5500702"/>
            <a:ext cx="642942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43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478" cy="685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71720"/>
            <a:ext cx="23429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3876489"/>
            <a:ext cx="2055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Лоуэр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Ричард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1631—1691)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9620" y="1700808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1666 г. -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английский анатом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Лоуэр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впервые провел  успешные эксперименты по переливанию крови от одной собаки к другой.</a:t>
            </a:r>
            <a:endParaRPr lang="ru-RU" dirty="0"/>
          </a:p>
        </p:txBody>
      </p:sp>
      <p:sp>
        <p:nvSpPr>
          <p:cNvPr id="2" name="Нашивка 1">
            <a:hlinkClick r:id="rId4" action="ppaction://hlinksldjump"/>
          </p:cNvPr>
          <p:cNvSpPr/>
          <p:nvPr/>
        </p:nvSpPr>
        <p:spPr>
          <a:xfrm>
            <a:off x="8100392" y="5373216"/>
            <a:ext cx="459628" cy="3600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>
            <a:hlinkClick r:id="rId5" action="ppaction://hlinksldjump"/>
          </p:cNvPr>
          <p:cNvSpPr/>
          <p:nvPr/>
        </p:nvSpPr>
        <p:spPr>
          <a:xfrm rot="10800000">
            <a:off x="588686" y="5308958"/>
            <a:ext cx="459628" cy="3600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811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432295" cy="240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3861048"/>
            <a:ext cx="2217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Жан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Батист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2132856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1667 г.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французский учёный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Д.Б.Дени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произвёл первое переливание крови от животных человеку.</a:t>
            </a:r>
            <a:endParaRPr lang="ru-RU" dirty="0"/>
          </a:p>
        </p:txBody>
      </p:sp>
      <p:sp>
        <p:nvSpPr>
          <p:cNvPr id="5" name="Нашивка 4">
            <a:hlinkClick r:id="rId4" action="ppaction://hlinksldjump"/>
          </p:cNvPr>
          <p:cNvSpPr/>
          <p:nvPr/>
        </p:nvSpPr>
        <p:spPr>
          <a:xfrm>
            <a:off x="8100392" y="5373216"/>
            <a:ext cx="459628" cy="3600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>
            <a:hlinkClick r:id="rId5" action="ppaction://hlinksldjump"/>
          </p:cNvPr>
          <p:cNvSpPr/>
          <p:nvPr/>
        </p:nvSpPr>
        <p:spPr>
          <a:xfrm rot="10800000">
            <a:off x="588686" y="5308958"/>
            <a:ext cx="459628" cy="3600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343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1772816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1832 г.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петербургский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акушер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Вольф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сделал первое в России переливание крови от человека человеку.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3000727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Женщине роженице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кровотечением  перелил кровь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её мужа и тем самым спас ей жизнь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8100392" y="5373216"/>
            <a:ext cx="459628" cy="3600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>
            <a:hlinkClick r:id="rId4" action="ppaction://hlinksldjump"/>
          </p:cNvPr>
          <p:cNvSpPr/>
          <p:nvPr/>
        </p:nvSpPr>
        <p:spPr>
          <a:xfrm rot="10800000">
            <a:off x="588686" y="5308958"/>
            <a:ext cx="459628" cy="3600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706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338" y="908720"/>
            <a:ext cx="2376264" cy="323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27963" y="4392419"/>
            <a:ext cx="2277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Ландштейнер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(1868-1943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196752"/>
            <a:ext cx="367240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1901 г.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австриец, в то время ассистент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Венского института патологии, взял кровь у себя и пяти своих сотрудников, отделил сыворотку от эритроцитов помощью центрифуги и смешал отдельные образцы эритроцитов с сывороткой крови разных лиц и с собственной. В совместной работе с Л. Янским по наличию или отсутствию агглютинации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Ландштейнер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разделил все образцы крови на три группы: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и 0.</a:t>
            </a:r>
          </a:p>
        </p:txBody>
      </p:sp>
      <p:sp>
        <p:nvSpPr>
          <p:cNvPr id="6" name="Нашивка 5">
            <a:hlinkClick r:id="rId4" action="ppaction://hlinksldjump"/>
          </p:cNvPr>
          <p:cNvSpPr/>
          <p:nvPr/>
        </p:nvSpPr>
        <p:spPr>
          <a:xfrm>
            <a:off x="8100392" y="5373216"/>
            <a:ext cx="459628" cy="3600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>
            <a:hlinkClick r:id="rId5" action="ppaction://hlinksldjump"/>
          </p:cNvPr>
          <p:cNvSpPr/>
          <p:nvPr/>
        </p:nvSpPr>
        <p:spPr>
          <a:xfrm rot="10800000">
            <a:off x="588686" y="5308958"/>
            <a:ext cx="459628" cy="3600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719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Kcy;&amp;acy;&amp;rcy;&amp;tcy;&amp;icy;&amp;ncy;&amp;kcy;&amp;acy; 1 &amp;icy;&amp;zcy; 4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764704"/>
            <a:ext cx="2457450" cy="35242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4437111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Ян  ЯНСКИЙ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1873-1921)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1988840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1907 г.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Ян Янский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открыл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человека четвертую группу крови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(АВ)  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предложил классификацию групп крови (I - IV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ашивка 6">
            <a:hlinkClick r:id="rId4" action="ppaction://hlinksldjump"/>
          </p:cNvPr>
          <p:cNvSpPr/>
          <p:nvPr/>
        </p:nvSpPr>
        <p:spPr>
          <a:xfrm>
            <a:off x="8100392" y="5373216"/>
            <a:ext cx="459628" cy="3600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>
            <a:hlinkClick r:id="rId4" action="ppaction://hlinksldjump"/>
          </p:cNvPr>
          <p:cNvSpPr/>
          <p:nvPr/>
        </p:nvSpPr>
        <p:spPr>
          <a:xfrm rot="10800000">
            <a:off x="588686" y="5308958"/>
            <a:ext cx="459628" cy="3600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382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829425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BD3F6"/>
                </a:solidFill>
              </a:rPr>
              <a:t>Группы крови и их совместимость</a:t>
            </a:r>
            <a:endParaRPr lang="ru-RU" dirty="0">
              <a:solidFill>
                <a:srgbClr val="FBD3F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Группа крови - это своеобразный идентификатор личности. Сейчас главное значение принадлежит системе АВО.</a:t>
            </a:r>
          </a:p>
          <a:p>
            <a:pPr>
              <a:buNone/>
            </a:pPr>
            <a:r>
              <a:rPr lang="ru-RU" sz="2800" b="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мембране эритроцитов человека могут быть антигены 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ru-RU" sz="2800" dirty="0" smtClean="0">
                <a:solidFill>
                  <a:srgbClr val="FF0000"/>
                </a:solidFill>
              </a:rPr>
              <a:t> В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b="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либо  их отсутствие- 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b="0" dirty="0" smtClean="0"/>
              <a:t>    </a:t>
            </a:r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Наличие антигенов системы АВ0  определяют в лаборатории по реакции с контрольными сыворотками крови, в которых находятся антитела к антигенам А и В.</a:t>
            </a:r>
          </a:p>
          <a:p>
            <a:pPr>
              <a:buNone/>
            </a:pPr>
            <a:r>
              <a:rPr lang="ru-RU" sz="2800" b="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Антитела к антигену А обозначаются как </a:t>
            </a:r>
            <a:r>
              <a:rPr lang="ru-RU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(альфа) </a:t>
            </a:r>
          </a:p>
          <a:p>
            <a:pPr>
              <a:buNone/>
            </a:pPr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b="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800" b="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анти-А</a:t>
            </a:r>
            <a:r>
              <a:rPr lang="ru-RU" sz="2800" b="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 В - </a:t>
            </a:r>
            <a:r>
              <a:rPr lang="ru-RU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(бета) </a:t>
            </a:r>
            <a:r>
              <a:rPr lang="ru-RU" sz="2800" b="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800" b="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анти-В</a:t>
            </a:r>
            <a:r>
              <a:rPr lang="ru-RU" sz="2800" b="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800" b="0" dirty="0" smtClean="0"/>
          </a:p>
        </p:txBody>
      </p:sp>
      <p:sp>
        <p:nvSpPr>
          <p:cNvPr id="4" name="Управляющая кнопка: сведения 3">
            <a:hlinkClick r:id="rId2" action="ppaction://hlinksldjump" highlightClick="1"/>
          </p:cNvPr>
          <p:cNvSpPr/>
          <p:nvPr/>
        </p:nvSpPr>
        <p:spPr>
          <a:xfrm>
            <a:off x="8215338" y="2857496"/>
            <a:ext cx="714348" cy="71438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4490" y="1"/>
            <a:ext cx="1159509" cy="142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785786" cy="6429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ra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ra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vrag</Template>
  <TotalTime>606</TotalTime>
  <Words>668</Words>
  <Application>Microsoft Office PowerPoint</Application>
  <PresentationFormat>Экран (4:3)</PresentationFormat>
  <Paragraphs>116</Paragraphs>
  <Slides>19</Slides>
  <Notes>1</Notes>
  <HiddenSlides>7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vrag</vt:lpstr>
      <vt:lpstr>1_vrag</vt:lpstr>
      <vt:lpstr>Переливание крови</vt:lpstr>
      <vt:lpstr>План урока</vt:lpstr>
      <vt:lpstr>История переливания крови</vt:lpstr>
      <vt:lpstr>Слайд 4</vt:lpstr>
      <vt:lpstr>Слайд 5</vt:lpstr>
      <vt:lpstr>Слайд 6</vt:lpstr>
      <vt:lpstr>Слайд 7</vt:lpstr>
      <vt:lpstr>Слайд 8</vt:lpstr>
      <vt:lpstr>Группы крови и их совместимость</vt:lpstr>
      <vt:lpstr>Группы крови</vt:lpstr>
      <vt:lpstr>Группы крови и их совместимость</vt:lpstr>
      <vt:lpstr>Группы крови</vt:lpstr>
      <vt:lpstr>Наследование группы крови</vt:lpstr>
      <vt:lpstr>Наследование  групп крови</vt:lpstr>
      <vt:lpstr>Резус – фактор (Rh)</vt:lpstr>
      <vt:lpstr>Наследование Rh</vt:lpstr>
      <vt:lpstr>Слайд 17</vt:lpstr>
      <vt:lpstr>Слайд 18</vt:lpstr>
      <vt:lpstr>Слайд 19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Тканевая совместимость.</dc:title>
  <dc:creator>User</dc:creator>
  <cp:lastModifiedBy>User</cp:lastModifiedBy>
  <cp:revision>67</cp:revision>
  <dcterms:created xsi:type="dcterms:W3CDTF">2012-06-19T15:34:06Z</dcterms:created>
  <dcterms:modified xsi:type="dcterms:W3CDTF">2019-11-25T16:20:06Z</dcterms:modified>
</cp:coreProperties>
</file>