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61" r:id="rId2"/>
    <p:sldId id="268" r:id="rId3"/>
    <p:sldId id="269" r:id="rId4"/>
    <p:sldId id="265" r:id="rId5"/>
    <p:sldId id="299" r:id="rId6"/>
    <p:sldId id="298" r:id="rId7"/>
    <p:sldId id="271" r:id="rId8"/>
    <p:sldId id="290" r:id="rId9"/>
    <p:sldId id="289" r:id="rId10"/>
    <p:sldId id="300" r:id="rId11"/>
    <p:sldId id="301" r:id="rId12"/>
    <p:sldId id="276" r:id="rId13"/>
    <p:sldId id="277" r:id="rId14"/>
    <p:sldId id="286" r:id="rId15"/>
    <p:sldId id="287" r:id="rId16"/>
    <p:sldId id="288" r:id="rId17"/>
    <p:sldId id="302" r:id="rId18"/>
  </p:sldIdLst>
  <p:sldSz cx="9144000" cy="6858000" type="screen4x3"/>
  <p:notesSz cx="6858000" cy="9144000"/>
  <p:embeddedFontLst>
    <p:embeddedFont>
      <p:font typeface="Arial Black" pitchFamily="34" charset="0"/>
      <p:bold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A0000"/>
    <a:srgbClr val="660066"/>
    <a:srgbClr val="99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78315" autoAdjust="0"/>
  </p:normalViewPr>
  <p:slideViewPr>
    <p:cSldViewPr>
      <p:cViewPr>
        <p:scale>
          <a:sx n="66" d="100"/>
          <a:sy n="66" d="100"/>
        </p:scale>
        <p:origin x="-1494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EB3E5-BDB9-416F-AD51-6B45DBF44378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9AE7B-92B9-40B7-A0CC-DEB4EE1661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9AE7B-92B9-40B7-A0CC-DEB4EE1661BD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619672" y="441715"/>
            <a:ext cx="685110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Русский  язык  2 класс </a:t>
            </a:r>
            <a:b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УМК  «Школа  России»</a:t>
            </a:r>
            <a:b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</a:br>
            <a:r>
              <a:rPr lang="ru-RU" altLang="ru-RU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ru-RU" altLang="ru-RU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20664" y="1870607"/>
            <a:ext cx="685110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Повторение.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 Звуки  и  буквы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88232" y="450911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Алексеева Ю.В.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учитель  начальных классов</a:t>
            </a:r>
          </a:p>
          <a:p>
            <a:pPr algn="ctr">
              <a:spcBef>
                <a:spcPct val="20000"/>
              </a:spcBef>
            </a:pP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МКОУ 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«Белоярская 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СОШ»</a:t>
            </a:r>
          </a:p>
          <a:p>
            <a:pPr algn="ctr">
              <a:spcBef>
                <a:spcPct val="20000"/>
              </a:spcBef>
            </a:pPr>
            <a:r>
              <a:rPr lang="ru-RU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Мошковского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района</a:t>
            </a:r>
          </a:p>
          <a:p>
            <a:pPr algn="ctr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Новосибирской области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2019  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год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89040"/>
            <a:ext cx="21399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1438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Осуществление деятельности по достижению поставленной цели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600200"/>
            <a:ext cx="7258072" cy="4972072"/>
          </a:xfrm>
        </p:spPr>
        <p:txBody>
          <a:bodyPr/>
          <a:lstStyle/>
          <a:p>
            <a:r>
              <a:rPr lang="ru-RU" sz="2800" dirty="0" smtClean="0"/>
              <a:t>На этом этапе учащиеся  выполняют задания тренажера  на ноутбуках, разбираются в путанице слов, делают вывод о том , что замена буквы влияет на лексическое значение слова. </a:t>
            </a:r>
          </a:p>
          <a:p>
            <a:r>
              <a:rPr lang="ru-RU" sz="2800" dirty="0" smtClean="0"/>
              <a:t>Из предложенных пар букв находят ту пару, которая не имеет звуков ( Ъ,Ь).</a:t>
            </a:r>
          </a:p>
          <a:p>
            <a:r>
              <a:rPr lang="ru-RU" sz="2800" dirty="0" smtClean="0"/>
              <a:t>Знакомятся с понятием «</a:t>
            </a:r>
            <a:r>
              <a:rPr lang="ru-RU" sz="2800" dirty="0" err="1" smtClean="0"/>
              <a:t>метограмма</a:t>
            </a:r>
            <a:r>
              <a:rPr lang="ru-RU" sz="2800" dirty="0" smtClean="0"/>
              <a:t>», с помощью отгадо</a:t>
            </a:r>
            <a:r>
              <a:rPr lang="ru-RU" dirty="0" smtClean="0"/>
              <a:t>к на загадки.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7300" y="1071546"/>
            <a:ext cx="7686700" cy="5026029"/>
          </a:xfrm>
        </p:spPr>
        <p:txBody>
          <a:bodyPr/>
          <a:lstStyle/>
          <a:p>
            <a:r>
              <a:rPr lang="ru-RU" dirty="0" smtClean="0"/>
              <a:t>Чтение, составление и запись слов с помощью букв и звуков (ноутбук)</a:t>
            </a:r>
          </a:p>
          <a:p>
            <a:pPr>
              <a:buNone/>
            </a:pPr>
            <a:r>
              <a:rPr lang="ru-RU" dirty="0" smtClean="0"/>
              <a:t> Например: </a:t>
            </a:r>
            <a:r>
              <a:rPr lang="en-US" dirty="0" smtClean="0"/>
              <a:t>[</a:t>
            </a:r>
            <a:r>
              <a:rPr lang="ru-RU" dirty="0" err="1" smtClean="0"/>
              <a:t>лошка</a:t>
            </a:r>
            <a:r>
              <a:rPr lang="en-US" dirty="0" smtClean="0"/>
              <a:t>]</a:t>
            </a:r>
            <a:r>
              <a:rPr lang="ru-RU" dirty="0" smtClean="0"/>
              <a:t> – ложка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</a:t>
            </a:r>
            <a:r>
              <a:rPr lang="en-US" dirty="0" smtClean="0"/>
              <a:t>[</a:t>
            </a:r>
            <a:r>
              <a:rPr lang="ru-RU" dirty="0" err="1" smtClean="0"/>
              <a:t>й</a:t>
            </a:r>
            <a:r>
              <a:rPr lang="en-US" dirty="0" smtClean="0"/>
              <a:t>*</a:t>
            </a:r>
            <a:r>
              <a:rPr lang="ru-RU" dirty="0" err="1" smtClean="0"/>
              <a:t>олка</a:t>
            </a:r>
            <a:r>
              <a:rPr lang="en-US" dirty="0" smtClean="0"/>
              <a:t>]</a:t>
            </a:r>
            <a:r>
              <a:rPr lang="ru-RU" dirty="0" smtClean="0"/>
              <a:t>- ёлка</a:t>
            </a:r>
          </a:p>
          <a:p>
            <a:pPr>
              <a:buNone/>
            </a:pPr>
            <a:r>
              <a:rPr lang="ru-RU" dirty="0" smtClean="0"/>
              <a:t>Нахождение в этих словах слов с разным количеством звуков и букв.</a:t>
            </a:r>
          </a:p>
          <a:p>
            <a:pPr>
              <a:buNone/>
            </a:pPr>
            <a:r>
              <a:rPr lang="ru-RU" dirty="0" smtClean="0"/>
              <a:t>Работа в тетрадях: составление цепочки слов отличающихся друг от друга одной буквой.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634082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Звуковая   разминка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1641125" y="905903"/>
            <a:ext cx="6907152" cy="230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475656" y="3212976"/>
            <a:ext cx="7488832" cy="30963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Произнесите   парные  по  твёрдости  -  мягкости  согласные  звуки.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Произнесите   только  мягкие непарные  согласные  звуки.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Произнесите   только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твёрдые непарные 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согласные  звуки.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22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234776" y="260648"/>
            <a:ext cx="719445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Постараемся   вспомнить!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7548" y="924000"/>
            <a:ext cx="6889801" cy="14968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Какими  буквами  обозначается  на  письме  твёрдость  и  мягкость  согласных  звуков?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2757" y="2684647"/>
            <a:ext cx="3500540" cy="57606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А, О, У, Ы, Э</a:t>
            </a:r>
            <a:endParaRPr lang="ru-RU" sz="3200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16722" y="3527467"/>
            <a:ext cx="5883669" cy="6216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«ТВЁРДЫЕ   КОМАНДИРЫ»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27784" y="4437112"/>
            <a:ext cx="3312368" cy="64807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Е, Ё, И, Ю, Я</a:t>
            </a:r>
            <a:endParaRPr lang="ru-RU" sz="3200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56176" y="4437112"/>
            <a:ext cx="720080" cy="64807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kern="0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Ь</a:t>
            </a:r>
            <a:endParaRPr lang="ru-RU" sz="3200" kern="0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50691" y="5503146"/>
            <a:ext cx="5549699" cy="6216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«МЯГКИЕ   КОМАНДИРЫ»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141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Подведём  итоги  работы  на  уроке!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03648" y="1268760"/>
            <a:ext cx="7283152" cy="53035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акую  тему 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повторяли    на  уроке?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Какие виды  работы  выполняли?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Что  использовали  в  работе  на  уроке?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Что нам помогало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достигнуть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цели?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Какие знания и умения закрепили?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5500702"/>
            <a:ext cx="864176" cy="105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2936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56410" y="568719"/>
            <a:ext cx="7211144" cy="562074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Вопросы   для  самоанализа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35636" y="1280079"/>
            <a:ext cx="7519466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Я  знаю  алфавит!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Могу 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отличить  гласные  и  согласные  звуки  и  буквы.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Могу  отличить звонкие  и глухие звуки  и  буквы.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Знаю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буквы  - мягкие  командиры.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Знаю  буквы – твёрдые командиры.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Умею  выполнять 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звуко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– буквенный  разбор  слов.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 flipH="1">
            <a:off x="5964113" y="1240861"/>
            <a:ext cx="602336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6" name="Овал 5"/>
          <p:cNvSpPr/>
          <p:nvPr/>
        </p:nvSpPr>
        <p:spPr>
          <a:xfrm flipH="1">
            <a:off x="6590718" y="1240478"/>
            <a:ext cx="600126" cy="6217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603880" y="1983060"/>
            <a:ext cx="622185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9" name="Овал 8"/>
          <p:cNvSpPr/>
          <p:nvPr/>
        </p:nvSpPr>
        <p:spPr>
          <a:xfrm>
            <a:off x="8226065" y="1982677"/>
            <a:ext cx="626603" cy="6217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05942" y="3219025"/>
            <a:ext cx="622185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11" name="Овал 10"/>
          <p:cNvSpPr/>
          <p:nvPr/>
        </p:nvSpPr>
        <p:spPr>
          <a:xfrm>
            <a:off x="6928127" y="3218642"/>
            <a:ext cx="626603" cy="6217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978557" y="4659568"/>
            <a:ext cx="622185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13" name="Овал 12"/>
          <p:cNvSpPr/>
          <p:nvPr/>
        </p:nvSpPr>
        <p:spPr>
          <a:xfrm>
            <a:off x="5600742" y="4659185"/>
            <a:ext cx="626603" cy="6217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486718" y="4163513"/>
            <a:ext cx="622185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15" name="Овал 14"/>
          <p:cNvSpPr/>
          <p:nvPr/>
        </p:nvSpPr>
        <p:spPr>
          <a:xfrm>
            <a:off x="8108903" y="4163130"/>
            <a:ext cx="626603" cy="6217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292787" y="5253684"/>
            <a:ext cx="622185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17" name="Овал 16"/>
          <p:cNvSpPr/>
          <p:nvPr/>
        </p:nvSpPr>
        <p:spPr>
          <a:xfrm>
            <a:off x="7914972" y="5253301"/>
            <a:ext cx="626603" cy="6217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85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31641" y="500042"/>
            <a:ext cx="7344816" cy="29289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Рефлексия: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Эмоциональное оценивание урока с помощью карточек (солнышко, тучка)</a:t>
            </a:r>
            <a:endParaRPr lang="ru-RU" sz="3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330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368412"/>
          </a:xfrm>
        </p:spPr>
        <p:txBody>
          <a:bodyPr/>
          <a:lstStyle/>
          <a:p>
            <a:r>
              <a:rPr lang="ru-RU" sz="2800" dirty="0" smtClean="0"/>
              <a:t>Для меня важно помочь ученику раскрыть свою индивидуальность, свой потенциал, стать личностью.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928802"/>
            <a:ext cx="7258072" cy="4197361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1\Desktop\REAM2BiXe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736303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Цель урока: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57290" y="1285860"/>
            <a:ext cx="7072362" cy="45708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Создание условий для обобщения и систематизации знаний обучающимися о звуках и буквах, анализировать звуковой ряд и слова по набору гласных звуков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6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326" y="214290"/>
            <a:ext cx="7632848" cy="714380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FF0000"/>
                </a:solidFill>
                <a:latin typeface="Arial Black" pitchFamily="34" charset="0"/>
              </a:rPr>
              <a:t>Задачи урока:</a:t>
            </a:r>
            <a:endParaRPr lang="ru-RU" sz="2800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1227012" y="2855543"/>
            <a:ext cx="7488832" cy="26971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85852" y="928670"/>
            <a:ext cx="7500989" cy="54292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u="sng" dirty="0" smtClean="0">
                <a:solidFill>
                  <a:srgbClr val="FF0000"/>
                </a:solidFill>
                <a:latin typeface="Arial Black" pitchFamily="34" charset="0"/>
              </a:rPr>
              <a:t>Обучающие: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обобщить знания о звуках и буквах, их различии</a:t>
            </a:r>
          </a:p>
          <a:p>
            <a:r>
              <a:rPr lang="ru-RU" sz="2800" u="sng" dirty="0" smtClean="0">
                <a:solidFill>
                  <a:srgbClr val="FF0000"/>
                </a:solidFill>
                <a:latin typeface="Arial Black" pitchFamily="34" charset="0"/>
              </a:rPr>
              <a:t>Развивающие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: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развивать умения записывать транскрипцию слов и читать ее, умение работать в паре с целью развития самоконтроля</a:t>
            </a:r>
          </a:p>
          <a:p>
            <a:r>
              <a:rPr lang="ru-RU" sz="2800" u="sng" dirty="0" smtClean="0">
                <a:solidFill>
                  <a:srgbClr val="FF0000"/>
                </a:solidFill>
                <a:latin typeface="Arial Black" pitchFamily="34" charset="0"/>
              </a:rPr>
              <a:t>Коррекционные </a:t>
            </a:r>
            <a:r>
              <a:rPr lang="ru-RU" sz="2000" u="sng" dirty="0" smtClean="0">
                <a:solidFill>
                  <a:srgbClr val="FF0000"/>
                </a:solidFill>
                <a:latin typeface="Arial Black" pitchFamily="34" charset="0"/>
              </a:rPr>
              <a:t>(в классе обучается 3 ученика с ОВЗ</a:t>
            </a:r>
            <a:r>
              <a:rPr lang="ru-RU" sz="2800" u="sng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: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развивать слуховое внимание и память, артикуляционную моторику</a:t>
            </a:r>
          </a:p>
          <a:p>
            <a:r>
              <a:rPr lang="ru-RU" sz="2800" u="sng" dirty="0" smtClean="0">
                <a:solidFill>
                  <a:srgbClr val="FF0000"/>
                </a:solidFill>
                <a:latin typeface="Arial Black" pitchFamily="34" charset="0"/>
              </a:rPr>
              <a:t>Воспитательные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: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воспитывать внимание, аккуратность на письме</a:t>
            </a:r>
          </a:p>
          <a:p>
            <a:pPr algn="ctr"/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284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79326" y="260648"/>
            <a:ext cx="7632848" cy="5954434"/>
          </a:xfrm>
        </p:spPr>
        <p:txBody>
          <a:bodyPr/>
          <a:lstStyle/>
          <a:p>
            <a:pPr algn="l"/>
            <a:r>
              <a:rPr lang="ru-RU" sz="4800" dirty="0" smtClean="0">
                <a:solidFill>
                  <a:srgbClr val="FF0000"/>
                </a:solidFill>
              </a:rPr>
              <a:t>Этапы деятельности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С</a:t>
            </a:r>
            <a:r>
              <a:rPr lang="ru-RU" sz="2800" dirty="0" smtClean="0">
                <a:solidFill>
                  <a:srgbClr val="FF0000"/>
                </a:solidFill>
              </a:rPr>
              <a:t>оздание учебно-познавательных интересов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 целью мотивации обучающихся к работе на уроке.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Проводится минутка чистописания и словарная работа.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413058" y="5200515"/>
            <a:ext cx="6128038" cy="13485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326" y="260648"/>
            <a:ext cx="7632848" cy="1143000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FF0000"/>
                </a:solidFill>
                <a:latin typeface="Arial Black" pitchFamily="34" charset="0"/>
              </a:rPr>
              <a:t>Упражнение   в  чистописании   букв русского  алфавита </a:t>
            </a:r>
            <a:endParaRPr lang="ru-RU" sz="2800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1227012" y="2855543"/>
            <a:ext cx="7488832" cy="26971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Прочитайте  буквы  алфавита.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Определите,  какие   буквы  пропущены  в  ряду?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Запишите,  восстанавливая пропуски.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28" y="3573016"/>
            <a:ext cx="1270192" cy="153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32" t="62235" r="3308" b="18214"/>
          <a:stretch/>
        </p:blipFill>
        <p:spPr bwMode="auto">
          <a:xfrm>
            <a:off x="1475656" y="1698256"/>
            <a:ext cx="7240188" cy="86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4"/>
          <p:cNvGrpSpPr/>
          <p:nvPr/>
        </p:nvGrpSpPr>
        <p:grpSpPr>
          <a:xfrm>
            <a:off x="2987824" y="1673162"/>
            <a:ext cx="914400" cy="914400"/>
            <a:chOff x="2987824" y="1673162"/>
            <a:chExt cx="914400" cy="914400"/>
          </a:xfrm>
        </p:grpSpPr>
        <p:sp>
          <p:nvSpPr>
            <p:cNvPr id="3" name="Овал 2"/>
            <p:cNvSpPr/>
            <p:nvPr/>
          </p:nvSpPr>
          <p:spPr>
            <a:xfrm>
              <a:off x="2987824" y="1673162"/>
              <a:ext cx="914400" cy="914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6992" y="1761051"/>
              <a:ext cx="576063" cy="789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5"/>
          <p:cNvGrpSpPr/>
          <p:nvPr/>
        </p:nvGrpSpPr>
        <p:grpSpPr>
          <a:xfrm>
            <a:off x="5292080" y="1648069"/>
            <a:ext cx="914400" cy="914400"/>
            <a:chOff x="5292080" y="1648069"/>
            <a:chExt cx="914400" cy="914400"/>
          </a:xfrm>
        </p:grpSpPr>
        <p:sp>
          <p:nvSpPr>
            <p:cNvPr id="11" name="Овал 10"/>
            <p:cNvSpPr/>
            <p:nvPr/>
          </p:nvSpPr>
          <p:spPr>
            <a:xfrm>
              <a:off x="5292080" y="1648069"/>
              <a:ext cx="914400" cy="914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181" y="1735620"/>
              <a:ext cx="576063" cy="789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Группа 3"/>
          <p:cNvGrpSpPr/>
          <p:nvPr/>
        </p:nvGrpSpPr>
        <p:grpSpPr>
          <a:xfrm>
            <a:off x="7788620" y="1648069"/>
            <a:ext cx="914400" cy="914400"/>
            <a:chOff x="7788620" y="1648069"/>
            <a:chExt cx="914400" cy="914400"/>
          </a:xfrm>
        </p:grpSpPr>
        <p:sp>
          <p:nvSpPr>
            <p:cNvPr id="12" name="Овал 11"/>
            <p:cNvSpPr/>
            <p:nvPr/>
          </p:nvSpPr>
          <p:spPr>
            <a:xfrm>
              <a:off x="7788620" y="1648069"/>
              <a:ext cx="914400" cy="914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7788" y="1716323"/>
              <a:ext cx="576063" cy="789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Скругленный прямоугольник 21"/>
          <p:cNvSpPr/>
          <p:nvPr/>
        </p:nvSpPr>
        <p:spPr>
          <a:xfrm>
            <a:off x="1691680" y="5517232"/>
            <a:ext cx="5112568" cy="8759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Вспомните, что  такое  алфавит?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331639" y="5293072"/>
            <a:ext cx="7472993" cy="11598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Алфавит -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буквы русского  языка, расположенные  в  определённом порядке.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284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7258072" cy="378621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Действие целеполагания.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Цель этапа: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зафиксировать цель и тему урока.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(ученикам предлагается прослушать диалог двух мам на остановке, озвученный учителем, после которого учащиеся отвечают на вопросы и сами определяют тему урока)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79326" y="260648"/>
            <a:ext cx="7632848" cy="1143000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FF0000"/>
                </a:solidFill>
                <a:latin typeface="Arial Black" pitchFamily="34" charset="0"/>
              </a:rPr>
              <a:t>Кто догадался </a:t>
            </a:r>
            <a:br>
              <a:rPr lang="ru-RU" altLang="ru-RU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Arial Black" pitchFamily="34" charset="0"/>
              </a:rPr>
              <a:t>какая тема  урока?</a:t>
            </a:r>
            <a:endParaRPr lang="ru-RU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751" y="4725144"/>
            <a:ext cx="1372378" cy="165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195736" y="1214422"/>
            <a:ext cx="6448230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Какую цель поставим на урок?  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6031142">
            <a:off x="7644688" y="892265"/>
            <a:ext cx="1652888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295636" y="2060848"/>
            <a:ext cx="748883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Вспомните,  что  такое  буквы? 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35696" y="2721429"/>
            <a:ext cx="6148764" cy="13251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Буквы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-  это знаки  письма. Буквы  мы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видим,  пишем,  читаем,  называем.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295636" y="4213860"/>
            <a:ext cx="748883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Вспомните,  что  такое  звуки? 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48882" y="4725145"/>
            <a:ext cx="6350746" cy="16595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Когда  мы  говорим, то  произносим  звуки. Звуки мы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произносим  и  слышим.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14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0166" y="642919"/>
            <a:ext cx="6958034" cy="5000659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Планирование и организация деятельности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500174"/>
            <a:ext cx="6400800" cy="4138626"/>
          </a:xfrm>
        </p:spPr>
        <p:txBody>
          <a:bodyPr/>
          <a:lstStyle/>
          <a:p>
            <a:r>
              <a:rPr lang="ru-RU" dirty="0" smtClean="0"/>
              <a:t>На этом этапе учащимися выполняются  виды работ:</a:t>
            </a:r>
          </a:p>
          <a:p>
            <a:pPr algn="l"/>
            <a:r>
              <a:rPr lang="ru-RU" dirty="0" smtClean="0"/>
              <a:t>упражнения по учебнику русского языка,</a:t>
            </a:r>
          </a:p>
          <a:p>
            <a:pPr algn="l"/>
            <a:r>
              <a:rPr lang="ru-RU" dirty="0" smtClean="0"/>
              <a:t> работа в парах (обсуждение и заполнение таблицы)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ФИЗМИНУТКА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142984"/>
            <a:ext cx="7500990" cy="4983179"/>
          </a:xfrm>
        </p:spPr>
        <p:txBody>
          <a:bodyPr/>
          <a:lstStyle/>
          <a:p>
            <a:r>
              <a:rPr lang="ru-RU" sz="2800" dirty="0" smtClean="0"/>
              <a:t>Поднимайте плечики,</a:t>
            </a:r>
          </a:p>
          <a:p>
            <a:r>
              <a:rPr lang="ru-RU" sz="2800" dirty="0" smtClean="0"/>
              <a:t> Прыгайте кузнечики,</a:t>
            </a:r>
          </a:p>
          <a:p>
            <a:r>
              <a:rPr lang="ru-RU" sz="2800" dirty="0" smtClean="0"/>
              <a:t>Прыг-скок, прыг-скок, </a:t>
            </a:r>
          </a:p>
          <a:p>
            <a:r>
              <a:rPr lang="ru-RU" sz="2800" dirty="0" smtClean="0"/>
              <a:t>Сели, травушку покушаем,</a:t>
            </a:r>
          </a:p>
          <a:p>
            <a:r>
              <a:rPr lang="ru-RU" sz="2800" dirty="0" smtClean="0"/>
              <a:t>Тишину послушаем.</a:t>
            </a:r>
          </a:p>
          <a:p>
            <a:r>
              <a:rPr lang="ru-RU" sz="2800" dirty="0" smtClean="0"/>
              <a:t>Тише, тише, высоко</a:t>
            </a:r>
          </a:p>
          <a:p>
            <a:r>
              <a:rPr lang="ru-RU" sz="2800" dirty="0" smtClean="0"/>
              <a:t>Прыгай на носках легко.</a:t>
            </a:r>
            <a:endParaRPr lang="ru-RU" sz="2800" dirty="0"/>
          </a:p>
        </p:txBody>
      </p:sp>
      <p:pic>
        <p:nvPicPr>
          <p:cNvPr id="4" name="Picture 9" descr="0_335d2_31c5f1f2_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4071942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571</Words>
  <Application>Microsoft Office PowerPoint</Application>
  <PresentationFormat>Экран (4:3)</PresentationFormat>
  <Paragraphs>93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Times New Roman</vt:lpstr>
      <vt:lpstr>Calibri</vt:lpstr>
      <vt:lpstr>Wingdings</vt:lpstr>
      <vt:lpstr>1_Тема Office</vt:lpstr>
      <vt:lpstr>Слайд 1</vt:lpstr>
      <vt:lpstr>Цель урока:</vt:lpstr>
      <vt:lpstr>Задачи урока:</vt:lpstr>
      <vt:lpstr>Этапы деятельности Создание учебно-познавательных интересов  с целью мотивации обучающихся к работе на уроке.  Проводится минутка чистописания и словарная работа.</vt:lpstr>
      <vt:lpstr>Упражнение   в  чистописании   букв русского  алфавита </vt:lpstr>
      <vt:lpstr>Действие целеполагания. Цель этапа:  зафиксировать цель и тему урока. (ученикам предлагается прослушать диалог двух мам на остановке, озвученный учителем, после которого учащиеся отвечают на вопросы и сами определяют тему урока)    </vt:lpstr>
      <vt:lpstr>Кто догадался  какая тема  урока?</vt:lpstr>
      <vt:lpstr>Планирование и организация деятельности</vt:lpstr>
      <vt:lpstr>ФИЗМИНУТКА </vt:lpstr>
      <vt:lpstr>Осуществление деятельности по достижению поставленной цели</vt:lpstr>
      <vt:lpstr>Слайд 11</vt:lpstr>
      <vt:lpstr>Звуковая   разминка</vt:lpstr>
      <vt:lpstr>Слайд 13</vt:lpstr>
      <vt:lpstr>Подведём  итоги  работы  на  уроке!</vt:lpstr>
      <vt:lpstr>Вопросы   для  самоанализа</vt:lpstr>
      <vt:lpstr>Слайд 16</vt:lpstr>
      <vt:lpstr>Для меня важно помочь ученику раскрыть свою индивидуальность, свой потенциал, стать личностью.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Пользователь Windows</cp:lastModifiedBy>
  <cp:revision>109</cp:revision>
  <dcterms:created xsi:type="dcterms:W3CDTF">2014-07-06T18:18:01Z</dcterms:created>
  <dcterms:modified xsi:type="dcterms:W3CDTF">2019-11-10T11:41:42Z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930114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