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5" r:id="rId3"/>
    <p:sldId id="266" r:id="rId4"/>
    <p:sldId id="258" r:id="rId5"/>
    <p:sldId id="264" r:id="rId6"/>
    <p:sldId id="263" r:id="rId7"/>
    <p:sldId id="267" r:id="rId8"/>
    <p:sldId id="262" r:id="rId9"/>
    <p:sldId id="261" r:id="rId10"/>
    <p:sldId id="271" r:id="rId11"/>
    <p:sldId id="273" r:id="rId12"/>
    <p:sldId id="272" r:id="rId13"/>
    <p:sldId id="274" r:id="rId14"/>
    <p:sldId id="268" r:id="rId15"/>
    <p:sldId id="270" r:id="rId16"/>
    <p:sldId id="269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105"/>
    <a:srgbClr val="449648"/>
    <a:srgbClr val="8A6314"/>
    <a:srgbClr val="392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70" autoAdjust="0"/>
    <p:restoredTop sz="94434" autoAdjust="0"/>
  </p:normalViewPr>
  <p:slideViewPr>
    <p:cSldViewPr>
      <p:cViewPr varScale="1">
        <p:scale>
          <a:sx n="74" d="100"/>
          <a:sy n="74" d="100"/>
        </p:scale>
        <p:origin x="12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1C1D2-81D5-4F95-9B58-7C8626B20637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7551B2-2A98-4760-8B02-8B5FBD69EE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04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7551B2-2A98-4760-8B02-8B5FBD69EEB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57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Музыка Редерс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5949387"/>
            <a:ext cx="487363" cy="507799"/>
          </a:xfrm>
        </p:spPr>
      </p:pic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96"/>
          <p:cNvSpPr/>
          <p:nvPr/>
        </p:nvSpPr>
        <p:spPr>
          <a:xfrm>
            <a:off x="705446" y="689558"/>
            <a:ext cx="8243551" cy="9466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D2574E"/>
              </a:buClr>
              <a:buSzPct val="25000"/>
              <a:buFont typeface="Garamond"/>
              <a:buNone/>
            </a:pPr>
            <a:r>
              <a:rPr lang="ru" sz="1600" b="1" i="0" u="none" strike="noStrike" cap="none" dirty="0" smtClean="0">
                <a:effectLst>
                  <a:glow rad="101600">
                    <a:schemeClr val="bg2">
                      <a:lumMod val="20000"/>
                      <a:lumOff val="8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aramond"/>
              </a:rPr>
              <a:t> </a:t>
            </a:r>
            <a:r>
              <a:rPr lang="ru" sz="2600" b="1" i="0" u="none" strike="noStrike" cap="none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aramond"/>
              </a:rPr>
              <a:t>ГБПОУ МО «ЛУХОВИЦКИЙ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D2574E"/>
              </a:buClr>
              <a:buSzPct val="25000"/>
              <a:buFont typeface="Garamond"/>
              <a:buNone/>
            </a:pPr>
            <a:r>
              <a:rPr lang="ru" sz="2600" b="1" i="0" u="none" strike="noStrike" cap="none" dirty="0" smtClean="0">
                <a:effectLst>
                  <a:glow rad="228600">
                    <a:schemeClr val="accent2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Garamond"/>
              </a:rPr>
              <a:t>АГРАРНО-ПРОМЫШЛЕННЫЙ ТЕХНИКУМ»</a:t>
            </a:r>
            <a:endParaRPr lang="ru" sz="2600" b="1" dirty="0">
              <a:effectLst>
                <a:glow rad="228600">
                  <a:schemeClr val="accent2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Garamond"/>
            </a:endParaRPr>
          </a:p>
        </p:txBody>
      </p:sp>
      <p:sp>
        <p:nvSpPr>
          <p:cNvPr id="7" name="Shape 100"/>
          <p:cNvSpPr txBox="1"/>
          <p:nvPr/>
        </p:nvSpPr>
        <p:spPr>
          <a:xfrm>
            <a:off x="3180441" y="1954398"/>
            <a:ext cx="5783191" cy="238127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4000" b="1" dirty="0" smtClean="0"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WesterlandC" panose="020B0500000000000000" pitchFamily="34" charset="0"/>
                <a:cs typeface="IrisUPC" panose="020B0604020202020204" pitchFamily="34" charset="-34"/>
              </a:rPr>
              <a:t>ПРОЕКТ СОЗДАНИЯ 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6000" b="1" dirty="0" smtClean="0"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WesterlandC" panose="020B0500000000000000" pitchFamily="34" charset="0"/>
                <a:cs typeface="IrisUPC" panose="020B0604020202020204" pitchFamily="34" charset="-34"/>
              </a:rPr>
              <a:t>«</a:t>
            </a:r>
            <a:r>
              <a:rPr lang="ru" sz="6000" b="1" dirty="0" smtClean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WesterlandC" panose="020B0500000000000000" pitchFamily="34" charset="0"/>
                <a:cs typeface="IrisUPC" panose="020B0604020202020204" pitchFamily="34" charset="-34"/>
              </a:rPr>
              <a:t>МУЗЕЯ ОБУВИ</a:t>
            </a:r>
            <a:r>
              <a:rPr lang="ru" sz="6000" b="1" dirty="0" smtClean="0"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WesterlandC" panose="020B0500000000000000" pitchFamily="34" charset="0"/>
                <a:cs typeface="IrisUPC" panose="020B0604020202020204" pitchFamily="34" charset="-34"/>
              </a:rPr>
              <a:t>»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ru" sz="4000" b="1" dirty="0" smtClean="0">
                <a:effectLst>
                  <a:glow rad="228600">
                    <a:schemeClr val="accent2">
                      <a:lumMod val="50000"/>
                      <a:alpha val="40000"/>
                    </a:schemeClr>
                  </a:glow>
                </a:effectLst>
                <a:latin typeface="WesterlandC" panose="020B0500000000000000" pitchFamily="34" charset="0"/>
                <a:cs typeface="IrisUPC" panose="020B0604020202020204" pitchFamily="34" charset="-34"/>
              </a:rPr>
              <a:t> г. Зарайск </a:t>
            </a:r>
            <a:endParaRPr lang="ru" sz="4000" b="1" dirty="0">
              <a:effectLst>
                <a:glow rad="228600">
                  <a:schemeClr val="accent2">
                    <a:lumMod val="50000"/>
                    <a:alpha val="40000"/>
                  </a:schemeClr>
                </a:glow>
              </a:effectLst>
              <a:latin typeface="WesterlandC" panose="020B0500000000000000" pitchFamily="34" charset="0"/>
              <a:cs typeface="IrisUPC" panose="020B0604020202020204" pitchFamily="34" charset="-34"/>
            </a:endParaRPr>
          </a:p>
        </p:txBody>
      </p:sp>
      <p:pic>
        <p:nvPicPr>
          <p:cNvPr id="8" name="Picture 11" descr="КЛЕЙМ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79" t="31664" r="39429" b="18915"/>
          <a:stretch>
            <a:fillRect/>
          </a:stretch>
        </p:blipFill>
        <p:spPr bwMode="auto">
          <a:xfrm>
            <a:off x="251520" y="1697436"/>
            <a:ext cx="3097192" cy="289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6802" y="5013176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Автор проекта</a:t>
            </a:r>
            <a:r>
              <a:rPr lang="ru-RU" sz="2400" b="1" dirty="0" smtClean="0"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2400" b="1" dirty="0" smtClean="0">
              <a:effectLst>
                <a:glow rad="228600">
                  <a:schemeClr val="accent2">
                    <a:lumMod val="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 smtClean="0"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Носова </a:t>
            </a:r>
            <a:r>
              <a:rPr lang="ru-RU" sz="2400" b="1" dirty="0" smtClean="0"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Юлия Сергеевна</a:t>
            </a:r>
            <a:endParaRPr lang="ru-RU" sz="2400" b="1" dirty="0">
              <a:effectLst>
                <a:glow rad="228600">
                  <a:schemeClr val="accent2">
                    <a:lumMod val="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7">
        <p:circle/>
      </p:transition>
    </mc:Choice>
    <mc:Fallback xmlns="">
      <p:transition spd="slow" advTm="992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</p:bld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06457" y="2430352"/>
            <a:ext cx="7946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1 Cataneo BT" panose="040B0800000000000000" pitchFamily="82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6. Подготовка </a:t>
            </a:r>
            <a:r>
              <a:rPr lang="ru-RU" sz="2400" b="1" dirty="0">
                <a:latin typeface="Century" panose="02040604050505020304" pitchFamily="18" charset="0"/>
                <a:cs typeface="Times New Roman" panose="02020603050405020304" pitchFamily="18" charset="0"/>
              </a:rPr>
              <a:t>и согласование и текста проведения экскурсий по АО «Ральф </a:t>
            </a:r>
            <a:r>
              <a:rPr lang="ru-RU" sz="2400" b="1" dirty="0" err="1">
                <a:latin typeface="Century" panose="02040604050505020304" pitchFamily="18" charset="0"/>
                <a:cs typeface="Times New Roman" panose="02020603050405020304" pitchFamily="18" charset="0"/>
              </a:rPr>
              <a:t>Рингер</a:t>
            </a:r>
            <a:r>
              <a:rPr lang="ru-RU" sz="2400" b="1" dirty="0">
                <a:latin typeface="Century" panose="020406040505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7. Подготовка </a:t>
            </a:r>
            <a:r>
              <a:rPr lang="ru-RU" sz="2400" b="1" dirty="0">
                <a:latin typeface="Century" panose="02040604050505020304" pitchFamily="18" charset="0"/>
                <a:cs typeface="Times New Roman" panose="02020603050405020304" pitchFamily="18" charset="0"/>
              </a:rPr>
              <a:t>экспозиционного </a:t>
            </a:r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материала</a:t>
            </a:r>
            <a:endParaRPr lang="ru-RU" sz="2400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60998" y="314312"/>
            <a:ext cx="750520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План реализации</a:t>
            </a:r>
            <a:r>
              <a:rPr kumimoji="0" lang="ru-RU" altLang="ru-RU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проекта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«</a:t>
            </a:r>
            <a: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Музей Обуви»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</a:effectLst>
              <a:latin typeface="WesterlandC" panose="020B0500000000000000" pitchFamily="34" charset="0"/>
            </a:endParaRPr>
          </a:p>
        </p:txBody>
      </p:sp>
      <p:pic>
        <p:nvPicPr>
          <p:cNvPr id="6154" name="Picture 10" descr="https://cdn3.f-cdn.com/contestentries/984278/15146957/58da802dd22e8_thumb900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3" t="2776" r="9965" b="4256"/>
          <a:stretch/>
        </p:blipFill>
        <p:spPr bwMode="auto">
          <a:xfrm>
            <a:off x="392016" y="3377815"/>
            <a:ext cx="4687965" cy="35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avenu-vl.ru/components/com_datsogallery/img_originals/7B7FAD885DB7-4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3" t="6683" r="26541" b="47958"/>
          <a:stretch/>
        </p:blipFill>
        <p:spPr bwMode="auto">
          <a:xfrm>
            <a:off x="4713600" y="3583581"/>
            <a:ext cx="4139254" cy="310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0355" y="1840907"/>
            <a:ext cx="8102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Срок реализации проекта: ноябрь 2017г.- июнь 2018г.</a:t>
            </a:r>
            <a:endParaRPr lang="ru-RU" sz="2400" b="1" spc="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1">
        <p:circle/>
      </p:transition>
    </mc:Choice>
    <mc:Fallback xmlns="">
      <p:transition spd="slow" advTm="78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063" y="2329016"/>
            <a:ext cx="79463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8. Создание </a:t>
            </a:r>
            <a:r>
              <a:rPr lang="ru-RU" sz="2400" b="1" dirty="0">
                <a:latin typeface="Century" panose="02040604050505020304" pitchFamily="18" charset="0"/>
                <a:cs typeface="Times New Roman" panose="02020603050405020304" pitchFamily="18" charset="0"/>
              </a:rPr>
              <a:t>буклетов, рекламы. Размещение информации о музее в СМИ, и т.д</a:t>
            </a:r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.;</a:t>
            </a:r>
            <a:endParaRPr lang="ru-RU" sz="2400" dirty="0"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9. Документальное </a:t>
            </a:r>
            <a:r>
              <a:rPr lang="ru-RU" sz="2400" b="1" dirty="0">
                <a:latin typeface="Century" panose="02040604050505020304" pitchFamily="18" charset="0"/>
                <a:cs typeface="Times New Roman" panose="02020603050405020304" pitchFamily="18" charset="0"/>
              </a:rPr>
              <a:t>оформление музея. Получение свидетельства и </a:t>
            </a:r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лицензии;</a:t>
            </a:r>
            <a:endParaRPr lang="ru-RU" sz="1600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60998" y="314312"/>
            <a:ext cx="750520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План реализации</a:t>
            </a:r>
            <a:r>
              <a:rPr kumimoji="0" lang="ru-RU" altLang="ru-RU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проекта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«</a:t>
            </a:r>
            <a: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Музей Обуви»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</a:effectLst>
              <a:latin typeface="WesterlandC" panose="020B0500000000000000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/>
          <a:stretch/>
        </p:blipFill>
        <p:spPr>
          <a:xfrm>
            <a:off x="5920756" y="3501098"/>
            <a:ext cx="2898958" cy="23940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6200" b="2400"/>
          <a:stretch/>
        </p:blipFill>
        <p:spPr>
          <a:xfrm>
            <a:off x="459513" y="3898676"/>
            <a:ext cx="4695180" cy="19234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t="1001" r="26563" b="1696"/>
          <a:stretch/>
        </p:blipFill>
        <p:spPr>
          <a:xfrm>
            <a:off x="3723147" y="4462074"/>
            <a:ext cx="2863092" cy="2165849"/>
          </a:xfrm>
          <a:prstGeom prst="rect">
            <a:avLst/>
          </a:prstGeom>
        </p:spPr>
      </p:pic>
      <p:pic>
        <p:nvPicPr>
          <p:cNvPr id="23" name="Объект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7" t="18133" r="25837" b="16636"/>
          <a:stretch/>
        </p:blipFill>
        <p:spPr>
          <a:xfrm>
            <a:off x="392500" y="4860394"/>
            <a:ext cx="2535709" cy="17924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6178" y="18036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Franklin Gothic Demi Cond" panose="020B0706030402020204" pitchFamily="34" charset="0"/>
              </a:rPr>
              <a:t>Срок реализации проекта: ноябрь 2017г.- июнь 2018г.</a:t>
            </a:r>
            <a:endParaRPr lang="ru-RU" sz="28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4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9">
        <p:circle/>
      </p:transition>
    </mc:Choice>
    <mc:Fallback xmlns="">
      <p:transition spd="slow" advTm="171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4920" y="2317635"/>
            <a:ext cx="5292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1600" b="1" dirty="0" smtClean="0">
                <a:latin typeface="1 Cataneo BT" panose="040B0800000000000000" pitchFamily="82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10. Открытие </a:t>
            </a:r>
            <a:r>
              <a:rPr lang="ru-RU" sz="2800" b="1" dirty="0">
                <a:latin typeface="Century" panose="02040604050505020304" pitchFamily="18" charset="0"/>
                <a:cs typeface="Times New Roman" panose="02020603050405020304" pitchFamily="18" charset="0"/>
              </a:rPr>
              <a:t>Музея </a:t>
            </a:r>
            <a:r>
              <a:rPr lang="ru-RU" sz="28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обуви</a:t>
            </a:r>
            <a:endParaRPr lang="ru-RU" sz="2800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60998" y="314312"/>
            <a:ext cx="750520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План реализации</a:t>
            </a:r>
            <a:r>
              <a:rPr kumimoji="0" lang="ru-RU" altLang="ru-RU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проекта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«</a:t>
            </a:r>
            <a: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Музей Обуви»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</a:effectLst>
              <a:latin typeface="WesterlandC" panose="020B0500000000000000" pitchFamily="34" charset="0"/>
            </a:endParaRPr>
          </a:p>
        </p:txBody>
      </p:sp>
      <p:pic>
        <p:nvPicPr>
          <p:cNvPr id="5122" name="Picture 2" descr="https://dekorus02.nethouse.ru/static/img/0000/0005/1044/51044500.44jpghjey8.W66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t="11574" r="7918" b="6393"/>
          <a:stretch/>
        </p:blipFill>
        <p:spPr bwMode="auto">
          <a:xfrm>
            <a:off x="1605694" y="2863260"/>
            <a:ext cx="5284340" cy="354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6138" y="1691595"/>
            <a:ext cx="803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Срок реализации проекта: ноябрь 2017г.- июнь 2018г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60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2">
        <p:circle/>
      </p:transition>
    </mc:Choice>
    <mc:Fallback xmlns="">
      <p:transition spd="slow" advTm="1322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1229057"/>
            <a:ext cx="77450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А сейчас Вашему вниманию представлены стол-бюро, шкафы, рабочий стол, которые находились в кабинете Августа </a:t>
            </a:r>
            <a:r>
              <a:rPr lang="ru-RU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Редерса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.  </a:t>
            </a:r>
            <a:endParaRPr lang="ru-RU" sz="2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6604" y="456750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Исторический уголок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5" y="2042343"/>
            <a:ext cx="7288756" cy="4811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1725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0">
        <p:circle/>
      </p:transition>
    </mc:Choice>
    <mc:Fallback xmlns="">
      <p:transition spd="slow" advTm="913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4191" y="1310679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Также в идеальном состоянии сохранились предметы обувной мастерской: обувная лапка, </a:t>
            </a:r>
          </a:p>
          <a:p>
            <a:pPr indent="450215"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плетеные табуреты и швейная машинка.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7" y="2141676"/>
            <a:ext cx="6226233" cy="46528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/>
          <p:cNvSpPr txBox="1"/>
          <p:nvPr/>
        </p:nvSpPr>
        <p:spPr>
          <a:xfrm>
            <a:off x="1425677" y="49745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Исторический уголок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851" y="2605722"/>
            <a:ext cx="3004292" cy="400453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7497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0">
        <p:circle/>
      </p:transition>
    </mc:Choice>
    <mc:Fallback xmlns="">
      <p:transition spd="slow" advTm="112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10446" r="9691" b="10927"/>
          <a:stretch/>
        </p:blipFill>
        <p:spPr>
          <a:xfrm>
            <a:off x="949528" y="1261636"/>
            <a:ext cx="7382047" cy="549808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403752" y="430639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Исторический уголок </a:t>
            </a:r>
          </a:p>
        </p:txBody>
      </p:sp>
    </p:spTree>
    <p:extLst>
      <p:ext uri="{BB962C8B-B14F-4D97-AF65-F5344CB8AC3E}">
        <p14:creationId xmlns:p14="http://schemas.microsoft.com/office/powerpoint/2010/main" val="5564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4">
        <p:circle/>
      </p:transition>
    </mc:Choice>
    <mc:Fallback xmlns="">
      <p:transition spd="slow" advTm="82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2179" y="601802"/>
            <a:ext cx="78005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Р</a:t>
            </a:r>
            <a:r>
              <a:rPr lang="x-none" sz="3200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ЕСУРСНОЕ ОБЕСПЕЧЕНИЕ ПРОЕКТА</a:t>
            </a:r>
            <a:r>
              <a:rPr lang="ru-RU" sz="3200" b="1" spc="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ea typeface="Times New Roman" panose="02020603050405020304" pitchFamily="18" charset="0"/>
              </a:rPr>
              <a:t>:</a:t>
            </a:r>
            <a:endParaRPr lang="ru-RU" sz="3200" b="1" spc="4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9492" y="1277858"/>
            <a:ext cx="800590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ПОМЕЩЕНИЕ, В КОТОРОМ РАБОТАЛ А. РЕДЕРС;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ПОДБОР СОХРАНИВШИХСЯ ЭКСПОНАТОВ И ФОТОМАТЕРИАЛОВ;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РАЗРАБОТКА ЭКСКУРСИОННОГО МАТЕРИАЛА;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ИНТЕРЕСНЫЕ ИНТЕРВЬЮ ОТ БЫВШИХ РАБОТНИКОВ ФАБРИКИ;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КОНЦЕПЦИИ МУЗЕЯ;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РАЗРАБОТКА СУВЕНИРНОЙ ПРОДУКЦИИ ПРИВЛЕКАТЕЛЬНОЙ ДЛЯ ТУРИСТОВ;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ДЕМОНСТРАЦИЯ РАБОТЫ МАСТЕРА (СОЗДАНИЕ ИНТЕРАКТИВНОЙ ПЛОЩАДКИ ДЛЯ  ВОВЛЕЧЕНИЯ ЛЮДЕЙ В ПРОЦЕСС ИЗГОТОВЛЕНИЯ ОБУВИ);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НОРМАТИВНО-ПРАВОВАЯ БАЗА;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КАДРОВАЯ ОСНАЩЕННОСТЬ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1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3">
        <p:circle/>
      </p:transition>
    </mc:Choice>
    <mc:Fallback xmlns="">
      <p:transition spd="slow" advTm="182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41D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41D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1624" y="585589"/>
            <a:ext cx="7949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spc="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anose="020B0706030402020204" pitchFamily="34" charset="0"/>
              </a:rPr>
              <a:t>СПАСИБО ЗА ВНИМАНИЕ!</a:t>
            </a:r>
            <a:endParaRPr lang="ru-RU" sz="5400" b="1" spc="200" dirty="0">
              <a:solidFill>
                <a:schemeClr val="tx1">
                  <a:lumMod val="95000"/>
                  <a:lumOff val="5000"/>
                </a:schemeClr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0" name="Picture 3" descr="F:\Открытка МУЗЕЙ\МУЗЕЙ\Клипарт Логотип 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82" r="1277" b="6985"/>
          <a:stretch/>
        </p:blipFill>
        <p:spPr bwMode="auto">
          <a:xfrm>
            <a:off x="625119" y="1600201"/>
            <a:ext cx="8196117" cy="48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3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1">
        <p:circle/>
      </p:transition>
    </mc:Choice>
    <mc:Fallback xmlns="">
      <p:transition spd="slow" advTm="107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41D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7504" y="828299"/>
            <a:ext cx="87129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4800" b="1" dirty="0" smtClean="0">
                <a:solidFill>
                  <a:sysClr val="windowText" lastClr="000000"/>
                </a:solidFill>
                <a:effectLst>
                  <a:glow rad="228600">
                    <a:schemeClr val="accent2"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ЦЕЛЬ ПРОЕКТА: </a:t>
            </a:r>
            <a:endParaRPr lang="ru-RU" sz="4800" dirty="0" smtClean="0">
              <a:solidFill>
                <a:sysClr val="windowText" lastClr="000000"/>
              </a:solidFill>
              <a:effectLst>
                <a:glow rad="228600">
                  <a:schemeClr val="accent2">
                    <a:alpha val="40000"/>
                  </a:schemeClr>
                </a:glow>
              </a:effectLst>
              <a:latin typeface="WesterlandC" panose="020B0500000000000000" pitchFamily="34" charset="0"/>
            </a:endParaRPr>
          </a:p>
          <a:p>
            <a:pPr indent="450215" algn="ctr"/>
            <a:r>
              <a:rPr lang="ru-RU" sz="2600" dirty="0" smtClean="0">
                <a:solidFill>
                  <a:sysClr val="windowText" lastClr="000000"/>
                </a:solidFill>
                <a:effectLst>
                  <a:glow rad="228600">
                    <a:schemeClr val="accent2"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СОЗДАНИЕ МУЗЕЙНОГО ДЕЛА И УСЛОВИЙ ДЛЯ ЕГО ЭФФЕКТИВНОГО ФУНКЦИОНИРОВАНИЯ В СООТВЕТСТВИИ С ЗАПРОСАМИ ОБЩЕСТВА</a:t>
            </a:r>
          </a:p>
        </p:txBody>
      </p:sp>
      <p:pic>
        <p:nvPicPr>
          <p:cNvPr id="7" name="Picture 4" descr="C:\Users\8\Desktop\Безымянный.pn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27766" r="34851" b="14808"/>
          <a:stretch/>
        </p:blipFill>
        <p:spPr bwMode="auto">
          <a:xfrm>
            <a:off x="5558182" y="3318944"/>
            <a:ext cx="3093525" cy="294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75502"/>
            <a:ext cx="5976664" cy="448249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374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0">
        <p:circle/>
      </p:transition>
    </mc:Choice>
    <mc:Fallback xmlns="">
      <p:transition spd="slow" advTm="92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5"/>
            <a:ext cx="9144000" cy="6867375"/>
          </a:xfrm>
          <a:prstGeom prst="rect">
            <a:avLst/>
          </a:prstGeom>
        </p:spPr>
      </p:pic>
      <p:pic>
        <p:nvPicPr>
          <p:cNvPr id="1026" name="Picture 2" descr="F:\Открытка МУЗЕЙ\Сапожник с мальчик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39" y="1130640"/>
            <a:ext cx="7064108" cy="5727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Шаблоны КОЖА\КОЖА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15325" y="-3146336"/>
            <a:ext cx="2097326" cy="84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17221" y="160344"/>
            <a:ext cx="4896544" cy="181157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tude" panose="03060503050000020004" pitchFamily="65" charset="0"/>
              </a:rPr>
              <a:t>МУЗЕЙ ОБУВИ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Etude" panose="03060503050000020004" pitchFamily="65" charset="0"/>
              </a:rPr>
              <a:t>В ЗАРАЙСКЕ</a:t>
            </a:r>
            <a:endParaRPr lang="ru-RU" sz="2800" b="1" cap="none" spc="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Etude" panose="03060503050000020004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5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1">
        <p:circle/>
      </p:transition>
    </mc:Choice>
    <mc:Fallback xmlns="">
      <p:transition spd="slow" advTm="663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4899" y="-946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28347" y="1446005"/>
            <a:ext cx="547750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600" b="1" dirty="0" smtClean="0">
                <a:solidFill>
                  <a:sysClr val="windowText" lastClr="000000"/>
                </a:solidFill>
                <a:effectLst>
                  <a:glow rad="228600">
                    <a:schemeClr val="accent2"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ЗАДАЧИ ПРОЕКТА:</a:t>
            </a:r>
          </a:p>
          <a:p>
            <a:pPr indent="450215" algn="ctr"/>
            <a:endParaRPr lang="ru-RU" sz="3600" dirty="0" smtClean="0">
              <a:solidFill>
                <a:sysClr val="windowText" lastClr="000000"/>
              </a:solidFill>
              <a:effectLst>
                <a:glow rad="228600">
                  <a:schemeClr val="accent2">
                    <a:alpha val="40000"/>
                  </a:schemeClr>
                </a:glow>
              </a:effectLst>
              <a:latin typeface="WesterlandC" panose="020B0500000000000000" pitchFamily="34" charset="0"/>
            </a:endParaRPr>
          </a:p>
          <a:p>
            <a:pPr indent="450215" algn="just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-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организовать эффективную систему музейной деятельности и повысить привлекательность и комфортность музея для посетителей;</a:t>
            </a:r>
          </a:p>
          <a:p>
            <a:pPr indent="450215" algn="just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- создать материально-техническую базу музея; </a:t>
            </a:r>
          </a:p>
          <a:p>
            <a:pPr indent="450215" algn="just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-отрегулировать механизм кадрового обеспечения музейной деятельности; </a:t>
            </a:r>
          </a:p>
          <a:p>
            <a:pPr indent="450215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- содействовать включению музея в социально-экономическое развитие региона; </a:t>
            </a:r>
          </a:p>
          <a:p>
            <a:pPr indent="450215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- создать нормативно-правовую основу музейной деятельности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03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1">
        <p:circle/>
      </p:transition>
    </mc:Choice>
    <mc:Fallback xmlns="">
      <p:transition spd="slow" advTm="101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РИС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57" y="692696"/>
            <a:ext cx="8701259" cy="576064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33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4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0">
        <p:circle/>
      </p:transition>
    </mc:Choice>
    <mc:Fallback xmlns="">
      <p:transition spd="slow" advTm="58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" y="530922"/>
            <a:ext cx="8303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WesterlandC" panose="020B0500000000000000" pitchFamily="34" charset="0"/>
              </a:rPr>
              <a:t>История мастера по созданию обувной промышленности </a:t>
            </a:r>
            <a:r>
              <a:rPr lang="ru-RU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WesterlandC" panose="020B0500000000000000" pitchFamily="34" charset="0"/>
              </a:rPr>
              <a:t>Августа </a:t>
            </a:r>
            <a:r>
              <a:rPr lang="ru-RU" sz="4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WesterlandC" panose="020B0500000000000000" pitchFamily="34" charset="0"/>
              </a:rPr>
              <a:t>Редерса</a:t>
            </a:r>
            <a:endParaRPr lang="ru-RU" sz="4400" b="1" dirty="0" smtClean="0">
              <a:solidFill>
                <a:schemeClr val="tx1">
                  <a:lumMod val="95000"/>
                  <a:lumOff val="5000"/>
                </a:schemeClr>
              </a:solidFill>
              <a:effectLst/>
              <a:latin typeface="WesterlandC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5664" y="5664498"/>
            <a:ext cx="5186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450215"/>
            <a:r>
              <a:rPr lang="ru-RU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История – свидетель прошлого,</a:t>
            </a:r>
          </a:p>
          <a:p>
            <a:pPr indent="450215"/>
            <a:r>
              <a:rPr lang="ru-RU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Свет истины, живая память, </a:t>
            </a:r>
          </a:p>
          <a:p>
            <a:pPr indent="450215"/>
            <a:r>
              <a:rPr lang="ru-RU" b="1" spc="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Учитель жизни, вестник </a:t>
            </a:r>
            <a:r>
              <a:rPr lang="ru-RU" b="1" spc="4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старины</a:t>
            </a:r>
            <a:endParaRPr lang="ru-RU" b="1" spc="4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2050" name="Picture 2" descr="IMG_20180227_1046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00200"/>
            <a:ext cx="6592333" cy="4211683"/>
          </a:xfrm>
          <a:prstGeom prst="roundRect">
            <a:avLst>
              <a:gd name="adj" fmla="val 18043"/>
            </a:avLst>
          </a:prstGeom>
          <a:noFill/>
          <a:ln w="12700" cap="sq" algn="ctr">
            <a:solidFill>
              <a:srgbClr val="FFFFFF"/>
            </a:solidFill>
            <a:round/>
            <a:headEnd/>
            <a:tailEnd/>
          </a:ln>
          <a:effectLst>
            <a:outerShdw blurRad="254000" algn="ctr" rotWithShape="0">
              <a:srgbClr val="000000">
                <a:alpha val="42999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6633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3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3">
        <p:circle/>
      </p:transition>
    </mc:Choice>
    <mc:Fallback xmlns="">
      <p:transition spd="slow" advTm="122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1072" y="970514"/>
            <a:ext cx="78957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anose="020B0706030402020204" pitchFamily="34" charset="0"/>
              </a:rPr>
              <a:t> В 1858 году на перопуховой фабрике Зарайска возникла небольшая туфельная мастерская, принадлежавшая Августу </a:t>
            </a:r>
            <a:r>
              <a:rPr lang="ru-RU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anose="020B0706030402020204" pitchFamily="34" charset="0"/>
              </a:rPr>
              <a:t>Редерсу</a:t>
            </a: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anose="020B0706030402020204" pitchFamily="34" charset="0"/>
              </a:rPr>
              <a:t>, который являлся немецким предпринимателем.  Вначале изготавливали простейшую обувь на войлочной подошве с матерчатым верхом, и только в конце 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anose="020B0706030402020204" pitchFamily="34" charset="0"/>
              </a:rPr>
              <a:t>XIX</a:t>
            </a: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Franklin Gothic Demi Cond" panose="020B0706030402020204" pitchFamily="34" charset="0"/>
              </a:rPr>
              <a:t> века перешли на модельную кожаную обувь.</a:t>
            </a:r>
          </a:p>
          <a:p>
            <a:pPr indent="450215"/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Franklin Gothic Demi Cond" panose="020B0706030402020204" pitchFamily="34" charset="0"/>
              </a:rPr>
              <a:t>В 1918 году фабрику национализировали и она перешла в ведение Центросоюза.</a:t>
            </a:r>
          </a:p>
        </p:txBody>
      </p:sp>
      <p:pic>
        <p:nvPicPr>
          <p:cNvPr id="3074" name="Picture 2" descr="РИС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400" y="4742553"/>
            <a:ext cx="3600400" cy="182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08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5">
        <p:circle/>
      </p:transition>
    </mc:Choice>
    <mc:Fallback xmlns="">
      <p:transition spd="slow" advTm="2018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41D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241D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3580389" cy="3508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2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3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63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82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51413"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</a:rPr>
                        <a:t>№ п/п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</a:rPr>
                        <a:t>Мероприятие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</a:rPr>
                        <a:t>Даты реализации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</a:rPr>
                        <a:t>Ответственный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826"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1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Создание рабочей группы от ГБПОУ МО «Луховицкий аграрно-промышленный техникум»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11.12.2017-15.12.2017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Мазаева Т.В.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7119"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2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Планирование, разработка дизайнерского оформления помещений музея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18.12.2017-15.01.2018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Рабочая группа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13"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3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Подготовка сметы по ремонту помещений музея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16.01.2018-31.01.2018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Удалов Ю.В.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413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4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Разработка поэтапного плана ремонтных работ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01.02.2018-09.02.2018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Мазаева Т.В.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413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5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Ремонт и отделка помещений музея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 rowSpan="3"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12.02.2018-27.04.2018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7119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6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Подготовка и согласование и текста проведения экскурсий по АО «Ральф </a:t>
                      </a:r>
                      <a:r>
                        <a:rPr lang="ru-RU" sz="800" dirty="0" err="1">
                          <a:effectLst/>
                        </a:rPr>
                        <a:t>Рингер</a:t>
                      </a:r>
                      <a:r>
                        <a:rPr lang="ru-RU" sz="800" dirty="0">
                          <a:effectLst/>
                        </a:rPr>
                        <a:t>»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Красивова Е.И.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413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7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Подготовка экспозиционного материала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Титова Е.И.</a:t>
                      </a:r>
                      <a:endParaRPr lang="ru-RU" sz="600">
                        <a:effectLst/>
                      </a:endParaRPr>
                    </a:p>
                    <a:p>
                      <a:r>
                        <a:rPr lang="ru-RU" sz="800">
                          <a:effectLst/>
                        </a:rPr>
                        <a:t>Фиманова Е.Е.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7119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Создание буклетов, рекламы. Размещение информации о музее в СМИ, и т.д.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05.03.2018-01.06.2018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Мартюшева Н.П.</a:t>
                      </a:r>
                      <a:endParaRPr lang="ru-RU" sz="600">
                        <a:effectLst/>
                      </a:endParaRPr>
                    </a:p>
                    <a:p>
                      <a:r>
                        <a:rPr lang="ru-RU" sz="800">
                          <a:effectLst/>
                        </a:rPr>
                        <a:t>Носова Ю.С.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7119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9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Документальное оформление музея. Получение свидетельства и лицензии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23.04.2018-01.06.2018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 err="1">
                          <a:effectLst/>
                        </a:rPr>
                        <a:t>Дубченко</a:t>
                      </a:r>
                      <a:r>
                        <a:rPr lang="ru-RU" sz="800" dirty="0">
                          <a:effectLst/>
                        </a:rPr>
                        <a:t> Е.А.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25706"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10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Открытие Музея обуви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>
                          <a:effectLst/>
                        </a:rPr>
                        <a:t>01.06.2018</a:t>
                      </a:r>
                      <a:endParaRPr lang="ru-RU" sz="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tc>
                  <a:txBody>
                    <a:bodyPr/>
                    <a:lstStyle/>
                    <a:p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406" marR="4040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0252" y="2434300"/>
            <a:ext cx="8162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1. Создание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рабочей группы от ГБПОУ МО «Луховицкий аграрно-промышленный техникум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»;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Планирование, разработка дизайнерского оформления помещений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музея;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439" y="1797606"/>
            <a:ext cx="8102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spc="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Срок реализации проекта: ноябрь 2017г.- июнь 2018г</a:t>
            </a:r>
            <a:r>
              <a:rPr lang="ru-RU" sz="3200" b="1" u="sng" spc="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</a:t>
            </a:r>
            <a:endParaRPr lang="ru-RU" sz="3200" b="1" u="sng" spc="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pic>
        <p:nvPicPr>
          <p:cNvPr id="4100" name="Picture 4" descr="http://ccsdlanguages.org/site/images/Article-Images/group_session_400_clr_51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584" y="3796735"/>
            <a:ext cx="5190674" cy="30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18540" y="302472"/>
            <a:ext cx="750520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План реализации</a:t>
            </a:r>
            <a:r>
              <a:rPr kumimoji="0" lang="ru-RU" altLang="ru-RU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проекта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«</a:t>
            </a:r>
            <a: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Franklin Gothic Demi Cond" panose="020B0706030402020204" pitchFamily="34" charset="0"/>
              </a:rPr>
              <a:t>Музей Обуви»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</a:effectLst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1">
        <p:circle/>
      </p:transition>
    </mc:Choice>
    <mc:Fallback xmlns="">
      <p:transition spd="slow" advTm="1064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8" descr="http://www.4webmaster.ru/wp-content/uploads/old_parchment_parchme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" t="6730" r="5451" b="6920"/>
          <a:stretch/>
        </p:blipFill>
        <p:spPr bwMode="auto">
          <a:xfrm>
            <a:off x="-857" y="-3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40401" y="2290251"/>
            <a:ext cx="7946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1 Cataneo BT" panose="040B0800000000000000" pitchFamily="82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Подготовка сметы по ремонту помещений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музея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4. Разработка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поэтапного плана ремонтных работ</a:t>
            </a:r>
          </a:p>
          <a:p>
            <a:pPr fontAlgn="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5. Ремонт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и отделка помещений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rPr>
              <a:t>музея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60998" y="314312"/>
            <a:ext cx="750520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План реализации</a:t>
            </a:r>
            <a:r>
              <a:rPr kumimoji="0" lang="ru-RU" altLang="ru-RU" sz="4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проекта </a:t>
            </a: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«</a:t>
            </a:r>
            <a:r>
              <a:rPr kumimoji="0" lang="ru-RU" altLang="ru-RU" sz="6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2">
                      <a:lumMod val="75000"/>
                      <a:alpha val="40000"/>
                    </a:schemeClr>
                  </a:glow>
                </a:effectLst>
                <a:latin typeface="WesterlandC" panose="020B0500000000000000" pitchFamily="34" charset="0"/>
              </a:rPr>
              <a:t>Музей Обуви»</a:t>
            </a:r>
            <a:endParaRPr kumimoji="0" lang="ru-RU" alt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2">
                    <a:lumMod val="75000"/>
                    <a:alpha val="40000"/>
                  </a:schemeClr>
                </a:glow>
              </a:effectLst>
              <a:latin typeface="WesterlandC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401" y="1709188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Franklin Gothic Demi Cond" panose="020B0706030402020204" pitchFamily="34" charset="0"/>
              </a:rPr>
              <a:t>Срок реализации проекта: ноябрь 2017г.- июнь 2018г.</a:t>
            </a:r>
            <a:endParaRPr lang="ru-RU" sz="2800" b="1" dirty="0">
              <a:latin typeface="Franklin Gothic Demi Cond" panose="020B0706030402020204" pitchFamily="34" charset="0"/>
            </a:endParaRPr>
          </a:p>
        </p:txBody>
      </p:sp>
      <p:pic>
        <p:nvPicPr>
          <p:cNvPr id="7172" name="Picture 4" descr="https://planoplan.com/upload/news/201802/dc73b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82889"/>
            <a:ext cx="5509470" cy="3675111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0401" y="1688556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Franklin Gothic Demi Cond" panose="020B0706030402020204" pitchFamily="34" charset="0"/>
              </a:rPr>
              <a:t>Срок реализации проекта: ноябрь 2017г.- июнь 2018г.</a:t>
            </a:r>
            <a:endParaRPr lang="ru-RU" sz="2800" b="1" dirty="0"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66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">
        <p:circle/>
      </p:transition>
    </mc:Choice>
    <mc:Fallback xmlns="">
      <p:transition spd="slow" advTm="90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heme/theme1.xml><?xml version="1.0" encoding="utf-8"?>
<a:theme xmlns:a="http://schemas.openxmlformats.org/drawingml/2006/main" name="Тема Office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566</Words>
  <Application>Microsoft Office PowerPoint</Application>
  <PresentationFormat>Экран (4:3)</PresentationFormat>
  <Paragraphs>107</Paragraphs>
  <Slides>17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1 Cataneo BT</vt:lpstr>
      <vt:lpstr>Arial</vt:lpstr>
      <vt:lpstr>Calibri</vt:lpstr>
      <vt:lpstr>Century</vt:lpstr>
      <vt:lpstr>Etude</vt:lpstr>
      <vt:lpstr>Franklin Gothic Demi Cond</vt:lpstr>
      <vt:lpstr>Garamond</vt:lpstr>
      <vt:lpstr>IrisUPC</vt:lpstr>
      <vt:lpstr>Times New Roman</vt:lpstr>
      <vt:lpstr>Verdana</vt:lpstr>
      <vt:lpstr>WesterlandC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8</dc:creator>
  <cp:lastModifiedBy>Пользователь</cp:lastModifiedBy>
  <cp:revision>55</cp:revision>
  <dcterms:created xsi:type="dcterms:W3CDTF">2018-05-18T07:37:00Z</dcterms:created>
  <dcterms:modified xsi:type="dcterms:W3CDTF">2018-05-21T13:52:09Z</dcterms:modified>
</cp:coreProperties>
</file>