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5"/>
  </p:notesMasterIdLst>
  <p:sldIdLst>
    <p:sldId id="256" r:id="rId2"/>
    <p:sldId id="298" r:id="rId3"/>
    <p:sldId id="276" r:id="rId4"/>
    <p:sldId id="259" r:id="rId5"/>
    <p:sldId id="308" r:id="rId6"/>
    <p:sldId id="26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2" r:id="rId15"/>
    <p:sldId id="323" r:id="rId16"/>
    <p:sldId id="324" r:id="rId17"/>
    <p:sldId id="340" r:id="rId18"/>
    <p:sldId id="325" r:id="rId19"/>
    <p:sldId id="326" r:id="rId20"/>
    <p:sldId id="341" r:id="rId21"/>
    <p:sldId id="342" r:id="rId22"/>
    <p:sldId id="339" r:id="rId23"/>
    <p:sldId id="27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00" autoAdjust="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DF3F55A-C221-4361-A121-2C57989EAF15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9D3B429-B354-4BFF-8F61-F95B5DD8C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71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A57CF-447A-44BB-80B4-92A79B843FC7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CC349-6C2E-4EA6-ACDC-E9D43141A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349FC-847D-4583-9D7E-DC3BB708C85B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8A564-38BF-4F71-8AA4-09FC2157B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42726-299F-470D-A126-A7AD05394D7F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B627A-A6F8-40A2-951C-A7C230FB3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C5A35-D2BD-4AD1-B0EA-3ACF4C57AC03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7E622-67D7-45CF-A6EA-227DD247E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B62FB-6438-487C-A2B3-EB98851C8123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F3FCD-DB23-49D2-AB57-75273535F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CA2F9-AB9F-431C-8BD6-9065FD902042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79CE6-F1B0-467B-92E6-4EA4F3697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91E46-2AFE-4BCE-BAC8-F4A4F139FC2E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B613F-1777-46E5-BF49-71523BEDC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B5A07-D3B4-4DDB-BD24-29BF9B3B85B8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0AD2E-1FE3-439D-AC34-D44AF6809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2801-3459-4094-935F-68D70A7E920C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1BD9C-9030-4F53-8E2B-BDF05BE6E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1AAAA-BCE6-4831-B316-05166384B098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A92E7-31CD-42BC-A1A7-D64A26002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5250-563E-4168-931C-E4AC06EC8777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B81F6-8875-4729-ABAD-12DF895D6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71F5B31-0597-4774-B4F5-52FFC140457F}" type="datetimeFigureOut">
              <a:rPr lang="ru-RU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85BF13C7-C3B2-4B49-BBDC-64F6E0C52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5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15.wdp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17.wdp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0.wdp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3.wdp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5.wdp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microsoft.com/office/2007/relationships/hdphoto" Target="../media/hdphoto27.wdp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8.wdp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428596" y="548680"/>
            <a:ext cx="8319868" cy="720080"/>
          </a:xfrm>
        </p:spPr>
        <p:txBody>
          <a:bodyPr anchor="t"/>
          <a:lstStyle/>
          <a:p>
            <a:pPr algn="ctr"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«Детский сад №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г. Кемерово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650" y="928670"/>
            <a:ext cx="7634316" cy="5164626"/>
          </a:xfrm>
        </p:spPr>
        <p:txBody>
          <a:bodyPr anchor="b"/>
          <a:lstStyle/>
          <a:p>
            <a:pPr algn="ctr" eaLnBrk="1" hangingPunct="1">
              <a:lnSpc>
                <a:spcPct val="80000"/>
              </a:lnSpc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ФИЗКУЛЬТУРНЫЙ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подготовительной группы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sz="2200" b="1" dirty="0" smtClean="0">
              <a:solidFill>
                <a:srgbClr val="8064A2"/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sz="2200" b="1" dirty="0" smtClean="0">
              <a:solidFill>
                <a:srgbClr val="8064A2"/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 Рябова Т.А.</a:t>
            </a:r>
          </a:p>
          <a:p>
            <a:pPr algn="r" eaLnBrk="1" hangingPunct="1">
              <a:lnSpc>
                <a:spcPct val="8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Карпова О.С.              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 rotWithShape="1">
          <a:blip r:embed="rId2" cstate="print"/>
          <a:srcRect r="2568"/>
          <a:stretch/>
        </p:blipFill>
        <p:spPr bwMode="auto">
          <a:xfrm>
            <a:off x="611560" y="4088101"/>
            <a:ext cx="3651521" cy="223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5322975" y="332190"/>
            <a:ext cx="307996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04040"/>
                </a:solidFill>
                <a:latin typeface="+mj-lt"/>
                <a:ea typeface="Trebuchet MS" pitchFamily="34" charset="0"/>
                <a:cs typeface="Trebuchet M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rgbClr val="FF0000"/>
                </a:solidFill>
              </a:rPr>
              <a:t>«Ходунки»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4437112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Используются </a:t>
            </a:r>
            <a:r>
              <a:rPr lang="ru-RU" dirty="0" smtClean="0"/>
              <a:t>для </a:t>
            </a:r>
            <a:r>
              <a:rPr lang="ru-RU" dirty="0"/>
              <a:t>выполнения основных видов движения, для развития координации движения, для самостоятельной игровой деятельности.</a:t>
            </a:r>
          </a:p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847" y="1312918"/>
            <a:ext cx="3450219" cy="2800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827584" y="443403"/>
            <a:ext cx="324036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04040"/>
                </a:solidFill>
                <a:latin typeface="+mj-lt"/>
                <a:ea typeface="Trebuchet MS" pitchFamily="34" charset="0"/>
                <a:cs typeface="Trebuchet M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rgbClr val="FF0000"/>
                </a:solidFill>
              </a:rPr>
              <a:t>«Разноцветные ведёрки»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97" b="17842"/>
          <a:stretch/>
        </p:blipFill>
        <p:spPr>
          <a:xfrm>
            <a:off x="639706" y="1556792"/>
            <a:ext cx="372362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79512" y="5192032"/>
            <a:ext cx="475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Предназначены </a:t>
            </a:r>
            <a:r>
              <a:rPr lang="ru-RU" dirty="0"/>
              <a:t>для развития глазомера, ловкости, </a:t>
            </a:r>
            <a:r>
              <a:rPr lang="ru-RU" dirty="0" smtClean="0"/>
              <a:t>перешагивания, бега змейкой. Используется как зрительный ориентир во время игр-соревнований, для самостоятельной игровой деятельности.</a:t>
            </a:r>
            <a:endParaRPr lang="ru-RU" dirty="0"/>
          </a:p>
        </p:txBody>
      </p:sp>
      <p:pic>
        <p:nvPicPr>
          <p:cNvPr id="12" name="Рисунок 11" descr="DSCN3946.JPG"/>
          <p:cNvPicPr>
            <a:picLocks noChangeAspect="1"/>
          </p:cNvPicPr>
          <p:nvPr/>
        </p:nvPicPr>
        <p:blipFill>
          <a:blip r:embed="rId6" cstate="print">
            <a:lum bright="10000"/>
          </a:blip>
          <a:srcRect l="13086" t="782" r="17516" b="782"/>
          <a:stretch>
            <a:fillRect/>
          </a:stretch>
        </p:blipFill>
        <p:spPr>
          <a:xfrm rot="5400000">
            <a:off x="1470079" y="3207399"/>
            <a:ext cx="1889490" cy="2010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358466" y="368196"/>
            <a:ext cx="82296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04040"/>
                </a:solidFill>
                <a:latin typeface="+mj-lt"/>
                <a:ea typeface="Trebuchet MS" pitchFamily="34" charset="0"/>
                <a:cs typeface="Trebuchet M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«Султанчики</a:t>
            </a:r>
            <a:r>
              <a:rPr lang="ru-RU" dirty="0" smtClean="0">
                <a:solidFill>
                  <a:srgbClr val="FF0000"/>
                </a:solidFill>
              </a:rPr>
              <a:t>»     «Ленточки»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19" y="1268760"/>
            <a:ext cx="3607047" cy="2522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99410" y="4112964"/>
            <a:ext cx="35965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Используются для выполнения общеразвивающих упражнений, дыхательной гимнастики, организации подвижных игр, </a:t>
            </a:r>
            <a:r>
              <a:rPr lang="ru-RU" dirty="0" smtClean="0"/>
              <a:t>игр-соревнований</a:t>
            </a:r>
            <a:r>
              <a:rPr lang="ru-RU" dirty="0"/>
              <a:t>. </a:t>
            </a:r>
            <a:r>
              <a:rPr lang="ru-RU" dirty="0" smtClean="0"/>
              <a:t>Способствуют </a:t>
            </a:r>
            <a:r>
              <a:rPr lang="ru-RU" dirty="0"/>
              <a:t>развитию органов дыхания, мышц </a:t>
            </a:r>
            <a:r>
              <a:rPr lang="ru-RU" dirty="0" smtClean="0"/>
              <a:t>туловища.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21045"/>
            <a:ext cx="3000442" cy="2567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05064"/>
            <a:ext cx="4572000" cy="252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358466" y="368196"/>
            <a:ext cx="82296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04040"/>
                </a:solidFill>
                <a:latin typeface="+mj-lt"/>
                <a:ea typeface="Trebuchet MS" pitchFamily="34" charset="0"/>
                <a:cs typeface="Trebuchet M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«Балансир»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7584" y="1349012"/>
            <a:ext cx="3561423" cy="253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716015" y="1916832"/>
            <a:ext cx="3559227" cy="2552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11560" y="486916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Совершенствует </a:t>
            </a:r>
            <a:r>
              <a:rPr lang="ru-RU" dirty="0"/>
              <a:t>равновесие и координацию движений, </a:t>
            </a:r>
            <a:endParaRPr lang="ru-RU" dirty="0" smtClean="0"/>
          </a:p>
          <a:p>
            <a:pPr algn="ctr"/>
            <a:r>
              <a:rPr lang="ru-RU" dirty="0" smtClean="0"/>
              <a:t>укрепляет </a:t>
            </a:r>
            <a:r>
              <a:rPr lang="ru-RU" dirty="0"/>
              <a:t>мышцы тазобедренного сустава и голеностопной части ноги, </a:t>
            </a:r>
            <a:r>
              <a:rPr lang="ru-RU" dirty="0" smtClean="0"/>
              <a:t>развивает </a:t>
            </a:r>
            <a:r>
              <a:rPr lang="ru-RU" dirty="0"/>
              <a:t>двигательную и эмоциональную активность.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358466" y="368196"/>
            <a:ext cx="82296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04040"/>
                </a:solidFill>
                <a:latin typeface="+mj-lt"/>
                <a:ea typeface="Trebuchet MS" pitchFamily="34" charset="0"/>
                <a:cs typeface="Trebuchet M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«Бильбоке</a:t>
            </a:r>
            <a:r>
              <a:rPr lang="ru-RU" dirty="0" smtClean="0">
                <a:solidFill>
                  <a:srgbClr val="FF0000"/>
                </a:solidFill>
              </a:rPr>
              <a:t>»     «Попади в кольцо»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268760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Предназначены </a:t>
            </a:r>
            <a:r>
              <a:rPr lang="ru-RU" dirty="0"/>
              <a:t>для попадания в цель. </a:t>
            </a:r>
            <a:endParaRPr lang="ru-RU" dirty="0" smtClean="0"/>
          </a:p>
          <a:p>
            <a:pPr algn="ctr"/>
            <a:r>
              <a:rPr lang="ru-RU" dirty="0" smtClean="0"/>
              <a:t>Развивают </a:t>
            </a:r>
            <a:r>
              <a:rPr lang="ru-RU" dirty="0"/>
              <a:t>глазомер, внимание, быстроту реакции, </a:t>
            </a:r>
            <a:endParaRPr lang="ru-RU" dirty="0" smtClean="0"/>
          </a:p>
          <a:p>
            <a:pPr algn="ctr"/>
            <a:r>
              <a:rPr lang="ru-RU" dirty="0" smtClean="0"/>
              <a:t>ловкость </a:t>
            </a:r>
            <a:r>
              <a:rPr lang="ru-RU" dirty="0"/>
              <a:t>рук и синхронизацию движений, </a:t>
            </a:r>
            <a:endParaRPr lang="ru-RU" dirty="0" smtClean="0"/>
          </a:p>
          <a:p>
            <a:pPr algn="ctr"/>
            <a:r>
              <a:rPr lang="ru-RU" dirty="0" smtClean="0"/>
              <a:t>а </a:t>
            </a:r>
            <a:r>
              <a:rPr lang="ru-RU" dirty="0"/>
              <a:t>также терпение и аккуратность.</a:t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7236296" cy="3794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-23651" y="690667"/>
            <a:ext cx="409159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04040"/>
                </a:solidFill>
                <a:latin typeface="+mj-lt"/>
                <a:ea typeface="Trebuchet MS" pitchFamily="34" charset="0"/>
                <a:cs typeface="Trebuchet M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dirty="0" smtClean="0">
                <a:solidFill>
                  <a:srgbClr val="FF0000"/>
                </a:solidFill>
              </a:rPr>
              <a:t>Палочки-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моталочки</a:t>
            </a:r>
            <a:r>
              <a:rPr lang="ru-RU" dirty="0">
                <a:solidFill>
                  <a:srgbClr val="FF0000"/>
                </a:solidFill>
              </a:rPr>
              <a:t>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26" y="836712"/>
            <a:ext cx="3291570" cy="2468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15315" y="2204864"/>
            <a:ext cx="26642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Используются для </a:t>
            </a:r>
            <a:r>
              <a:rPr lang="ru-RU" dirty="0"/>
              <a:t>эффективной тренировки мелкой моторики пальцев рук; совершенствуется ловкость, координация и быстрота </a:t>
            </a:r>
            <a:r>
              <a:rPr lang="ru-RU" dirty="0" smtClean="0"/>
              <a:t>движений</a:t>
            </a:r>
            <a:r>
              <a:rPr lang="ru-RU" dirty="0"/>
              <a:t>, организации подвижных игр, </a:t>
            </a:r>
            <a:endParaRPr lang="ru-RU" dirty="0" smtClean="0"/>
          </a:p>
          <a:p>
            <a:pPr algn="ctr"/>
            <a:r>
              <a:rPr lang="ru-RU" dirty="0" smtClean="0"/>
              <a:t>игр-соревнований.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06" y="3636025"/>
            <a:ext cx="4832859" cy="2668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9" t="5226" b="20908"/>
          <a:stretch/>
        </p:blipFill>
        <p:spPr>
          <a:xfrm>
            <a:off x="794572" y="3927671"/>
            <a:ext cx="4216046" cy="232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4"/>
          <p:cNvSpPr txBox="1">
            <a:spLocks/>
          </p:cNvSpPr>
          <p:nvPr/>
        </p:nvSpPr>
        <p:spPr bwMode="auto">
          <a:xfrm>
            <a:off x="5423677" y="3356992"/>
            <a:ext cx="324036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04040"/>
                </a:solidFill>
                <a:latin typeface="+mj-lt"/>
                <a:ea typeface="Trebuchet MS" pitchFamily="34" charset="0"/>
                <a:cs typeface="Trebuchet M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rgbClr val="FF0000"/>
                </a:solidFill>
              </a:rPr>
              <a:t>«Канат»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72" y="970088"/>
            <a:ext cx="4216046" cy="2558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711709" y="4485019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Используется </a:t>
            </a:r>
            <a:r>
              <a:rPr lang="ru-RU" dirty="0"/>
              <a:t>для развития мышечной силы, профилактики плоскостопия.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 bwMode="auto">
          <a:xfrm>
            <a:off x="5292080" y="479724"/>
            <a:ext cx="324036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04040"/>
                </a:solidFill>
                <a:latin typeface="+mj-lt"/>
                <a:ea typeface="Trebuchet MS" pitchFamily="34" charset="0"/>
                <a:cs typeface="Trebuchet M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rgbClr val="FF0000"/>
                </a:solidFill>
              </a:rPr>
              <a:t>«Змейка»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1649257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Используется </a:t>
            </a:r>
            <a:r>
              <a:rPr lang="ru-RU" dirty="0"/>
              <a:t>для </a:t>
            </a:r>
            <a:r>
              <a:rPr lang="ru-RU" dirty="0" smtClean="0"/>
              <a:t>перешагивания</a:t>
            </a:r>
            <a:r>
              <a:rPr lang="ru-RU" dirty="0"/>
              <a:t>, перепрыгивания, ходьбы «змейкой».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 bwMode="auto">
          <a:xfrm>
            <a:off x="180401" y="332656"/>
            <a:ext cx="8640069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04040"/>
                </a:solidFill>
                <a:latin typeface="+mj-lt"/>
                <a:ea typeface="Trebuchet MS" pitchFamily="34" charset="0"/>
                <a:cs typeface="Trebuchet M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dirty="0" smtClean="0">
                <a:solidFill>
                  <a:srgbClr val="FF0000"/>
                </a:solidFill>
              </a:rPr>
              <a:t>Дыхательные тренажеры»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619672" y="836712"/>
            <a:ext cx="2592289" cy="3456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960772" y="4140164"/>
            <a:ext cx="33231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Развивают дыхательную </a:t>
            </a:r>
            <a:r>
              <a:rPr lang="ru-RU" dirty="0"/>
              <a:t>мускулатуру, речевой аппарат, координацию движений,  </a:t>
            </a:r>
            <a:r>
              <a:rPr lang="ru-RU" dirty="0" smtClean="0"/>
              <a:t>вырабатывают </a:t>
            </a:r>
            <a:r>
              <a:rPr lang="ru-RU" dirty="0"/>
              <a:t>правильное ритмичное дыхание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Используется как ориентир для подпрыгивания.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70218"/>
            <a:ext cx="2664296" cy="234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SCN3935.JPG"/>
          <p:cNvPicPr>
            <a:picLocks noChangeAspect="1"/>
          </p:cNvPicPr>
          <p:nvPr/>
        </p:nvPicPr>
        <p:blipFill>
          <a:blip r:embed="rId6" cstate="print">
            <a:lum bright="10000"/>
          </a:blip>
          <a:srcRect l="20953" r="14093"/>
          <a:stretch>
            <a:fillRect/>
          </a:stretch>
        </p:blipFill>
        <p:spPr>
          <a:xfrm>
            <a:off x="5148064" y="3933056"/>
            <a:ext cx="2664296" cy="2577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 bwMode="auto">
          <a:xfrm>
            <a:off x="180401" y="332656"/>
            <a:ext cx="8640069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04040"/>
                </a:solidFill>
                <a:latin typeface="+mj-lt"/>
                <a:ea typeface="Trebuchet MS" pitchFamily="34" charset="0"/>
                <a:cs typeface="Trebuchet M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rgbClr val="FF0000"/>
                </a:solidFill>
              </a:rPr>
              <a:t>«Чудо - лыжи»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0952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Развивают координацию </a:t>
            </a:r>
            <a:r>
              <a:rPr lang="ru-RU" dirty="0"/>
              <a:t>движений, </a:t>
            </a:r>
            <a:endParaRPr lang="ru-RU" dirty="0" smtClean="0"/>
          </a:p>
          <a:p>
            <a:pPr algn="ctr"/>
            <a:r>
              <a:rPr lang="ru-RU" dirty="0" smtClean="0"/>
              <a:t>физические </a:t>
            </a:r>
            <a:r>
              <a:rPr lang="ru-RU" dirty="0"/>
              <a:t>качества – </a:t>
            </a:r>
            <a:r>
              <a:rPr lang="ru-RU" dirty="0" smtClean="0"/>
              <a:t>ловкость, быстроту реакции.</a:t>
            </a:r>
          </a:p>
          <a:p>
            <a:pPr algn="ctr"/>
            <a:r>
              <a:rPr lang="ru-RU" dirty="0" smtClean="0"/>
              <a:t>Используются для игр-эстафет </a:t>
            </a:r>
            <a:r>
              <a:rPr lang="ru-RU" dirty="0"/>
              <a:t>«Кто быстрее?»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10074" r="19193" b="9933"/>
          <a:stretch/>
        </p:blipFill>
        <p:spPr>
          <a:xfrm>
            <a:off x="666618" y="2503416"/>
            <a:ext cx="3888875" cy="2925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3" t="67444" r="37407" b="6436"/>
          <a:stretch/>
        </p:blipFill>
        <p:spPr>
          <a:xfrm>
            <a:off x="5580112" y="2564904"/>
            <a:ext cx="2601400" cy="2845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4396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230831" y="1484784"/>
            <a:ext cx="3781486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04040"/>
                </a:solidFill>
                <a:latin typeface="+mj-lt"/>
                <a:ea typeface="Trebuchet MS" pitchFamily="34" charset="0"/>
                <a:cs typeface="Trebuchet M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«Шапки – маски»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4572000" cy="3210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980728"/>
            <a:ext cx="4986461" cy="2697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292080" y="4295475"/>
            <a:ext cx="30490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Используются </a:t>
            </a:r>
            <a:r>
              <a:rPr lang="ru-RU" dirty="0"/>
              <a:t>для подвижных игр; создаётся эмоциональный </a:t>
            </a:r>
            <a:r>
              <a:rPr lang="ru-RU" dirty="0" smtClean="0"/>
              <a:t>настрой</a:t>
            </a:r>
            <a:r>
              <a:rPr lang="ru-RU" dirty="0"/>
              <a:t>, развивается фантазия, ребёнок раскрепощается.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5461"/>
            <a:ext cx="2656696" cy="4879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8144" y="1484783"/>
            <a:ext cx="2631058" cy="4832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1331640" y="404664"/>
            <a:ext cx="666220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04040"/>
                </a:solidFill>
                <a:latin typeface="+mj-lt"/>
                <a:ea typeface="Trebuchet MS" pitchFamily="34" charset="0"/>
                <a:cs typeface="Trebuchet M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dirty="0" smtClean="0">
                <a:solidFill>
                  <a:srgbClr val="FF0000"/>
                </a:solidFill>
              </a:rPr>
              <a:t>Мишень </a:t>
            </a:r>
            <a:r>
              <a:rPr lang="ru-RU" dirty="0">
                <a:solidFill>
                  <a:srgbClr val="FF0000"/>
                </a:solidFill>
              </a:rPr>
              <a:t>для метания»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2060848"/>
            <a:ext cx="21602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Используется </a:t>
            </a:r>
            <a:endParaRPr lang="ru-RU" dirty="0" smtClean="0"/>
          </a:p>
          <a:p>
            <a:pPr algn="ctr"/>
            <a:r>
              <a:rPr lang="ru-RU" dirty="0" smtClean="0"/>
              <a:t>для </a:t>
            </a:r>
          </a:p>
          <a:p>
            <a:pPr algn="ctr"/>
            <a:r>
              <a:rPr lang="ru-RU" dirty="0" smtClean="0"/>
              <a:t>метания </a:t>
            </a:r>
          </a:p>
          <a:p>
            <a:pPr algn="ctr"/>
            <a:r>
              <a:rPr lang="ru-RU" dirty="0" smtClean="0"/>
              <a:t>в </a:t>
            </a:r>
          </a:p>
          <a:p>
            <a:pPr algn="ctr"/>
            <a:r>
              <a:rPr lang="ru-RU" dirty="0" smtClean="0"/>
              <a:t>цель</a:t>
            </a:r>
            <a:r>
              <a:rPr lang="ru-RU" dirty="0"/>
              <a:t>, </a:t>
            </a:r>
            <a:r>
              <a:rPr lang="ru-RU" dirty="0" smtClean="0"/>
              <a:t>развивает </a:t>
            </a:r>
            <a:r>
              <a:rPr lang="ru-RU" dirty="0"/>
              <a:t>глазомер, </a:t>
            </a:r>
            <a:r>
              <a:rPr lang="ru-RU" dirty="0" smtClean="0"/>
              <a:t>способствует совершенство-</a:t>
            </a:r>
          </a:p>
          <a:p>
            <a:pPr algn="ctr"/>
            <a:r>
              <a:rPr lang="ru-RU" dirty="0" err="1" smtClean="0"/>
              <a:t>ванию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метания </a:t>
            </a:r>
          </a:p>
          <a:p>
            <a:pPr algn="ctr"/>
            <a:r>
              <a:rPr lang="ru-RU" dirty="0" smtClean="0"/>
              <a:t>в </a:t>
            </a:r>
          </a:p>
          <a:p>
            <a:pPr algn="ctr"/>
            <a:r>
              <a:rPr lang="ru-RU" dirty="0" smtClean="0"/>
              <a:t>цель</a:t>
            </a:r>
            <a:r>
              <a:rPr lang="ru-RU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8"/>
          <p:cNvSpPr>
            <a:spLocks noGrp="1"/>
          </p:cNvSpPr>
          <p:nvPr>
            <p:ph idx="1"/>
          </p:nvPr>
        </p:nvSpPr>
        <p:spPr>
          <a:xfrm>
            <a:off x="683568" y="4581128"/>
            <a:ext cx="7632700" cy="2016224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 привитие детям интереса к занятиям физической культурой. Способствовать полноценному и всестороннему развитию и воспитанию двигательной активности детей, которая оказывает огромное влияние на состояние здоровья и физическое развитие ребёнка. Разнообразить двигательную активность детей с помощью дополнительного оборудования.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96880"/>
            <a:ext cx="3816425" cy="4228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11076"/>
            <a:ext cx="3082253" cy="4314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 txBox="1">
            <a:spLocks/>
          </p:cNvSpPr>
          <p:nvPr/>
        </p:nvSpPr>
        <p:spPr>
          <a:xfrm>
            <a:off x="4211960" y="764704"/>
            <a:ext cx="1440160" cy="30843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«Здоровье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свыше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нам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дано.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Учись,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малыш,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беречь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его.»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 bwMode="auto">
          <a:xfrm>
            <a:off x="1331640" y="404664"/>
            <a:ext cx="666220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04040"/>
                </a:solidFill>
                <a:latin typeface="+mj-lt"/>
                <a:ea typeface="Trebuchet MS" pitchFamily="34" charset="0"/>
                <a:cs typeface="Trebuchet M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«Дидактические игры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по физической культуре»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1277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Развивают интерес к физкультуре и спорту</a:t>
            </a:r>
          </a:p>
        </p:txBody>
      </p:sp>
      <p:pic>
        <p:nvPicPr>
          <p:cNvPr id="5" name="Рисунок 4" descr="DSCN3918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l="8859" t="5906"/>
          <a:stretch>
            <a:fillRect/>
          </a:stretch>
        </p:blipFill>
        <p:spPr>
          <a:xfrm>
            <a:off x="683568" y="4096021"/>
            <a:ext cx="2880320" cy="2501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SCN3926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11610" t="2751" r="13086" b="6688"/>
          <a:stretch>
            <a:fillRect/>
          </a:stretch>
        </p:blipFill>
        <p:spPr>
          <a:xfrm>
            <a:off x="3275856" y="1916832"/>
            <a:ext cx="2664296" cy="2313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N3923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 l="11610" t="4719" r="11610"/>
          <a:stretch>
            <a:fillRect/>
          </a:stretch>
        </p:blipFill>
        <p:spPr>
          <a:xfrm rot="16200000">
            <a:off x="5795834" y="3818085"/>
            <a:ext cx="2592891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9099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 bwMode="auto">
          <a:xfrm>
            <a:off x="1331640" y="404664"/>
            <a:ext cx="666220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04040"/>
                </a:solidFill>
                <a:latin typeface="+mj-lt"/>
                <a:ea typeface="Trebuchet MS" pitchFamily="34" charset="0"/>
                <a:cs typeface="Trebuchet M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rgbClr val="FF0000"/>
                </a:solidFill>
              </a:rPr>
              <a:t>Картотека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2593" y="98072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Подвижные игры, дыхательная гимнастика, физкультминутки</a:t>
            </a:r>
            <a:r>
              <a:rPr lang="ru-RU" dirty="0" smtClean="0"/>
              <a:t>, стихи </a:t>
            </a:r>
            <a:r>
              <a:rPr lang="ru-RU" dirty="0"/>
              <a:t>релаксационные игры, </a:t>
            </a:r>
            <a:r>
              <a:rPr lang="ru-RU" dirty="0" smtClean="0"/>
              <a:t>альбомы </a:t>
            </a:r>
            <a:r>
              <a:rPr lang="ru-RU" dirty="0"/>
              <a:t>«Олимпиада в Сочи </a:t>
            </a:r>
            <a:r>
              <a:rPr lang="ru-RU" dirty="0" smtClean="0"/>
              <a:t>- 2014</a:t>
            </a:r>
            <a:r>
              <a:rPr lang="ru-RU" dirty="0" smtClean="0"/>
              <a:t>», </a:t>
            </a:r>
          </a:p>
          <a:p>
            <a:pPr algn="ctr"/>
            <a:r>
              <a:rPr lang="ru-RU" dirty="0" smtClean="0"/>
              <a:t>«Летние олимпийские виды спорта», «Спортсмены Кузбасса», </a:t>
            </a:r>
          </a:p>
          <a:p>
            <a:pPr algn="ctr"/>
            <a:r>
              <a:rPr lang="ru-RU" dirty="0" smtClean="0"/>
              <a:t>ребусы о спорте, дидактические игры.</a:t>
            </a:r>
            <a:endParaRPr lang="ru-RU" dirty="0"/>
          </a:p>
        </p:txBody>
      </p:sp>
      <p:pic>
        <p:nvPicPr>
          <p:cNvPr id="4" name="Рисунок 3" descr="DSCN3915.JPG"/>
          <p:cNvPicPr>
            <a:picLocks noChangeAspect="1"/>
          </p:cNvPicPr>
          <p:nvPr/>
        </p:nvPicPr>
        <p:blipFill>
          <a:blip r:embed="rId2" cstate="print"/>
          <a:srcRect l="11610" t="14563" r="5704" b="6688"/>
          <a:stretch>
            <a:fillRect/>
          </a:stretch>
        </p:blipFill>
        <p:spPr>
          <a:xfrm>
            <a:off x="395536" y="2276872"/>
            <a:ext cx="2736304" cy="2135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N3937.JPG"/>
          <p:cNvPicPr>
            <a:picLocks noChangeAspect="1"/>
          </p:cNvPicPr>
          <p:nvPr/>
        </p:nvPicPr>
        <p:blipFill>
          <a:blip r:embed="rId3" cstate="print"/>
          <a:srcRect l="7180" t="6688" r="5704" b="2751"/>
          <a:stretch>
            <a:fillRect/>
          </a:stretch>
        </p:blipFill>
        <p:spPr>
          <a:xfrm>
            <a:off x="6012160" y="2276872"/>
            <a:ext cx="2736304" cy="2079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N3938.JPG"/>
          <p:cNvPicPr>
            <a:picLocks noChangeAspect="1"/>
          </p:cNvPicPr>
          <p:nvPr/>
        </p:nvPicPr>
        <p:blipFill>
          <a:blip r:embed="rId4" cstate="print"/>
          <a:srcRect l="4227" r="8657"/>
          <a:stretch>
            <a:fillRect/>
          </a:stretch>
        </p:blipFill>
        <p:spPr>
          <a:xfrm>
            <a:off x="3347864" y="2319327"/>
            <a:ext cx="2448272" cy="2045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N3940.JPG"/>
          <p:cNvPicPr>
            <a:picLocks noChangeAspect="1"/>
          </p:cNvPicPr>
          <p:nvPr/>
        </p:nvPicPr>
        <p:blipFill>
          <a:blip r:embed="rId5" cstate="print"/>
          <a:srcRect t="10626" b="2751"/>
          <a:stretch>
            <a:fillRect/>
          </a:stretch>
        </p:blipFill>
        <p:spPr>
          <a:xfrm>
            <a:off x="395536" y="4581128"/>
            <a:ext cx="2736304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SCN3942.JPG"/>
          <p:cNvPicPr>
            <a:picLocks noChangeAspect="1"/>
          </p:cNvPicPr>
          <p:nvPr/>
        </p:nvPicPr>
        <p:blipFill>
          <a:blip r:embed="rId6" cstate="print"/>
          <a:srcRect l="1274" t="782" r="1274"/>
          <a:stretch>
            <a:fillRect/>
          </a:stretch>
        </p:blipFill>
        <p:spPr>
          <a:xfrm>
            <a:off x="6012160" y="4581128"/>
            <a:ext cx="2736304" cy="2034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SCN3944.JPG"/>
          <p:cNvPicPr>
            <a:picLocks noChangeAspect="1"/>
          </p:cNvPicPr>
          <p:nvPr/>
        </p:nvPicPr>
        <p:blipFill>
          <a:blip r:embed="rId7" cstate="print"/>
          <a:srcRect t="8657" b="6688"/>
          <a:stretch>
            <a:fillRect/>
          </a:stretch>
        </p:blipFill>
        <p:spPr>
          <a:xfrm>
            <a:off x="3203848" y="4653136"/>
            <a:ext cx="2736303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3031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285729"/>
            <a:ext cx="7124700" cy="107156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340768"/>
            <a:ext cx="7416824" cy="4392488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Обогащение двигательного опыта.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сноровки, внимания, ловкости, умения быть в коллективе.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самооценки.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Бережное обращение с пособиями.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Навыки самостоятельной двигательной активности  при использовании нестандартного оборудования.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55650" y="676275"/>
            <a:ext cx="7777163" cy="2032645"/>
          </a:xfrm>
        </p:spPr>
        <p:txBody>
          <a:bodyPr/>
          <a:lstStyle/>
          <a:p>
            <a:pPr algn="ctr" eaLnBrk="1" hangingPunct="1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20888"/>
            <a:ext cx="3635896" cy="2460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358466" y="368196"/>
            <a:ext cx="8229600" cy="9807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«Дорожки здоровья»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DSCN3932.JPG"/>
          <p:cNvPicPr>
            <a:picLocks noChangeAspect="1"/>
          </p:cNvPicPr>
          <p:nvPr/>
        </p:nvPicPr>
        <p:blipFill>
          <a:blip r:embed="rId2" cstate="print"/>
          <a:srcRect l="17516" t="2751" r="17516" b="10625"/>
          <a:stretch>
            <a:fillRect/>
          </a:stretch>
        </p:blipFill>
        <p:spPr>
          <a:xfrm rot="18645567">
            <a:off x="3136140" y="2209164"/>
            <a:ext cx="2477718" cy="247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1268760"/>
            <a:ext cx="26642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Дорожки </a:t>
            </a:r>
            <a:r>
              <a:rPr lang="ru-RU" dirty="0"/>
              <a:t>с пуговицами и искусственной травкой используют для </a:t>
            </a:r>
            <a:r>
              <a:rPr lang="ru-RU" dirty="0" err="1"/>
              <a:t>босохождения</a:t>
            </a:r>
            <a:r>
              <a:rPr lang="ru-RU" dirty="0"/>
              <a:t>, профилактики плоскостопия и закаливания детей. Известно, что «дорожки здоровья» положительно воздействуют на процессы, происходящие в организме, делая массаж стоп, на которых расположено множество активных точек.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96752"/>
            <a:ext cx="2592288" cy="5218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8466" y="368196"/>
            <a:ext cx="8229600" cy="9807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«Дорожка «Шагай-ка»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0351" y="1916832"/>
            <a:ext cx="26642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Дорожка используется </a:t>
            </a:r>
            <a:r>
              <a:rPr lang="ru-RU" dirty="0"/>
              <a:t>для </a:t>
            </a:r>
            <a:r>
              <a:rPr lang="ru-RU" dirty="0" smtClean="0"/>
              <a:t>перешагивания, перепрыгивания, упражнений </a:t>
            </a:r>
            <a:r>
              <a:rPr lang="ru-RU" dirty="0"/>
              <a:t>на равновесие, </a:t>
            </a:r>
            <a:endParaRPr lang="ru-RU" dirty="0" smtClean="0"/>
          </a:p>
          <a:p>
            <a:pPr algn="ctr"/>
            <a:r>
              <a:rPr lang="ru-RU" dirty="0" smtClean="0"/>
              <a:t>ходьбы </a:t>
            </a:r>
            <a:r>
              <a:rPr lang="ru-RU" dirty="0"/>
              <a:t>с препятствиями, </a:t>
            </a:r>
            <a:r>
              <a:rPr lang="ru-RU" dirty="0" smtClean="0"/>
              <a:t>умения </a:t>
            </a:r>
            <a:r>
              <a:rPr lang="ru-RU" dirty="0"/>
              <a:t>ориентироваться, упражнения на внимание (разные задания на </a:t>
            </a:r>
            <a:r>
              <a:rPr lang="ru-RU" dirty="0" smtClean="0"/>
              <a:t>островках </a:t>
            </a:r>
            <a:r>
              <a:rPr lang="ru-RU" dirty="0"/>
              <a:t>разного цвета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1412776"/>
            <a:ext cx="2520279" cy="5078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358466" y="368196"/>
            <a:ext cx="8229600" cy="9807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«Мешочки»      «Подушечки»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0768"/>
            <a:ext cx="3312368" cy="2260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83568" y="1772816"/>
            <a:ext cx="26642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Материал: </a:t>
            </a:r>
            <a:endParaRPr lang="ru-RU" dirty="0" smtClean="0"/>
          </a:p>
          <a:p>
            <a:pPr algn="ctr"/>
            <a:r>
              <a:rPr lang="ru-RU" dirty="0" smtClean="0"/>
              <a:t>плотная </a:t>
            </a:r>
            <a:r>
              <a:rPr lang="ru-RU" dirty="0"/>
              <a:t>ткань, наполнитель </a:t>
            </a:r>
            <a:r>
              <a:rPr lang="ru-RU" dirty="0" smtClean="0"/>
              <a:t>(песок, перловка, пшено </a:t>
            </a:r>
            <a:r>
              <a:rPr lang="ru-RU" dirty="0"/>
              <a:t>или другой материал</a:t>
            </a:r>
            <a:r>
              <a:rPr lang="ru-RU" dirty="0" smtClean="0"/>
              <a:t>).</a:t>
            </a:r>
            <a:endParaRPr lang="ru-RU" dirty="0"/>
          </a:p>
          <a:p>
            <a:pPr algn="ctr"/>
            <a:r>
              <a:rPr lang="ru-RU" dirty="0" smtClean="0"/>
              <a:t>Мешочки, подушечки используются </a:t>
            </a:r>
            <a:r>
              <a:rPr lang="ru-RU" dirty="0"/>
              <a:t>для развития силы рук, для занятий ОРУ, </a:t>
            </a:r>
            <a:endParaRPr lang="ru-RU" dirty="0" smtClean="0"/>
          </a:p>
          <a:p>
            <a:pPr algn="ctr"/>
            <a:r>
              <a:rPr lang="ru-RU" dirty="0" smtClean="0"/>
              <a:t>для </a:t>
            </a:r>
            <a:r>
              <a:rPr lang="ru-RU" dirty="0"/>
              <a:t>метания и подвижных игр, а также для развития мелкой моторики.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64047"/>
            <a:ext cx="3312368" cy="2260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358466" y="368196"/>
            <a:ext cx="8229600" cy="9807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«Косички»      «Скакалки»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80162" y="2050970"/>
            <a:ext cx="26642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Используются </a:t>
            </a:r>
            <a:r>
              <a:rPr lang="ru-RU" dirty="0"/>
              <a:t>для занятий ОРУ и для развития основных видов </a:t>
            </a:r>
            <a:r>
              <a:rPr lang="ru-RU" dirty="0" smtClean="0"/>
              <a:t>движений, подвижных </a:t>
            </a:r>
            <a:r>
              <a:rPr lang="ru-RU" dirty="0"/>
              <a:t>игр, </a:t>
            </a:r>
            <a:r>
              <a:rPr lang="ru-RU" dirty="0" smtClean="0"/>
              <a:t>тренировки </a:t>
            </a:r>
            <a:r>
              <a:rPr lang="ru-RU" dirty="0"/>
              <a:t>мышц плечевого пояса, </a:t>
            </a:r>
            <a:endParaRPr lang="ru-RU" dirty="0" smtClean="0"/>
          </a:p>
          <a:p>
            <a:pPr algn="ctr"/>
            <a:r>
              <a:rPr lang="ru-RU" dirty="0" smtClean="0"/>
              <a:t>рук </a:t>
            </a:r>
            <a:r>
              <a:rPr lang="ru-RU" dirty="0"/>
              <a:t>и ног </a:t>
            </a:r>
            <a:r>
              <a:rPr lang="ru-RU" dirty="0" smtClean="0"/>
              <a:t>ребёнка, используются как зрительные ориентиры и обучение прыжкам различными способами.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22"/>
            <a:ext cx="2263789" cy="2345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01022"/>
            <a:ext cx="2263789" cy="2345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53" y="3933056"/>
            <a:ext cx="3256389" cy="2622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358466" y="368196"/>
            <a:ext cx="8229600" cy="9807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«Мячи»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59631" y="2986154"/>
            <a:ext cx="6732240" cy="3539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65310" y="1170618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«Ёжики» используются для масса рук и ног, для релаксации.</a:t>
            </a:r>
          </a:p>
          <a:p>
            <a:pPr algn="ctr"/>
            <a:r>
              <a:rPr lang="ru-RU" dirty="0" smtClean="0"/>
              <a:t>Мягкие, «хрустящие», «попрыгунчики», резиновые, теннисные используются для развития глазомера, ловкости, воспитания волевых качеств, внимания, быстроты </a:t>
            </a:r>
            <a:r>
              <a:rPr lang="ru-RU" dirty="0"/>
              <a:t>реакции, умения регулировать и координировать движения, </a:t>
            </a:r>
            <a:r>
              <a:rPr lang="ru-RU" dirty="0" smtClean="0"/>
              <a:t>формирования навыка </a:t>
            </a:r>
            <a:r>
              <a:rPr lang="ru-RU" dirty="0"/>
              <a:t>самоконтроля, </a:t>
            </a:r>
            <a:r>
              <a:rPr lang="ru-RU" dirty="0" smtClean="0"/>
              <a:t>мелкой моторики, зоркости.</a:t>
            </a:r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358466" y="368196"/>
            <a:ext cx="82296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04040"/>
                </a:solidFill>
                <a:latin typeface="+mj-lt"/>
                <a:ea typeface="Trebuchet MS" pitchFamily="34" charset="0"/>
                <a:cs typeface="Trebuchet M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«Массажные перчатки»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5310" y="1170618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Помогают оказывать позитивное влияние на рост и развитие детского организма, снимают усталость, улучшают циркуляцию крови, успокаивают нервную систему дошкольников. Массаж </a:t>
            </a:r>
            <a:r>
              <a:rPr lang="ru-RU" dirty="0" smtClean="0"/>
              <a:t>проводится </a:t>
            </a:r>
            <a:r>
              <a:rPr lang="ru-RU" dirty="0"/>
              <a:t>для повышения общего тонуса организма, для укрепления иммунитета и улучшения эмоционального состояния ребёнка.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725" y="2780928"/>
            <a:ext cx="3944499" cy="3663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358466" y="368196"/>
            <a:ext cx="82296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04040"/>
                </a:solidFill>
                <a:latin typeface="+mj-lt"/>
                <a:ea typeface="Trebuchet MS" pitchFamily="34" charset="0"/>
                <a:cs typeface="Trebuchet M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dirty="0" smtClean="0">
                <a:solidFill>
                  <a:srgbClr val="FF0000"/>
                </a:solidFill>
              </a:rPr>
              <a:t>Тренажёры </a:t>
            </a:r>
            <a:r>
              <a:rPr lang="ru-RU" dirty="0">
                <a:solidFill>
                  <a:srgbClr val="FF0000"/>
                </a:solidFill>
              </a:rPr>
              <a:t>«Пружинка</a:t>
            </a:r>
            <a:r>
              <a:rPr lang="ru-RU" dirty="0" smtClean="0">
                <a:solidFill>
                  <a:srgbClr val="FF0000"/>
                </a:solidFill>
              </a:rPr>
              <a:t>» </a:t>
            </a: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Массажёры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6" y="3966783"/>
            <a:ext cx="4473266" cy="2547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48924"/>
            <a:ext cx="5119930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03226" y="1700808"/>
            <a:ext cx="3116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Используются </a:t>
            </a:r>
            <a:r>
              <a:rPr lang="ru-RU" dirty="0"/>
              <a:t>для тренировки и укрепления мышц шеи и плечевого </a:t>
            </a:r>
            <a:r>
              <a:rPr lang="ru-RU" dirty="0" smtClean="0"/>
              <a:t>пояса, груди и ног.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4640208"/>
            <a:ext cx="31166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Используются </a:t>
            </a:r>
            <a:r>
              <a:rPr lang="ru-RU" dirty="0"/>
              <a:t>для </a:t>
            </a:r>
            <a:r>
              <a:rPr lang="ru-RU" dirty="0" smtClean="0"/>
              <a:t>самомассажа и улучшения кровообращения.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5085</TotalTime>
  <Words>729</Words>
  <Application>Microsoft Office PowerPoint</Application>
  <PresentationFormat>Экран (4:3)</PresentationFormat>
  <Paragraphs>93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Spring</vt:lpstr>
      <vt:lpstr>Муниципальное бюджетное дошкольное образовательное учреждение  «Детский сад № 194 » г. Кемерово</vt:lpstr>
      <vt:lpstr>Презентация PowerPoint</vt:lpstr>
      <vt:lpstr>«Дорожки здоровья»</vt:lpstr>
      <vt:lpstr>«Дорожка «Шагай-ка»</vt:lpstr>
      <vt:lpstr>«Мешочки»      «Подушечки»</vt:lpstr>
      <vt:lpstr>«Косички»      «Скакалки»</vt:lpstr>
      <vt:lpstr>«Мячи»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Ожидаемые результаты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комбинированного вида детский сад №52</dc:title>
  <dc:creator>Елена</dc:creator>
  <cp:lastModifiedBy>User</cp:lastModifiedBy>
  <cp:revision>505</cp:revision>
  <dcterms:created xsi:type="dcterms:W3CDTF">2013-03-12T14:06:00Z</dcterms:created>
  <dcterms:modified xsi:type="dcterms:W3CDTF">2016-03-12T16:01:23Z</dcterms:modified>
</cp:coreProperties>
</file>