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87" r:id="rId6"/>
    <p:sldId id="286" r:id="rId7"/>
    <p:sldId id="288" r:id="rId8"/>
    <p:sldId id="289" r:id="rId9"/>
    <p:sldId id="290" r:id="rId10"/>
    <p:sldId id="292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5" autoAdjust="0"/>
    <p:restoredTop sz="94660"/>
  </p:normalViewPr>
  <p:slideViewPr>
    <p:cSldViewPr snapToGrid="0">
      <p:cViewPr>
        <p:scale>
          <a:sx n="69" d="100"/>
          <a:sy n="69" d="100"/>
        </p:scale>
        <p:origin x="-1886" y="-34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[Книга1]Лист1!$B$1:$D$1</c:f>
              <c:strCache>
                <c:ptCount val="3"/>
                <c:pt idx="0">
                  <c:v>кашу, творожок, молоко с хлопьями</c:v>
                </c:pt>
                <c:pt idx="1">
                  <c:v> бутерброд </c:v>
                </c:pt>
                <c:pt idx="2">
                  <c:v>ничего</c:v>
                </c:pt>
              </c:strCache>
            </c:strRef>
          </c:cat>
          <c:val>
            <c:numRef>
              <c:f>[Книга1]Лист1!$B$2:$D$2</c:f>
              <c:numCache>
                <c:formatCode>General</c:formatCode>
                <c:ptCount val="3"/>
                <c:pt idx="0">
                  <c:v>80</c:v>
                </c:pt>
                <c:pt idx="1">
                  <c:v>40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>
        <c:manualLayout>
          <c:xMode val="edge"/>
          <c:yMode val="edge"/>
          <c:x val="0.58239020122484686"/>
          <c:y val="8.6811388159813388E-2"/>
          <c:w val="0.39805871369935819"/>
          <c:h val="0.9131886118401866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General</c:formatCode>
                <c:ptCount val="2"/>
                <c:pt idx="0">
                  <c:v>100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4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General</c:formatCode>
                <c:ptCount val="2"/>
                <c:pt idx="0">
                  <c:v>90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4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General</c:formatCode>
                <c:ptCount val="2"/>
                <c:pt idx="0">
                  <c:v>100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6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5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[Книга1]Лист1!$A$1:$B$1</c:f>
              <c:strCache>
                <c:ptCount val="2"/>
                <c:pt idx="0">
                  <c:v>4-5 раз </c:v>
                </c:pt>
                <c:pt idx="1">
                  <c:v>3 раза</c:v>
                </c:pt>
              </c:strCache>
            </c:strRef>
          </c:cat>
          <c:val>
            <c:numRef>
              <c:f>[Книга1]Лист1!$A$2:$B$2</c:f>
              <c:numCache>
                <c:formatCode>General</c:formatCode>
                <c:ptCount val="2"/>
                <c:pt idx="0">
                  <c:v>69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4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[Книга1]Лист1!$A$1:$B$1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General</c:formatCode>
                <c:ptCount val="2"/>
                <c:pt idx="0">
                  <c:v>120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3600" b="1" i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1"/>
            <a:ext cx="1417539" cy="777875"/>
          </a:xfrm>
          <a:custGeom>
            <a:avLst/>
            <a:gdLst/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736" y="2514601"/>
            <a:ext cx="7243762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736" y="4777380"/>
            <a:ext cx="7243762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8364-90EC-432F-8D57-34FCD6C45439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4529139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FCF4-9586-4D30-8127-E22838A2F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09600"/>
            <a:ext cx="7243762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201D-6A8C-42A4-9DF8-8720C651DEB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F311-1842-4AB0-ADFE-D663B9C9C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004417" y="647700"/>
            <a:ext cx="495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9030197" y="2905125"/>
            <a:ext cx="49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0947" y="3505200"/>
            <a:ext cx="612345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AB87-E53A-4B53-9186-ACA3687800EC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0333-6949-4D7E-8917-9EF37F39D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438401"/>
            <a:ext cx="724376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43B5-DDDE-463F-BD31-93691AD200A8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B32C3-D47D-40AD-A5DE-EB8632C91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004417" y="647700"/>
            <a:ext cx="495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9030197" y="2905125"/>
            <a:ext cx="49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EEBF-68D1-4A12-94DB-379E8BE7101C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4DE8-788E-40DE-9D89-F41018173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27407"/>
            <a:ext cx="724376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4530-9805-4937-9BC4-169A57F5F69B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1B7E-D662-4729-BF9D-7CA54A49D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6298-C49C-442C-B708-E0BA5523690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9E6E-06AE-487C-81A9-681A32E9C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2035" y="627406"/>
            <a:ext cx="179367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35" y="627406"/>
            <a:ext cx="5262563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0F34-E100-4E8F-9E3F-F3F12B84B74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4B04-D3BF-4C6E-96AB-66E5A3D9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52" y="624110"/>
            <a:ext cx="7240746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35" y="2133600"/>
            <a:ext cx="7243763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84F4-1BF2-458B-A4DB-4807012BE95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9C96-746B-4F39-9CB6-1DA4A242A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058750"/>
            <a:ext cx="724376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3530129"/>
            <a:ext cx="7243762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BD92-5178-4D9E-956D-E0668AFC4CE4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5E2D1-4C41-4335-ABE2-E2EEAADEA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35" y="2133600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2482" y="2126222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4A54-A11F-4742-B57B-E9224172475B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5A7F-728C-4CED-8B25-95FB4DEA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240" y="1972703"/>
            <a:ext cx="3244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735" y="2548966"/>
            <a:ext cx="3528601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9137" y="1969475"/>
            <a:ext cx="32491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152" y="2545738"/>
            <a:ext cx="352517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5E84-DAC9-47EF-AD38-D0C6E9890416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BF76-C238-4B2E-93F0-8CC8C430C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7E6F-62AD-4D2D-AB82-7C35DD49A099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A14F-F78C-44A5-AE25-48D5A7BB0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E36F-2737-449D-9F91-15A2D191931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1169-A386-4E08-9EF1-009F735D3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46088"/>
            <a:ext cx="284797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47" y="446089"/>
            <a:ext cx="421005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1598613"/>
            <a:ext cx="284797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E8D0-C478-4763-B1FF-8C85BB5D98B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83A2-B1DB-4281-8E65-4EAF10828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800600"/>
            <a:ext cx="724376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3735" y="634965"/>
            <a:ext cx="724376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367338"/>
            <a:ext cx="724376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6002-5B41-44FB-819F-39B0E31BDB05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F167-5777-4BC7-ABCB-EB3885ED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1"/>
            <a:ext cx="2316559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1928" y="0"/>
            <a:ext cx="1915418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0"/>
            <a:ext cx="1483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106316" y="623888"/>
            <a:ext cx="72411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03735" y="2133600"/>
            <a:ext cx="7243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8811" y="6130925"/>
            <a:ext cx="931267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BAED9-1634-4806-BB13-A0B8F49C50C5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36" y="6135689"/>
            <a:ext cx="619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2098" y="787401"/>
            <a:ext cx="633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9DAD326-C181-4E82-94F8-B9F095753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98490" y="695459"/>
            <a:ext cx="8963695" cy="111605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–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№61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5010" y="2054939"/>
            <a:ext cx="8036416" cy="197614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3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окружающему миру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питаться правильно»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8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9175" y="4971399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2в класса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Коняхина В.Н.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5950" y="6275464"/>
            <a:ext cx="1733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Брянск,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555" y="340775"/>
            <a:ext cx="8165205" cy="128089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3300"/>
                </a:solidFill>
              </a:rPr>
              <a:t>Неправильное </a:t>
            </a:r>
            <a:r>
              <a:rPr lang="ru-RU" sz="4400" dirty="0">
                <a:solidFill>
                  <a:srgbClr val="FF3300"/>
                </a:solidFill>
              </a:rPr>
              <a:t/>
            </a:r>
            <a:br>
              <a:rPr lang="ru-RU" sz="4400" dirty="0">
                <a:solidFill>
                  <a:srgbClr val="FF3300"/>
                </a:solidFill>
              </a:rPr>
            </a:br>
            <a:r>
              <a:rPr lang="ru-RU" sz="4400" b="1" dirty="0" smtClean="0">
                <a:solidFill>
                  <a:srgbClr val="FF3300"/>
                </a:solidFill>
              </a:rPr>
              <a:t>питание </a:t>
            </a:r>
            <a:r>
              <a:rPr lang="ru-RU" sz="4400" b="1" dirty="0">
                <a:solidFill>
                  <a:srgbClr val="FF3300"/>
                </a:solidFill>
              </a:rPr>
              <a:t>приводит к: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2" y="2082085"/>
            <a:ext cx="7765962" cy="2283853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нарушению развития мозга, костей, мышц, других органов,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555" y="340775"/>
            <a:ext cx="8165205" cy="128089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3300"/>
                </a:solidFill>
              </a:rPr>
              <a:t>Неправильное </a:t>
            </a:r>
            <a:r>
              <a:rPr lang="ru-RU" sz="4400" dirty="0">
                <a:solidFill>
                  <a:srgbClr val="FF3300"/>
                </a:solidFill>
              </a:rPr>
              <a:t/>
            </a:r>
            <a:br>
              <a:rPr lang="ru-RU" sz="4400" dirty="0">
                <a:solidFill>
                  <a:srgbClr val="FF3300"/>
                </a:solidFill>
              </a:rPr>
            </a:br>
            <a:r>
              <a:rPr lang="ru-RU" sz="4400" b="1" dirty="0" smtClean="0">
                <a:solidFill>
                  <a:srgbClr val="FF3300"/>
                </a:solidFill>
              </a:rPr>
              <a:t>питание </a:t>
            </a:r>
            <a:r>
              <a:rPr lang="ru-RU" sz="4400" b="1" dirty="0">
                <a:solidFill>
                  <a:srgbClr val="FF3300"/>
                </a:solidFill>
              </a:rPr>
              <a:t>приводит к: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2" y="2082085"/>
            <a:ext cx="8474300" cy="228385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- нарушению иммунитета,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- трудностям в обучении. </a:t>
            </a:r>
          </a:p>
          <a:p>
            <a:pPr marL="0" indent="0">
              <a:buNone/>
            </a:pP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6562" name="Picture 2" descr="C:\Users\Вера\Desktop\elev-1024x76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49" y="3475686"/>
            <a:ext cx="4509752" cy="33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C:\Users\Вера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90" y="3590564"/>
            <a:ext cx="3140077" cy="22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060" y="598353"/>
            <a:ext cx="8165205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FF3300"/>
                </a:solidFill>
              </a:rPr>
              <a:t>Правильное питание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18197" y="1613636"/>
            <a:ext cx="7587803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/>
              <a:t>-это горячее питание</a:t>
            </a:r>
            <a:br>
              <a:rPr lang="ru-RU" sz="4400" b="1" dirty="0" smtClean="0"/>
            </a:br>
            <a:r>
              <a:rPr lang="ru-RU" sz="4400" b="1" dirty="0" smtClean="0"/>
              <a:t> </a:t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67586" name="Picture 2" descr="C:\Users\Вера\Desktop\fbb7e3d3b2f5d7f8bdf7830e9571d759be4ae5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14963" r="3513" b="3820"/>
          <a:stretch/>
        </p:blipFill>
        <p:spPr bwMode="auto">
          <a:xfrm>
            <a:off x="3343139" y="2513030"/>
            <a:ext cx="6207618" cy="40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6060" y="598353"/>
            <a:ext cx="8165205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FF3300"/>
                </a:solidFill>
              </a:rPr>
              <a:t>Правильное питание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2277" y="1613636"/>
            <a:ext cx="9403724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/>
              <a:t>-это приём пищи не </a:t>
            </a:r>
            <a:r>
              <a:rPr lang="ru-RU" sz="4400" b="1" dirty="0"/>
              <a:t>менее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4 </a:t>
            </a:r>
            <a:r>
              <a:rPr lang="ru-RU" sz="4400" b="1" dirty="0"/>
              <a:t>– 5 раз в день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 </a:t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68610" name="Picture 2" descr="F:\Здоровое питание\clp5482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 b="11549"/>
          <a:stretch/>
        </p:blipFill>
        <p:spPr bwMode="auto">
          <a:xfrm>
            <a:off x="4893972" y="3195789"/>
            <a:ext cx="4726546" cy="35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6060" y="598353"/>
            <a:ext cx="8165205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FF3300"/>
                </a:solidFill>
              </a:rPr>
              <a:t>Правильное питание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2277" y="1216817"/>
            <a:ext cx="9403724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/>
              <a:t>-это приём пищи не </a:t>
            </a:r>
            <a:r>
              <a:rPr lang="ru-RU" sz="4400" b="1" dirty="0"/>
              <a:t>менее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4 </a:t>
            </a:r>
            <a:r>
              <a:rPr lang="ru-RU" sz="4400" b="1" dirty="0"/>
              <a:t>– 5 раз в день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 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2277" y="2519966"/>
            <a:ext cx="7243763" cy="3777622"/>
          </a:xfrm>
        </p:spPr>
        <p:txBody>
          <a:bodyPr/>
          <a:lstStyle/>
          <a:p>
            <a:r>
              <a:rPr lang="ru-RU" sz="4800" b="1" dirty="0">
                <a:solidFill>
                  <a:srgbClr val="0070C0"/>
                </a:solidFill>
              </a:rPr>
              <a:t>завтрак домашний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школьный </a:t>
            </a:r>
            <a:r>
              <a:rPr lang="ru-RU" sz="4800" b="1" dirty="0">
                <a:solidFill>
                  <a:srgbClr val="0070C0"/>
                </a:solidFill>
              </a:rPr>
              <a:t>завтрак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обед </a:t>
            </a:r>
          </a:p>
          <a:p>
            <a:r>
              <a:rPr lang="ru-RU" sz="4800" b="1" dirty="0">
                <a:solidFill>
                  <a:srgbClr val="0070C0"/>
                </a:solidFill>
              </a:rPr>
              <a:t>п</a:t>
            </a:r>
            <a:r>
              <a:rPr lang="ru-RU" sz="4800" b="1" dirty="0" smtClean="0">
                <a:solidFill>
                  <a:srgbClr val="0070C0"/>
                </a:solidFill>
              </a:rPr>
              <a:t>олдник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 ужин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F:\Здоровое питание\clp5482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 b="11549"/>
          <a:stretch/>
        </p:blipFill>
        <p:spPr bwMode="auto">
          <a:xfrm>
            <a:off x="6542468" y="4438430"/>
            <a:ext cx="3078050" cy="23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8785" y="-122866"/>
            <a:ext cx="8165205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3300"/>
                </a:solidFill>
              </a:rPr>
              <a:t>Правильное питание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55311" y="311515"/>
            <a:ext cx="7147774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-это сбалансированное</a:t>
            </a:r>
            <a:br>
              <a:rPr lang="ru-RU" sz="4000" b="1" dirty="0" smtClean="0"/>
            </a:br>
            <a:r>
              <a:rPr lang="ru-RU" sz="4000" b="1" dirty="0" smtClean="0"/>
              <a:t> питание </a:t>
            </a:r>
          </a:p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69635" name="Picture 3" descr="F:\Здоровое питание\16201_html_26fe42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1" y="1592405"/>
            <a:ext cx="7534143" cy="52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tock-illustration-46098422-boy-drinking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7" y="2436276"/>
            <a:ext cx="3469538" cy="3436489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58226" y="1347745"/>
            <a:ext cx="7147774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-это употребление суточной нормы воды</a:t>
            </a:r>
          </a:p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6060" y="598353"/>
            <a:ext cx="8165205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FF3300"/>
                </a:solidFill>
              </a:rPr>
              <a:t>Правильное питание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8662" y="4043966"/>
            <a:ext cx="5327975" cy="266538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Школьнику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ежедневно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нужно </a:t>
            </a:r>
            <a:r>
              <a:rPr lang="ru-RU" sz="4000" b="1" dirty="0">
                <a:solidFill>
                  <a:srgbClr val="002060"/>
                </a:solidFill>
              </a:rPr>
              <a:t>потреблять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u="sng" dirty="0" smtClean="0">
                <a:solidFill>
                  <a:srgbClr val="002060"/>
                </a:solidFill>
              </a:rPr>
              <a:t>до </a:t>
            </a:r>
            <a:r>
              <a:rPr lang="ru-RU" sz="4000" b="1" u="sng" dirty="0">
                <a:solidFill>
                  <a:srgbClr val="002060"/>
                </a:solidFill>
              </a:rPr>
              <a:t>1,5 л воды.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70659" name="Picture 3" descr="C:\Users\Вера\Desktop\i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0" r="21603"/>
          <a:stretch/>
        </p:blipFill>
        <p:spPr bwMode="auto">
          <a:xfrm>
            <a:off x="7740203" y="2729254"/>
            <a:ext cx="1957586" cy="26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ты ешь на завтрак дома перед уходом в </a:t>
            </a:r>
            <a:r>
              <a:rPr lang="ru-RU" b="1" dirty="0" smtClean="0"/>
              <a:t>школу?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69440109"/>
              </p:ext>
            </p:extLst>
          </p:nvPr>
        </p:nvGraphicFramePr>
        <p:xfrm>
          <a:off x="860233" y="1859096"/>
          <a:ext cx="8250715" cy="456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Тебе нравиться </a:t>
            </a:r>
            <a:r>
              <a:rPr lang="ru-RU" b="1" dirty="0" smtClean="0"/>
              <a:t>завтрак </a:t>
            </a:r>
            <a:r>
              <a:rPr lang="ru-RU" b="1" dirty="0"/>
              <a:t>в школьной </a:t>
            </a:r>
            <a:r>
              <a:rPr lang="ru-RU" b="1" dirty="0" smtClean="0"/>
              <a:t>столовой? 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53913227"/>
              </p:ext>
            </p:extLst>
          </p:nvPr>
        </p:nvGraphicFramePr>
        <p:xfrm>
          <a:off x="793213" y="1938969"/>
          <a:ext cx="8240617" cy="446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7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041" y="624110"/>
            <a:ext cx="8185532" cy="1280890"/>
          </a:xfrm>
        </p:spPr>
        <p:txBody>
          <a:bodyPr/>
          <a:lstStyle/>
          <a:p>
            <a:r>
              <a:rPr lang="ru-RU" sz="4000" b="1" dirty="0"/>
              <a:t>Всегда ли ты ешь в столовой 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50338745"/>
              </p:ext>
            </p:extLst>
          </p:nvPr>
        </p:nvGraphicFramePr>
        <p:xfrm>
          <a:off x="848300" y="1255923"/>
          <a:ext cx="7777908" cy="513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4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43284" y="725057"/>
            <a:ext cx="8667480" cy="3291290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Цель проекта: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</a:rPr>
              <a:t>изучить </a:t>
            </a:r>
            <a:r>
              <a:rPr lang="ru-RU" b="1" dirty="0">
                <a:solidFill>
                  <a:srgbClr val="006600"/>
                </a:solidFill>
              </a:rPr>
              <a:t>компоненты правильного </a:t>
            </a:r>
            <a:r>
              <a:rPr lang="ru-RU" b="1" dirty="0" smtClean="0">
                <a:solidFill>
                  <a:srgbClr val="006600"/>
                </a:solidFill>
              </a:rPr>
              <a:t>питания,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создать </a:t>
            </a:r>
            <a:r>
              <a:rPr lang="ru-RU" b="1" dirty="0">
                <a:solidFill>
                  <a:srgbClr val="006600"/>
                </a:solidFill>
              </a:rPr>
              <a:t>памятку для школьника «Как питаться правильно».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176" y="624110"/>
            <a:ext cx="8383836" cy="1280890"/>
          </a:xfrm>
        </p:spPr>
        <p:txBody>
          <a:bodyPr/>
          <a:lstStyle/>
          <a:p>
            <a:r>
              <a:rPr lang="ru-RU" b="1" dirty="0"/>
              <a:t>Ешь ли ты на обед горячий суп?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6589977"/>
              </p:ext>
            </p:extLst>
          </p:nvPr>
        </p:nvGraphicFramePr>
        <p:xfrm>
          <a:off x="694063" y="1630496"/>
          <a:ext cx="8350785" cy="461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9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771" y="624110"/>
            <a:ext cx="8571123" cy="1280890"/>
          </a:xfrm>
        </p:spPr>
        <p:txBody>
          <a:bodyPr/>
          <a:lstStyle/>
          <a:p>
            <a:r>
              <a:rPr lang="ru-RU" sz="4400" b="1" dirty="0"/>
              <a:t>Сколько раз в день ты ешь?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32424679"/>
              </p:ext>
            </p:extLst>
          </p:nvPr>
        </p:nvGraphicFramePr>
        <p:xfrm>
          <a:off x="1035585" y="1652530"/>
          <a:ext cx="8174515" cy="482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9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175" y="624110"/>
            <a:ext cx="8218583" cy="1280890"/>
          </a:xfrm>
        </p:spPr>
        <p:txBody>
          <a:bodyPr/>
          <a:lstStyle/>
          <a:p>
            <a:pPr algn="ctr"/>
            <a:r>
              <a:rPr lang="ru-RU" sz="4000" b="1" dirty="0"/>
              <a:t>Хотел бы ты знать больше о правильном </a:t>
            </a:r>
            <a:r>
              <a:rPr lang="ru-RU" sz="4000" b="1" dirty="0" smtClean="0"/>
              <a:t>питании?</a:t>
            </a:r>
            <a:endParaRPr lang="ru-RU" sz="4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70226997"/>
              </p:ext>
            </p:extLst>
          </p:nvPr>
        </p:nvGraphicFramePr>
        <p:xfrm>
          <a:off x="2688116" y="2134518"/>
          <a:ext cx="6247482" cy="424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7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771" y="348689"/>
            <a:ext cx="8416886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Чтобы правильно питаться – нужно знать, что такое правильное питание!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5928" y="2062550"/>
            <a:ext cx="8679454" cy="159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Памятку-буклет для школьника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«Как питаться правильно»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1" t="21365" r="18042" b="11165"/>
          <a:stretch/>
        </p:blipFill>
        <p:spPr bwMode="auto">
          <a:xfrm>
            <a:off x="969484" y="3360820"/>
            <a:ext cx="4186411" cy="29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8" t="20884" r="17884" b="11165"/>
          <a:stretch/>
        </p:blipFill>
        <p:spPr bwMode="auto">
          <a:xfrm>
            <a:off x="5453350" y="3657600"/>
            <a:ext cx="4329628" cy="303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052" y="2353758"/>
            <a:ext cx="8234794" cy="3672468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FF6600"/>
                </a:solidFill>
              </a:rPr>
              <a:t>Спасибо за внимание!</a:t>
            </a:r>
            <a:endParaRPr lang="ru-RU" sz="6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408276" y="800636"/>
            <a:ext cx="8379668" cy="585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Задачи проекта:</a:t>
            </a:r>
            <a:endParaRPr lang="ru-RU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изучить литературу по теме проекта;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провести опрос учащихся 1,2-х классов, по проблеме питания.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провести анализ материала;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представить результаты работы в виде печатной работы и презентации.   </a:t>
            </a:r>
            <a:r>
              <a:rPr lang="ru-RU" sz="3600" dirty="0" smtClean="0">
                <a:latin typeface="+mj-lt"/>
              </a:rPr>
              <a:t/>
            </a:r>
            <a:br>
              <a:rPr lang="ru-RU" sz="3600" dirty="0" smtClean="0">
                <a:latin typeface="+mj-lt"/>
              </a:rPr>
            </a:b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897" y="269673"/>
            <a:ext cx="8025015" cy="128089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6600"/>
                </a:solidFill>
              </a:rPr>
              <a:t>Правильное питание</a:t>
            </a:r>
            <a:endParaRPr lang="ru-RU" sz="5400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43" name="Picture 3" descr="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0" y="2080638"/>
            <a:ext cx="7046890" cy="4777362"/>
          </a:xfrm>
          <a:prstGeom prst="rect">
            <a:avLst/>
          </a:prstGeom>
          <a:noFill/>
          <a:ln w="12700" algn="in">
            <a:solidFill>
              <a:srgbClr val="66C266"/>
            </a:solidFill>
            <a:miter lim="800000"/>
            <a:headEnd/>
            <a:tailEnd/>
          </a:ln>
          <a:effectLst>
            <a:outerShdw dist="99190" dir="3011666" algn="ctr" rotWithShape="0">
              <a:srgbClr val="004D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88653" y="1085602"/>
            <a:ext cx="7587803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/>
              <a:t>-это режим питания</a:t>
            </a:r>
            <a:br>
              <a:rPr lang="ru-RU" sz="4400" b="1" dirty="0" smtClean="0"/>
            </a:br>
            <a:r>
              <a:rPr lang="ru-RU" sz="4400" b="1" dirty="0" smtClean="0"/>
              <a:t> </a:t>
            </a:r>
            <a:br>
              <a:rPr lang="ru-RU" sz="4400" b="1" dirty="0" smtClean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397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09" y="1167685"/>
            <a:ext cx="2957663" cy="1047481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Завтрак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59898" y="269673"/>
            <a:ext cx="7240746" cy="128089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6600"/>
                </a:solidFill>
              </a:rPr>
              <a:t>Режим питания</a:t>
            </a:r>
            <a:endParaRPr lang="ru-RU" sz="5400" b="1" dirty="0">
              <a:solidFill>
                <a:srgbClr val="FF6600"/>
              </a:solidFill>
            </a:endParaRPr>
          </a:p>
        </p:txBody>
      </p:sp>
      <p:pic>
        <p:nvPicPr>
          <p:cNvPr id="62466" name="Picture 2" descr="C:\Users\Вера\Desktop\zavtrak_vineg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2012019"/>
            <a:ext cx="7097159" cy="47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2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9287" r="13483" b="4306"/>
          <a:stretch>
            <a:fillRect/>
          </a:stretch>
        </p:blipFill>
        <p:spPr bwMode="auto">
          <a:xfrm>
            <a:off x="2343888" y="1668615"/>
            <a:ext cx="5872766" cy="5086353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997663" y="756364"/>
            <a:ext cx="2957663" cy="10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itchFamily="18" charset="2"/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Завтрак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59898" y="-785"/>
            <a:ext cx="7240746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dirty="0" smtClean="0">
                <a:solidFill>
                  <a:srgbClr val="FF6600"/>
                </a:solidFill>
              </a:rPr>
              <a:t>Режим питания</a:t>
            </a:r>
            <a:endParaRPr lang="ru-RU" sz="5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Вера\Desktop\2880x1800_942591_[www.ArtFile.ru]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09094"/>
            <a:ext cx="4901913" cy="30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108286" y="528035"/>
            <a:ext cx="2957663" cy="1047481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Завтрак</a:t>
            </a:r>
            <a:endParaRPr lang="ru-RU" sz="4800" b="1" dirty="0">
              <a:solidFill>
                <a:srgbClr val="0066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43189" y="579549"/>
            <a:ext cx="2228045" cy="27932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195589" y="708338"/>
            <a:ext cx="2410496" cy="2459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Вера\Desktop\2880x1800_942591_[www.ArtFile.ru]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056" y="2840597"/>
            <a:ext cx="6226292" cy="38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2118574" y="4543292"/>
            <a:ext cx="2957663" cy="10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itchFamily="18" charset="2"/>
              <a:buNone/>
            </a:pPr>
            <a:r>
              <a:rPr lang="ru-RU" sz="4800" b="1" dirty="0" smtClean="0">
                <a:solidFill>
                  <a:srgbClr val="FF3300"/>
                </a:solidFill>
              </a:rPr>
              <a:t>Полдник</a:t>
            </a:r>
            <a:endParaRPr lang="ru-RU" sz="4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Вера\Desktop\14810_balans-bju-dlya-poxudeniya_mi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6" y="1752779"/>
            <a:ext cx="6053071" cy="51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47772" y="359825"/>
            <a:ext cx="8025015" cy="128089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6600"/>
                </a:solidFill>
              </a:rPr>
              <a:t>Правильное питание</a:t>
            </a:r>
            <a:endParaRPr lang="ru-RU" sz="5400" b="1" dirty="0">
              <a:solidFill>
                <a:srgbClr val="FF66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34862" y="1752779"/>
            <a:ext cx="2756079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b="1" dirty="0" smtClean="0"/>
              <a:t>-это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 </a:t>
            </a:r>
            <a:br>
              <a:rPr lang="ru-RU" sz="4400" b="1" dirty="0" smtClean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96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555" y="340775"/>
            <a:ext cx="8165205" cy="128089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3300"/>
                </a:solidFill>
              </a:rPr>
              <a:t>Неправильное </a:t>
            </a:r>
            <a:r>
              <a:rPr lang="ru-RU" sz="4400" dirty="0">
                <a:solidFill>
                  <a:srgbClr val="FF3300"/>
                </a:solidFill>
              </a:rPr>
              <a:t/>
            </a:r>
            <a:br>
              <a:rPr lang="ru-RU" sz="4400" dirty="0">
                <a:solidFill>
                  <a:srgbClr val="FF3300"/>
                </a:solidFill>
              </a:rPr>
            </a:br>
            <a:r>
              <a:rPr lang="ru-RU" sz="4400" b="1" dirty="0" smtClean="0">
                <a:solidFill>
                  <a:srgbClr val="FF3300"/>
                </a:solidFill>
              </a:rPr>
              <a:t>питание </a:t>
            </a:r>
            <a:r>
              <a:rPr lang="ru-RU" sz="4400" b="1" dirty="0">
                <a:solidFill>
                  <a:srgbClr val="FF3300"/>
                </a:solidFill>
              </a:rPr>
              <a:t>приводит к: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2" y="2082085"/>
            <a:ext cx="3335629" cy="89293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полноте,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5539" name="Picture 3" descr="slide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49226" r="53793" b="11626"/>
          <a:stretch>
            <a:fillRect/>
          </a:stretch>
        </p:blipFill>
        <p:spPr bwMode="auto">
          <a:xfrm>
            <a:off x="3977246" y="2444794"/>
            <a:ext cx="5282664" cy="3832847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298</TotalTime>
  <Words>234</Words>
  <Application>Microsoft Office PowerPoint</Application>
  <PresentationFormat>Лист A4 (210x297 мм)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Муниципальное бюджетное общеобразовательное учреждение –  Средняя общеобразовательная школа №61 </vt:lpstr>
      <vt:lpstr>Цель проекта:  изучить компоненты правильного питания,  создать памятку для школьника «Как питаться правильно».      </vt:lpstr>
      <vt:lpstr>Презентация PowerPoint</vt:lpstr>
      <vt:lpstr>Правильное питание</vt:lpstr>
      <vt:lpstr>Режим питания</vt:lpstr>
      <vt:lpstr>Презентация PowerPoint</vt:lpstr>
      <vt:lpstr>Презентация PowerPoint</vt:lpstr>
      <vt:lpstr>Правильное питание</vt:lpstr>
      <vt:lpstr>Неправильное  питание приводит к:   </vt:lpstr>
      <vt:lpstr>Неправильное  питание приводит к:   </vt:lpstr>
      <vt:lpstr>Неправильное  питание приводит к:   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Школьнику  ежедневно  нужно потреблять  до 1,5 л воды.    </vt:lpstr>
      <vt:lpstr>Что ты ешь на завтрак дома перед уходом в школу?</vt:lpstr>
      <vt:lpstr>Тебе нравиться завтрак в школьной столовой? </vt:lpstr>
      <vt:lpstr>Всегда ли ты ешь в столовой ?</vt:lpstr>
      <vt:lpstr>Ешь ли ты на обед горячий суп? </vt:lpstr>
      <vt:lpstr>Сколько раз в день ты ешь?</vt:lpstr>
      <vt:lpstr>Хотел бы ты знать больше о правильном питании?</vt:lpstr>
      <vt:lpstr>Чтобы правильно питаться – нужно знать, что такое правильное питание!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– средняя общеобразовательная школа №34  им. Героя Советского Союза Н.Д. Захарова</dc:title>
  <dc:creator>Дмитрий</dc:creator>
  <cp:lastModifiedBy>Вера</cp:lastModifiedBy>
  <cp:revision>39</cp:revision>
  <dcterms:created xsi:type="dcterms:W3CDTF">2015-01-05T08:10:36Z</dcterms:created>
  <dcterms:modified xsi:type="dcterms:W3CDTF">2019-12-05T17:41:36Z</dcterms:modified>
</cp:coreProperties>
</file>