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73" r:id="rId5"/>
    <p:sldId id="258" r:id="rId6"/>
    <p:sldId id="275" r:id="rId7"/>
    <p:sldId id="263" r:id="rId8"/>
    <p:sldId id="268" r:id="rId9"/>
    <p:sldId id="262" r:id="rId10"/>
    <p:sldId id="269" r:id="rId11"/>
    <p:sldId id="259" r:id="rId12"/>
    <p:sldId id="261" r:id="rId13"/>
    <p:sldId id="265" r:id="rId14"/>
    <p:sldId id="264" r:id="rId15"/>
    <p:sldId id="270" r:id="rId16"/>
    <p:sldId id="271" r:id="rId17"/>
    <p:sldId id="272" r:id="rId18"/>
    <p:sldId id="267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4B3E-751C-4C77-AA4D-F5E4F464EEE0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1B33D-3E32-415F-828C-4CB96039E72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4B3E-751C-4C77-AA4D-F5E4F464EEE0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1B33D-3E32-415F-828C-4CB96039E7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4B3E-751C-4C77-AA4D-F5E4F464EEE0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1B33D-3E32-415F-828C-4CB96039E7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4B3E-751C-4C77-AA4D-F5E4F464EEE0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1B33D-3E32-415F-828C-4CB96039E72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4B3E-751C-4C77-AA4D-F5E4F464EEE0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1B33D-3E32-415F-828C-4CB96039E7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4B3E-751C-4C77-AA4D-F5E4F464EEE0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1B33D-3E32-415F-828C-4CB96039E7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4B3E-751C-4C77-AA4D-F5E4F464EEE0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1B33D-3E32-415F-828C-4CB96039E7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4B3E-751C-4C77-AA4D-F5E4F464EEE0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1B33D-3E32-415F-828C-4CB96039E7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4B3E-751C-4C77-AA4D-F5E4F464EEE0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1B33D-3E32-415F-828C-4CB96039E7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4B3E-751C-4C77-AA4D-F5E4F464EEE0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1B33D-3E32-415F-828C-4CB96039E7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4B3E-751C-4C77-AA4D-F5E4F464EEE0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1B33D-3E32-415F-828C-4CB96039E7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A8054B3E-751C-4C77-AA4D-F5E4F464EEE0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4F21B33D-3E32-415F-828C-4CB96039E72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077072"/>
            <a:ext cx="8496944" cy="1752600"/>
          </a:xfrm>
        </p:spPr>
        <p:txBody>
          <a:bodyPr>
            <a:normAutofit fontScale="92500" lnSpcReduction="20000"/>
          </a:bodyPr>
          <a:lstStyle/>
          <a:p>
            <a:r>
              <a:rPr lang="ru-RU" sz="3600" dirty="0" smtClean="0"/>
              <a:t>Урок математики 6 класс </a:t>
            </a:r>
          </a:p>
          <a:p>
            <a:r>
              <a:rPr lang="ru-RU" sz="3600" dirty="0" smtClean="0"/>
              <a:t>УМК Г.В. Дорофеев , И.Ф. </a:t>
            </a:r>
            <a:r>
              <a:rPr lang="ru-RU" sz="3600" dirty="0" err="1" smtClean="0"/>
              <a:t>Шарыгин</a:t>
            </a:r>
            <a:r>
              <a:rPr lang="ru-RU" sz="3600" dirty="0" smtClean="0"/>
              <a:t> и др.</a:t>
            </a:r>
          </a:p>
          <a:p>
            <a:r>
              <a:rPr lang="ru-RU" sz="3600" dirty="0" smtClean="0"/>
              <a:t>Автор:</a:t>
            </a:r>
            <a:r>
              <a:rPr lang="ru-RU" sz="3600" dirty="0"/>
              <a:t> </a:t>
            </a:r>
            <a:r>
              <a:rPr lang="ru-RU" sz="3600" dirty="0" smtClean="0"/>
              <a:t>Заслуженный учитель УР Колесникова Т.П.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268760"/>
            <a:ext cx="7772400" cy="1470025"/>
          </a:xfrm>
        </p:spPr>
        <p:txBody>
          <a:bodyPr/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действия с десятичными дробями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45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885" y="404664"/>
            <a:ext cx="87129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участник команды заполняет таблицу и выполняет задание , используя любые три дроби на одной линии (по вертикали, горизонтали или диагонали):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расположить дроби в порядке убывания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сложить дроби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перемножить дроби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поделите дроби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выполнение задания дается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5 минут. Правильность выполнения задания можно дать проверить  партнеру по лицу. Листочки с решениями подписать и сдать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450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1340768"/>
            <a:ext cx="8464352" cy="1143000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MIX-FREEZE-GROUP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(МИКС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ФРИЗ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ГРУП)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смешивание учащихся под музыку, (нужно танцевать) когда она прекращается – замирают и создают группы, количество которых зависит от ответа на заданный вопрос.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наталья\Desktop\микс фриз 001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3" t="5694" r="32983" b="65058"/>
          <a:stretch/>
        </p:blipFill>
        <p:spPr bwMode="auto">
          <a:xfrm>
            <a:off x="2627784" y="2708920"/>
            <a:ext cx="3528392" cy="38164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ya-lyublyu-matematiku-horoshaya-pesnya-ya-lyublyu-matematiku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9226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78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5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2780928"/>
            <a:ext cx="8140824" cy="1143000"/>
          </a:xfrm>
        </p:spPr>
        <p:txBody>
          <a:bodyPr/>
          <a:lstStyle/>
          <a:p>
            <a:pPr lvl="0"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SIMULTANEOUS RAUND TABLE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«СИМАЛТИНИУСС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ТЭЙБЛ» 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структура, в которой все четыре члена группы выполняют письменные задания (по одному) , а по окончанию передают их по кругу соседу на проверку и выполняют следующее задание. После окончания всей работы лист сдают учителю.</a:t>
            </a:r>
            <a:br>
              <a:rPr lang="ru-RU" sz="2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43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5760640" cy="666328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ru-RU" b="1" dirty="0">
                <a:solidFill>
                  <a:schemeClr val="tx1"/>
                </a:solidFill>
              </a:rPr>
              <a:t>«Повторение – мать учения».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395536" y="692696"/>
            <a:ext cx="4038600" cy="4525963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ru-RU" sz="2800" u="sng" dirty="0" smtClean="0"/>
              <a:t>1.Верно </a:t>
            </a:r>
            <a:r>
              <a:rPr lang="ru-RU" sz="2800" u="sng" dirty="0"/>
              <a:t>ли равенство и почему:  </a:t>
            </a:r>
            <a:endParaRPr lang="ru-RU" sz="2800" u="sng" dirty="0" smtClean="0"/>
          </a:p>
          <a:p>
            <a:pPr>
              <a:buNone/>
            </a:pPr>
            <a:r>
              <a:rPr lang="ru-RU" sz="2800" dirty="0"/>
              <a:t>а</a:t>
            </a:r>
            <a:r>
              <a:rPr lang="ru-RU" sz="2800" dirty="0" smtClean="0"/>
              <a:t>) </a:t>
            </a:r>
            <a:r>
              <a:rPr lang="ru-RU" sz="2800" dirty="0"/>
              <a:t>0,850 = 0,85;  </a:t>
            </a:r>
            <a:endParaRPr lang="ru-RU" sz="2800" dirty="0" smtClean="0"/>
          </a:p>
          <a:p>
            <a:pPr>
              <a:buNone/>
            </a:pPr>
            <a:r>
              <a:rPr lang="ru-RU" sz="2800" dirty="0"/>
              <a:t>б</a:t>
            </a:r>
            <a:r>
              <a:rPr lang="ru-RU" sz="2800" dirty="0" smtClean="0"/>
              <a:t>)  </a:t>
            </a:r>
            <a:r>
              <a:rPr lang="ru-RU" sz="2800" dirty="0"/>
              <a:t>32 = </a:t>
            </a:r>
            <a:r>
              <a:rPr lang="ru-RU" sz="2800" dirty="0" smtClean="0"/>
              <a:t>320?</a:t>
            </a:r>
          </a:p>
          <a:p>
            <a:pPr>
              <a:buNone/>
            </a:pPr>
            <a:r>
              <a:rPr lang="ru-RU" sz="2800" u="sng" dirty="0" smtClean="0"/>
              <a:t>2.</a:t>
            </a:r>
            <a:r>
              <a:rPr lang="ru-RU" sz="2800" u="sng" dirty="0"/>
              <a:t> Сравни дроби</a:t>
            </a:r>
            <a:r>
              <a:rPr lang="ru-RU" sz="2800" u="sng" dirty="0" smtClean="0"/>
              <a:t>:</a:t>
            </a:r>
          </a:p>
          <a:p>
            <a:pPr>
              <a:buNone/>
            </a:pPr>
            <a:r>
              <a:rPr lang="ru-RU" sz="2800" dirty="0" smtClean="0"/>
              <a:t>  а)   </a:t>
            </a:r>
            <a:r>
              <a:rPr lang="ru-RU" sz="2800" dirty="0"/>
              <a:t>6,31 и 17,28</a:t>
            </a:r>
            <a:r>
              <a:rPr lang="ru-RU" sz="2800" dirty="0" smtClean="0"/>
              <a:t>;</a:t>
            </a:r>
          </a:p>
          <a:p>
            <a:pPr>
              <a:buNone/>
            </a:pPr>
            <a:r>
              <a:rPr lang="ru-RU" sz="2800" dirty="0" smtClean="0"/>
              <a:t>  </a:t>
            </a:r>
            <a:r>
              <a:rPr lang="ru-RU" sz="2800" dirty="0"/>
              <a:t>б</a:t>
            </a:r>
            <a:r>
              <a:rPr lang="ru-RU" sz="2800" dirty="0" smtClean="0"/>
              <a:t>)    </a:t>
            </a:r>
            <a:r>
              <a:rPr lang="ru-RU" sz="2800" dirty="0"/>
              <a:t>0,527 и 0,572</a:t>
            </a:r>
            <a:r>
              <a:rPr lang="ru-RU" sz="2800" dirty="0" smtClean="0"/>
              <a:t>.</a:t>
            </a:r>
          </a:p>
          <a:p>
            <a:pPr>
              <a:buNone/>
            </a:pPr>
            <a:r>
              <a:rPr lang="ru-RU" sz="2800" u="sng" dirty="0"/>
              <a:t>3. Умножьте</a:t>
            </a:r>
            <a:r>
              <a:rPr lang="ru-RU" sz="2800" dirty="0"/>
              <a:t>:   245,073 </a:t>
            </a:r>
          </a:p>
          <a:p>
            <a:pPr>
              <a:buNone/>
            </a:pPr>
            <a:r>
              <a:rPr lang="ru-RU" sz="2800" dirty="0"/>
              <a:t>		- на 10</a:t>
            </a:r>
            <a:r>
              <a:rPr lang="ru-RU" sz="2800" dirty="0" smtClean="0"/>
              <a:t>; 100; 1000</a:t>
            </a:r>
            <a:r>
              <a:rPr lang="ru-RU" sz="2800" dirty="0"/>
              <a:t>;  </a:t>
            </a:r>
          </a:p>
          <a:p>
            <a:pPr>
              <a:buNone/>
            </a:pPr>
            <a:r>
              <a:rPr lang="ru-RU" sz="2800" dirty="0"/>
              <a:t>		- на 0,1; </a:t>
            </a:r>
            <a:r>
              <a:rPr lang="ru-RU" sz="2800" dirty="0" smtClean="0"/>
              <a:t> 0,01</a:t>
            </a:r>
            <a:r>
              <a:rPr lang="ru-RU" sz="2800" dirty="0"/>
              <a:t>.</a:t>
            </a:r>
          </a:p>
          <a:p>
            <a:pPr>
              <a:buNone/>
            </a:pPr>
            <a:endParaRPr lang="ru-RU" sz="2800" dirty="0"/>
          </a:p>
          <a:p>
            <a:pPr>
              <a:buNone/>
            </a:pPr>
            <a:endParaRPr lang="ru-RU" sz="2800" dirty="0"/>
          </a:p>
          <a:p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716016" y="692696"/>
            <a:ext cx="4320480" cy="4525963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ru-RU" sz="2800" u="sng" dirty="0" smtClean="0"/>
              <a:t>4.Во </a:t>
            </a:r>
            <a:r>
              <a:rPr lang="ru-RU" sz="2800" u="sng" dirty="0"/>
              <a:t>сколько раз  </a:t>
            </a:r>
            <a:r>
              <a:rPr lang="ru-RU" sz="2800" u="sng" dirty="0" smtClean="0"/>
              <a:t> </a:t>
            </a:r>
            <a:r>
              <a:rPr lang="ru-RU" sz="2800" dirty="0" smtClean="0"/>
              <a:t>76,345</a:t>
            </a:r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dirty="0"/>
              <a:t>больше, </a:t>
            </a:r>
            <a:r>
              <a:rPr lang="ru-RU" sz="2800" dirty="0" smtClean="0"/>
              <a:t>чем   0,76345?</a:t>
            </a:r>
          </a:p>
          <a:p>
            <a:pPr>
              <a:buNone/>
            </a:pPr>
            <a:r>
              <a:rPr lang="ru-RU" sz="2800" u="sng" dirty="0"/>
              <a:t>5. Вычисли наиболее удобным способом:</a:t>
            </a:r>
          </a:p>
          <a:p>
            <a:pPr>
              <a:buNone/>
            </a:pPr>
            <a:r>
              <a:rPr lang="ru-RU" sz="2800" dirty="0"/>
              <a:t>	</a:t>
            </a:r>
            <a:r>
              <a:rPr lang="ru-RU" sz="2800" dirty="0" smtClean="0"/>
              <a:t>а) </a:t>
            </a:r>
            <a:r>
              <a:rPr lang="ru-RU" sz="2800" dirty="0"/>
              <a:t>(19,3 ∙ 5) ∙ 20;</a:t>
            </a:r>
          </a:p>
          <a:p>
            <a:pPr>
              <a:buNone/>
            </a:pPr>
            <a:r>
              <a:rPr lang="ru-RU" sz="2800" dirty="0"/>
              <a:t>	</a:t>
            </a:r>
            <a:r>
              <a:rPr lang="ru-RU" sz="2800" dirty="0" smtClean="0"/>
              <a:t>б) </a:t>
            </a:r>
            <a:r>
              <a:rPr lang="ru-RU" sz="2800" dirty="0"/>
              <a:t>(2,5 ∙ 1,47) ∙ 4</a:t>
            </a:r>
            <a:r>
              <a:rPr lang="ru-RU" sz="2800" dirty="0" smtClean="0"/>
              <a:t>.</a:t>
            </a:r>
          </a:p>
          <a:p>
            <a:pPr>
              <a:buNone/>
            </a:pPr>
            <a:r>
              <a:rPr lang="ru-RU" sz="2800" u="sng" dirty="0"/>
              <a:t>6.Глядя на равенство </a:t>
            </a:r>
          </a:p>
          <a:p>
            <a:pPr>
              <a:buNone/>
            </a:pPr>
            <a:r>
              <a:rPr lang="ru-RU" sz="2800" dirty="0"/>
              <a:t>1,57 ∙ 1,2 = 1,884, </a:t>
            </a:r>
            <a:endParaRPr lang="ru-RU" sz="2800" u="sng" dirty="0"/>
          </a:p>
          <a:p>
            <a:pPr>
              <a:buNone/>
            </a:pPr>
            <a:r>
              <a:rPr lang="ru-RU" sz="2800" u="sng" dirty="0" smtClean="0"/>
              <a:t>скажите</a:t>
            </a:r>
            <a:r>
              <a:rPr lang="ru-RU" sz="2800" u="sng" dirty="0"/>
              <a:t>, чему </a:t>
            </a:r>
            <a:r>
              <a:rPr lang="ru-RU" sz="2800" u="sng" dirty="0" smtClean="0"/>
              <a:t>равно частное</a:t>
            </a:r>
          </a:p>
          <a:p>
            <a:pPr>
              <a:buNone/>
            </a:pPr>
            <a:r>
              <a:rPr lang="ru-RU" sz="2800" dirty="0" smtClean="0"/>
              <a:t>                            1,884 </a:t>
            </a:r>
            <a:r>
              <a:rPr lang="ru-RU" sz="2800" dirty="0"/>
              <a:t>: 1,2?</a:t>
            </a:r>
          </a:p>
          <a:p>
            <a:pPr>
              <a:buNone/>
            </a:pPr>
            <a:endParaRPr lang="ru-RU" sz="2800" dirty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/>
          </a:p>
          <a:p>
            <a:pPr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3764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48680"/>
            <a:ext cx="8352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ТЭЙК ОФ – ТАЧ ДАУН» 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ВСТАТЬ – СЕСТЬ)  </a:t>
            </a:r>
            <a:r>
              <a:rPr lang="ru-RU" sz="2800" dirty="0"/>
              <a:t>- структура для получения информации о </a:t>
            </a:r>
            <a:r>
              <a:rPr lang="ru-RU" sz="2800" dirty="0" smtClean="0"/>
              <a:t>классе.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ответ «Да» – встать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ответ «Нет» – сидеть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 справился с заданием?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 в хорошем настроении?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Тебе было трудно на уроке?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Тебе помогли товарищи справиться с заданиями?</a:t>
            </a:r>
            <a:r>
              <a:rPr lang="ru-RU" sz="2800" dirty="0" smtClean="0"/>
              <a:t>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Тебе понравился сегодняшний урок?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будем еще работать по «Сингапурским технологиям»?</a:t>
            </a:r>
          </a:p>
          <a:p>
            <a:pPr marL="514350" indent="-514350">
              <a:buFont typeface="+mj-lt"/>
              <a:buAutoNum type="arabicPeriod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19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31084"/>
            <a:ext cx="849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Рефлексия.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CORNTRS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Конерс</a:t>
            </a:r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– углы </a:t>
            </a:r>
          </a:p>
          <a:p>
            <a:r>
              <a:rPr lang="ru-RU" alt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соответствующий своей точке зрения ответ, а затем объяснить свою позицию.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816079"/>
            <a:ext cx="849694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высказывания известных людей. Обсудите их в группах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 займите место в том углу, где висит цитата, выбранная вами.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base"/>
            <a: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«Невозможно все знать».</a:t>
            </a:r>
            <a:b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Гораций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base"/>
            <a: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знаю немного, но то, что знаю, — знаю хорошо».</a:t>
            </a:r>
            <a:b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Абу-</a:t>
            </a:r>
            <a:r>
              <a:rPr lang="ru-RU" sz="28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лъ</a:t>
            </a:r>
            <a: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Фарадж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base"/>
            <a: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приятно знать, что ты что-то узнал!»</a:t>
            </a:r>
            <a:b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Мольер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base"/>
            <a: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знаю, что ничего не знаю».</a:t>
            </a:r>
            <a:b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Сократ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99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831147"/>
            <a:ext cx="64732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ЗАДАНИЕ.</a:t>
            </a:r>
            <a:endParaRPr lang="ru-RU" sz="4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5494" y="2276872"/>
            <a:ext cx="72692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Стр. 93,  №№ 362, 363, 364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3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179512" y="2052246"/>
            <a:ext cx="5783560" cy="1981200"/>
          </a:xfrm>
        </p:spPr>
        <p:txBody>
          <a:bodyPr/>
          <a:lstStyle/>
          <a:p>
            <a:pPr algn="r"/>
            <a:r>
              <a:rPr lang="ru-RU" altLang="ru-RU" sz="3200" b="1" dirty="0" smtClean="0"/>
              <a:t>«В древности люди учились для того, чтобы совершенствовать себя. </a:t>
            </a:r>
            <a:br>
              <a:rPr lang="ru-RU" altLang="ru-RU" sz="3200" b="1" dirty="0" smtClean="0"/>
            </a:br>
            <a:r>
              <a:rPr lang="ru-RU" altLang="ru-RU" sz="3200" b="1" dirty="0" smtClean="0"/>
              <a:t>Ныне учатся для того, чтобы удивить других»</a:t>
            </a:r>
            <a:r>
              <a:rPr lang="ru-RU" altLang="ru-RU" dirty="0" smtClean="0"/>
              <a:t/>
            </a:r>
            <a:br>
              <a:rPr lang="ru-RU" altLang="ru-RU" dirty="0" smtClean="0"/>
            </a:br>
            <a:endParaRPr lang="ru-RU" altLang="ru-RU" sz="3200" dirty="0" smtClean="0"/>
          </a:p>
        </p:txBody>
      </p:sp>
      <p:pic>
        <p:nvPicPr>
          <p:cNvPr id="4098" name="Picture 2" descr="Картинки по запросу конфуций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8" r="26040"/>
          <a:stretch/>
        </p:blipFill>
        <p:spPr bwMode="auto">
          <a:xfrm>
            <a:off x="6444208" y="1415366"/>
            <a:ext cx="2520280" cy="523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20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Сингапур\t85637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762" y="4893385"/>
            <a:ext cx="1453238" cy="193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молодцы Во! Отлично поработал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0" t="23299" r="23716" b="29428"/>
          <a:stretch/>
        </p:blipFill>
        <p:spPr bwMode="auto">
          <a:xfrm>
            <a:off x="1475656" y="1268760"/>
            <a:ext cx="6192688" cy="324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3501008"/>
            <a:ext cx="7488832" cy="164341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>
                <a:gd name="adj" fmla="val 20964783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FF0000"/>
                </a:solidFill>
              </a:rPr>
              <a:t>Спасибо за урок!</a:t>
            </a:r>
            <a:endParaRPr lang="ru-RU" sz="7200" b="1" cap="none" spc="50" dirty="0">
              <a:ln w="11430"/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47055"/>
            <a:ext cx="8136904" cy="355800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084482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solidFill>
                  <a:srgbClr val="FF0000"/>
                </a:solidFill>
              </a:rPr>
              <a:t>Молодцы! Отлично поработали!</a:t>
            </a:r>
            <a:endParaRPr lang="ru-RU" sz="6000" b="1" cap="none" spc="50" dirty="0">
              <a:ln w="11430"/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6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8136904" cy="4457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ИСПОЛЬЗОВАННЫЕ РЕСУРСЫ: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https://images.app.goo.gl/cPz4FwVaFgrnkE9k9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https://images.app.goo.gl/1SvfhBMy1TKHr9Q46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https://images.app.goo.gl/ko7BPqSNyMJEmGXd8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https://images.app.goo.gl/shfSLVhi3j1EVoGJ6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https://images.app.goo.gl/kKG9bk5evXF9EfXK8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https://images.app.goo.gl/UTMMBZ4pQ4suGQqZ6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https://images.app.goo.gl/cZgXmd52V3ejmeS47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43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620688"/>
            <a:ext cx="8568952" cy="411480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мы с вами проведем не совсем обычный урок.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будет проходить с элементами «Сингапурских технологий».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видите, столы расставлены для групповой работы. Сели по 4 человека. Пока по желанию.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31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9144000" cy="1143000"/>
          </a:xfrm>
        </p:spPr>
        <p:txBody>
          <a:bodyPr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МЭНЭДЖ МЭТ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инструмент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управления классом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2" descr="ÐÐ°ÑÑÐ¸Ð½ÐºÐ¸ Ð¿Ð¾ Ð·Ð°Ð¿ÑÐ¾ÑÑ ÑÑÑÑÐºÑÑÑÐ° Ð¼ÑÐ½ÑÐ´Ð¶ Ð¼Ñ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30686"/>
            <a:ext cx="4037079" cy="403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34673" y="1815286"/>
            <a:ext cx="4200687" cy="4061986"/>
            <a:chOff x="234673" y="1815286"/>
            <a:chExt cx="4200687" cy="4061986"/>
          </a:xfrm>
        </p:grpSpPr>
        <p:pic>
          <p:nvPicPr>
            <p:cNvPr id="2050" name="Picture 2" descr="C:\Users\User\Desktop\Сингапур\708862_1.jpe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673" y="1815286"/>
              <a:ext cx="4200687" cy="40619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 descr="C:\Users\User\Desktop\logo-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5139" y="3377358"/>
              <a:ext cx="1059754" cy="1059754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8361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0872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«Никакая иная сила не делает человека великим и мудрым, </a:t>
            </a:r>
            <a:endParaRPr lang="ru-RU" sz="4400" b="1" i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4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4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делает сила коллективного и </a:t>
            </a:r>
            <a:r>
              <a:rPr lang="ru-RU" sz="4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дружного труда».</a:t>
            </a:r>
          </a:p>
          <a:p>
            <a:pPr algn="r" fontAlgn="base"/>
            <a:r>
              <a:rPr lang="ru-RU" sz="4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Горький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41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CLOCK  BADDIES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друзья по времени»</a:t>
            </a:r>
            <a:r>
              <a:rPr lang="ru-RU" sz="3200" b="1" dirty="0"/>
              <a:t/>
            </a:r>
            <a:br>
              <a:rPr lang="ru-RU" sz="3200" b="1" dirty="0"/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User\Desktop\Сингапур\ELG15-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118483"/>
            <a:ext cx="345638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>
            <a:stCxn id="1027" idx="0"/>
            <a:endCxn id="1027" idx="2"/>
          </p:cNvCxnSpPr>
          <p:nvPr/>
        </p:nvCxnSpPr>
        <p:spPr>
          <a:xfrm>
            <a:off x="7308304" y="3118483"/>
            <a:ext cx="0" cy="3456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stCxn id="1027" idx="1"/>
            <a:endCxn id="1027" idx="3"/>
          </p:cNvCxnSpPr>
          <p:nvPr/>
        </p:nvCxnSpPr>
        <p:spPr>
          <a:xfrm>
            <a:off x="5580112" y="4846675"/>
            <a:ext cx="34563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131840" y="749022"/>
            <a:ext cx="56166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из других команд друга по времени  на 3, 6, 9 и 12 часов, Подпишите их имена и фамилии на ваших циферблатах.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14088" y="3059668"/>
            <a:ext cx="1486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Алина </a:t>
            </a:r>
            <a:r>
              <a:rPr lang="ru-RU" b="1" dirty="0" err="1" smtClean="0">
                <a:solidFill>
                  <a:srgbClr val="FF0000"/>
                </a:solidFill>
              </a:rPr>
              <a:t>Ускова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76964" y="6300028"/>
            <a:ext cx="1667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Никита </a:t>
            </a:r>
            <a:r>
              <a:rPr lang="ru-RU" b="1" dirty="0" err="1" smtClean="0">
                <a:solidFill>
                  <a:srgbClr val="FF0000"/>
                </a:solidFill>
              </a:rPr>
              <a:t>Чмыхун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5400000">
            <a:off x="8260510" y="4607301"/>
            <a:ext cx="1345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Инга Канцер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4784033" y="4499828"/>
            <a:ext cx="1798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Паша </a:t>
            </a:r>
            <a:r>
              <a:rPr lang="ru-RU" b="1" dirty="0" err="1" smtClean="0">
                <a:solidFill>
                  <a:srgbClr val="FF0000"/>
                </a:solidFill>
              </a:rPr>
              <a:t>Фонарьков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6104" y="2699042"/>
            <a:ext cx="53627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 Взяли с собой тетради с домашней работой, красные ручки, и встречаетесь с другом на 3 часа. Меняетесь тетрадями и выполняете проверку домашнего задания, Ставите оценку.  Друг другу комментируете, благодарите за работу и возвращаетесь на свои места.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 descr="Картинки по запросу клок бадди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9"/>
            <a:ext cx="2088232" cy="207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31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926446"/>
              </p:ext>
            </p:extLst>
          </p:nvPr>
        </p:nvGraphicFramePr>
        <p:xfrm>
          <a:off x="-4" y="1340768"/>
          <a:ext cx="9144011" cy="429749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37424"/>
                <a:gridCol w="1341947"/>
                <a:gridCol w="466540"/>
                <a:gridCol w="466540"/>
                <a:gridCol w="466540"/>
                <a:gridCol w="466540"/>
                <a:gridCol w="466540"/>
                <a:gridCol w="466540"/>
                <a:gridCol w="466540"/>
                <a:gridCol w="466540"/>
                <a:gridCol w="466540"/>
                <a:gridCol w="466540"/>
                <a:gridCol w="466540"/>
                <a:gridCol w="466540"/>
                <a:gridCol w="466540"/>
                <a:gridCol w="466540"/>
                <a:gridCol w="466540"/>
                <a:gridCol w="466540"/>
              </a:tblGrid>
              <a:tr h="7922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Номера заданий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7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8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9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2425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Сложение и вычитание десятичных дробей.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16,63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2,14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4,75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2,18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7,1104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12,6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5,135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26,091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281,914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</a:tr>
              <a:tr h="9268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2.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Умножение десятичных дробей.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1,28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1,98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0,15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25,8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0,0036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1,56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0,008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0,362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0,0004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0,812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1,56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1,056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1,8156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0,694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0,0014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26,8272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</a:tr>
              <a:tr h="926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3.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Деление десятичных дробей.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2,1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30,6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10,4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50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0,625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0,46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3,006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20,3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2,4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0,024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0,025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0,112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5,002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202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0,15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0,1875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59632" y="332656"/>
            <a:ext cx="70903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домашнего задания</a:t>
            </a:r>
            <a:endParaRPr lang="ru-RU" sz="4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65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8847"/>
            <a:ext cx="8784976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QUIZ-QUIZ-TRADE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КУИЗ-КУИЗ-ТРЭЙД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(опроси-опроси-обменяйся карточками)</a:t>
            </a:r>
          </a:p>
          <a:p>
            <a:pPr algn="ctr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которой учащиеся проверяют и обучают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друга по пройденному материалу, используя карточки с вопросами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теме.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Выбираем любую карточку на столе и проверяем друг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друга в знании правил,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встаем и предлагаем карточку с вопросом члену другой команды, слушаем ответ, исправляем, если не точно отвечено, сами отвечаем на его карточку, обмениваемся карточками и ищем другого партнера. Повторяем процесс до тех пор, пока не ответили все 5 правил. Садимся на места.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257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9198" y="404664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Вопросы: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Как складывают десятичные дроби?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Как вычитают десятичные дроби?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Сформулируйте правило умножения  десятичных дробей.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Сформулируйте правило деления десятичной дроби на натуральное число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Сформулируйте правило деления десятичной дроби на десятичную дробь.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4747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716" y="980728"/>
            <a:ext cx="878497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участник команды берет 4 листочка бумаги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каждом листочке бумаги не соблюдая очередности выполняет шаги: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Придумайте десятичную дробь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Проговорите громко эту дробь для участников вашей команды и запишите на одном листочке бумаги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Положите на центр стола лицевой стороной вверх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Повторите шаги 1-3, пока вы не используете все листочки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Вам дается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минута,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обсудить какие 9 дробей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оставляете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столе. Время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вышло.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Перемешайте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листочки и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разложите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листочков в формате 3x3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26621"/>
            <a:ext cx="59599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JOT THOUGHTS  (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ДЖОТ ТОТС) </a:t>
            </a:r>
            <a:endParaRPr lang="en-US" sz="28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TIK-TAC-TOE 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(ТИЛ-ТЭК-ТОУ)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566900"/>
              </p:ext>
            </p:extLst>
          </p:nvPr>
        </p:nvGraphicFramePr>
        <p:xfrm>
          <a:off x="7092280" y="5356055"/>
          <a:ext cx="1728192" cy="1385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576064"/>
                <a:gridCol w="576064"/>
              </a:tblGrid>
              <a:tr h="4617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17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17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495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526</TotalTime>
  <Words>651</Words>
  <Application>Microsoft Office PowerPoint</Application>
  <PresentationFormat>Экран (4:3)</PresentationFormat>
  <Paragraphs>158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Горизонт</vt:lpstr>
      <vt:lpstr>Все действия с десятичными дробями</vt:lpstr>
      <vt:lpstr>Презентация PowerPoint</vt:lpstr>
      <vt:lpstr>Структура МЭНЭДЖ МЭТ –  инструмент управления классом </vt:lpstr>
      <vt:lpstr>Презентация PowerPoint</vt:lpstr>
      <vt:lpstr>«CLOCK  BADDIES» - «друзья по времени»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 MIX-FREEZE-GROUP» (МИКС ФРИЗ ГРУП) – смешивание учащихся под музыку, (нужно танцевать) когда она прекращается – замирают и создают группы, количество которых зависит от ответа на заданный вопрос.</vt:lpstr>
      <vt:lpstr>«SIMULTANEOUS RAUND TABLE» «СИМАЛТИНИУСС РАУНД ТЭЙБЛ» – структура, в которой все четыре члена группы выполняют письменные задания (по одному) , а по окончанию передают их по кругу соседу на проверку и выполняют следующее задание. После окончания всей работы лист сдают учителю. </vt:lpstr>
      <vt:lpstr>«Повторение – мать учения».</vt:lpstr>
      <vt:lpstr>Презентация PowerPoint</vt:lpstr>
      <vt:lpstr>Презентация PowerPoint</vt:lpstr>
      <vt:lpstr>Презентация PowerPoint</vt:lpstr>
      <vt:lpstr>«В древности люди учились для того, чтобы совершенствовать себя.  Ныне учатся для того, чтобы удивить других»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 действия с десятичными дробями</dc:title>
  <dc:creator>Татьяна</dc:creator>
  <cp:lastModifiedBy>Татьяна</cp:lastModifiedBy>
  <cp:revision>2</cp:revision>
  <dcterms:created xsi:type="dcterms:W3CDTF">2019-12-01T06:34:52Z</dcterms:created>
  <dcterms:modified xsi:type="dcterms:W3CDTF">2019-12-01T15:54:34Z</dcterms:modified>
</cp:coreProperties>
</file>