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3" r:id="rId3"/>
    <p:sldId id="259" r:id="rId4"/>
    <p:sldId id="262" r:id="rId5"/>
    <p:sldId id="275" r:id="rId6"/>
    <p:sldId id="264" r:id="rId7"/>
    <p:sldId id="274" r:id="rId8"/>
    <p:sldId id="265" r:id="rId9"/>
    <p:sldId id="266" r:id="rId10"/>
    <p:sldId id="267" r:id="rId11"/>
    <p:sldId id="283" r:id="rId12"/>
    <p:sldId id="268" r:id="rId13"/>
    <p:sldId id="269" r:id="rId14"/>
    <p:sldId id="276" r:id="rId15"/>
    <p:sldId id="277" r:id="rId16"/>
    <p:sldId id="270" r:id="rId17"/>
    <p:sldId id="278" r:id="rId18"/>
    <p:sldId id="271" r:id="rId19"/>
    <p:sldId id="288" r:id="rId20"/>
    <p:sldId id="279" r:id="rId21"/>
    <p:sldId id="281" r:id="rId22"/>
    <p:sldId id="285" r:id="rId23"/>
    <p:sldId id="284" r:id="rId24"/>
    <p:sldId id="282" r:id="rId25"/>
    <p:sldId id="286" r:id="rId26"/>
    <p:sldId id="287" r:id="rId27"/>
    <p:sldId id="293" r:id="rId28"/>
    <p:sldId id="289" r:id="rId29"/>
    <p:sldId id="290" r:id="rId30"/>
    <p:sldId id="291" r:id="rId31"/>
    <p:sldId id="292" r:id="rId32"/>
    <p:sldId id="295" r:id="rId33"/>
    <p:sldId id="296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5C55"/>
    <a:srgbClr val="C6247A"/>
    <a:srgbClr val="C52378"/>
    <a:srgbClr val="98124D"/>
    <a:srgbClr val="853E5B"/>
    <a:srgbClr val="F94900"/>
    <a:srgbClr val="613125"/>
    <a:srgbClr val="AC187B"/>
    <a:srgbClr val="542939"/>
    <a:srgbClr val="E4EC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18EC02-0EA8-4059-AB00-20365AD12A1B}" v="149" dt="2019-12-08T15:14:24.399"/>
    <p1510:client id="{28BD0F3C-D08C-4DB2-B2DF-9243569726F2}" v="140" dt="2019-12-08T13:21:38.366"/>
    <p1510:client id="{3B2BD61E-F7E0-4F70-8B03-03175EC3B87B}" v="949" dt="2019-12-08T12:45:49.905"/>
    <p1510:client id="{8024EBAD-94D4-4AA5-9232-6FCB40A0B3FA}" v="1998" dt="2019-12-07T15:08:20.183"/>
    <p1510:client id="{850E1421-AC04-4112-9365-6DCB4BA28304}" v="11" dt="2019-12-07T15:10:15.234"/>
    <p1510:client id="{A90CE6C7-64EE-407F-9261-496E6B802811}" v="307" dt="2019-12-07T17:23:32.402"/>
    <p1510:client id="{B11D08E7-1D99-4C36-BF1C-D1C3FABB8E22}" v="1929" dt="2019-12-07T22:57:34.9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6433" autoAdjust="0"/>
  </p:normalViewPr>
  <p:slideViewPr>
    <p:cSldViewPr snapToGrid="0">
      <p:cViewPr varScale="1">
        <p:scale>
          <a:sx n="111" d="100"/>
          <a:sy n="111" d="100"/>
        </p:scale>
        <p:origin x="147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08.12.2019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08.12.2019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08.12.2019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08.12.2019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08.12.2019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08.12.2019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08.12.2019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08.12.2019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08.12.2019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08.12.2019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08.12.2019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t>08.12.2019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-68443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90297" y="713014"/>
            <a:ext cx="7911306" cy="34778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ru-RU" sz="4400" b="1" dirty="0">
                <a:ln w="0">
                  <a:noFill/>
                </a:ln>
                <a:solidFill>
                  <a:srgbClr val="815C55"/>
                </a:solidFill>
                <a:latin typeface="Arial"/>
                <a:ea typeface="Tahoma"/>
                <a:cs typeface="Arial"/>
              </a:rPr>
              <a:t>Сенсорно-моторное развитие детей дошкольного возраста с задержкой психического </a:t>
            </a:r>
            <a:endParaRPr lang="ru-RU" dirty="0"/>
          </a:p>
          <a:p>
            <a:pPr algn="ctr"/>
            <a:r>
              <a:rPr lang="ru-RU" sz="4400" b="1" dirty="0">
                <a:ln w="0">
                  <a:noFill/>
                </a:ln>
                <a:solidFill>
                  <a:srgbClr val="815C55"/>
                </a:solidFill>
                <a:latin typeface="Arial"/>
                <a:ea typeface="Tahoma"/>
                <a:cs typeface="Arial"/>
              </a:rPr>
              <a:t>        развития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883500" y="4606576"/>
            <a:ext cx="3542101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anchor="t">
            <a:spAutoFit/>
          </a:bodyPr>
          <a:lstStyle/>
          <a:p>
            <a:r>
              <a:rPr lang="ru-RU" sz="2000" dirty="0">
                <a:latin typeface="Times New Roman"/>
                <a:ea typeface="Tahoma"/>
                <a:cs typeface="Arial"/>
              </a:rPr>
              <a:t>Автор:  воспитатель Веремеенко  Н.В.</a:t>
            </a:r>
            <a:endParaRPr lang="ru-RU" sz="2000" dirty="0">
              <a:latin typeface="Times New Roman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Times New Roman"/>
                <a:ea typeface="Tahoma"/>
                <a:cs typeface="Arial"/>
              </a:rPr>
              <a:t>"</a:t>
            </a:r>
            <a:r>
              <a:rPr lang="ru-RU" sz="2000" dirty="0">
                <a:latin typeface="Times New Roman"/>
                <a:ea typeface="Tahoma"/>
                <a:cs typeface="Times New Roman"/>
              </a:rPr>
              <a:t>МБДОУ </a:t>
            </a:r>
            <a:r>
              <a:rPr lang="en-US" sz="2000" dirty="0">
                <a:latin typeface="Times New Roman"/>
                <a:ea typeface="Tahoma"/>
                <a:cs typeface="Times New Roman"/>
              </a:rPr>
              <a:t>«</a:t>
            </a:r>
            <a:r>
              <a:rPr lang="ru-RU" sz="2000" dirty="0">
                <a:latin typeface="Times New Roman"/>
                <a:ea typeface="Tahoma"/>
                <a:cs typeface="Times New Roman"/>
              </a:rPr>
              <a:t>Детский сад </a:t>
            </a:r>
            <a:endParaRPr lang="ru-RU" sz="2000" dirty="0">
              <a:latin typeface="Times New Roman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Times New Roman"/>
                <a:ea typeface="Tahoma"/>
                <a:cs typeface="Times New Roman"/>
              </a:rPr>
              <a:t>комбинированного вида </a:t>
            </a:r>
            <a:r>
              <a:rPr lang="en-US" sz="2000" dirty="0">
                <a:latin typeface="Times New Roman"/>
                <a:ea typeface="Segoe UI Symbol"/>
                <a:cs typeface="Arial"/>
              </a:rPr>
              <a:t>№</a:t>
            </a:r>
            <a:r>
              <a:rPr lang="en-US" sz="2000" dirty="0">
                <a:latin typeface="Times New Roman"/>
                <a:ea typeface="Tahoma"/>
                <a:cs typeface="Times New Roman"/>
              </a:rPr>
              <a:t> 2»</a:t>
            </a:r>
            <a:endParaRPr lang="ru-RU" sz="2000">
              <a:latin typeface="Times New Roman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Times New Roman"/>
                <a:ea typeface="Tahoma"/>
                <a:cs typeface="Times New Roman"/>
              </a:rPr>
              <a:t> </a:t>
            </a:r>
            <a:r>
              <a:rPr lang="ru-RU" sz="2000" dirty="0" err="1">
                <a:latin typeface="Times New Roman"/>
                <a:ea typeface="Tahoma"/>
                <a:cs typeface="Times New Roman"/>
              </a:rPr>
              <a:t>г.о</a:t>
            </a:r>
            <a:r>
              <a:rPr lang="ru-RU" sz="2000" dirty="0">
                <a:latin typeface="Times New Roman"/>
                <a:ea typeface="Tahoma"/>
                <a:cs typeface="Times New Roman"/>
              </a:rPr>
              <a:t> Самара</a:t>
            </a:r>
            <a:endParaRPr lang="ru-RU" sz="2000">
              <a:latin typeface="Times New Roman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ru-RU" sz="2000" dirty="0">
              <a:latin typeface="Times New Roman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6" descr="Изображение выглядит как человек, ребенок, внутренний, маленьк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652FBF4D-1D31-48D4-AED7-0C04C2D58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79" y="3707022"/>
            <a:ext cx="3548332" cy="213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0431" y="1730015"/>
            <a:ext cx="9057914" cy="125495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endParaRPr lang="ru-RU" sz="2000" dirty="0"/>
          </a:p>
          <a:p>
            <a:endParaRPr lang="ru-RU" sz="2400" dirty="0">
              <a:cs typeface="Calibri"/>
            </a:endParaRPr>
          </a:p>
          <a:p>
            <a:pPr>
              <a:lnSpc>
                <a:spcPct val="150000"/>
              </a:lnSpc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CE0712-179A-4745-8110-1A1F1CF0740F}"/>
              </a:ext>
            </a:extLst>
          </p:cNvPr>
          <p:cNvSpPr txBox="1"/>
          <p:nvPr/>
        </p:nvSpPr>
        <p:spPr>
          <a:xfrm>
            <a:off x="1054603" y="223507"/>
            <a:ext cx="7722625" cy="59093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 dirty="0">
                <a:cs typeface="Calibri"/>
              </a:rPr>
              <a:t>Нанизывание бусин  на шнурок</a:t>
            </a:r>
            <a:endParaRPr lang="ru-RU"/>
          </a:p>
          <a:p>
            <a:endParaRPr lang="ru-RU" dirty="0">
              <a:cs typeface="Calibri"/>
            </a:endParaRPr>
          </a:p>
          <a:p>
            <a:pPr algn="just"/>
            <a:r>
              <a:rPr lang="ru-RU" dirty="0">
                <a:latin typeface="Times New Roman"/>
                <a:ea typeface="+mn-lt"/>
                <a:cs typeface="Times New Roman"/>
              </a:rPr>
              <a:t>Э</a:t>
            </a:r>
            <a:r>
              <a:rPr lang="ru-RU" dirty="0">
                <a:latin typeface="Calibri"/>
                <a:ea typeface="+mn-lt"/>
                <a:cs typeface="Times New Roman"/>
              </a:rPr>
              <a:t>та игра охватывает и сенсорное </a:t>
            </a:r>
            <a:r>
              <a:rPr lang="ru-RU" dirty="0" err="1">
                <a:latin typeface="Calibri"/>
                <a:ea typeface="+mn-lt"/>
                <a:cs typeface="Times New Roman"/>
              </a:rPr>
              <a:t>развитие,и</a:t>
            </a:r>
            <a:r>
              <a:rPr lang="ru-RU" dirty="0">
                <a:latin typeface="Calibri"/>
                <a:ea typeface="+mn-lt"/>
                <a:cs typeface="Times New Roman"/>
              </a:rPr>
              <a:t> развитие мелкой моторики, и активизация речи ребёнка, дети учатся группировать предметы, ориентироваться в цветах предметов.</a:t>
            </a:r>
            <a:endParaRPr lang="ru-RU">
              <a:latin typeface="Calibri"/>
              <a:cs typeface="Times New Roman"/>
            </a:endParaRPr>
          </a:p>
          <a:p>
            <a:r>
              <a:rPr lang="ru-RU" dirty="0">
                <a:cs typeface="Calibri"/>
              </a:rPr>
              <a:t>Предлагается чередование по форме и цвету бусинок.  В конце задания одеваем бусы на куклу.</a:t>
            </a:r>
          </a:p>
          <a:p>
            <a:r>
              <a:rPr lang="ru-RU" dirty="0">
                <a:cs typeface="Calibri"/>
              </a:rPr>
              <a:t>                                          </a:t>
            </a:r>
            <a:r>
              <a:rPr lang="ru-RU" b="1" dirty="0">
                <a:cs typeface="Calibri"/>
              </a:rPr>
              <a:t> Русская народная игра "Волчок"</a:t>
            </a:r>
          </a:p>
          <a:p>
            <a:r>
              <a:rPr lang="en-US" err="1">
                <a:cs typeface="Calibri"/>
              </a:rPr>
              <a:t>Эта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игра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способствует</a:t>
            </a:r>
            <a:r>
              <a:rPr lang="en-US" dirty="0">
                <a:cs typeface="Calibri"/>
              </a:rPr>
              <a:t>:</a:t>
            </a:r>
            <a:endParaRPr lang="en-US">
              <a:ea typeface="+mn-lt"/>
              <a:cs typeface="+mn-lt"/>
            </a:endParaRPr>
          </a:p>
          <a:p>
            <a:r>
              <a:rPr lang="en-US" dirty="0">
                <a:cs typeface="Calibri"/>
              </a:rPr>
              <a:t>• </a:t>
            </a:r>
            <a:r>
              <a:rPr lang="en-US" err="1">
                <a:cs typeface="Calibri"/>
              </a:rPr>
              <a:t>Развитию</a:t>
            </a:r>
            <a:r>
              <a:rPr lang="en-US" dirty="0">
                <a:cs typeface="Calibri"/>
              </a:rPr>
              <a:t> </a:t>
            </a:r>
            <a:r>
              <a:rPr lang="en-US" err="1">
                <a:cs typeface="Calibri"/>
              </a:rPr>
              <a:t>мелкой</a:t>
            </a:r>
            <a:r>
              <a:rPr lang="en-US" dirty="0">
                <a:cs typeface="Calibri"/>
              </a:rPr>
              <a:t> </a:t>
            </a:r>
            <a:r>
              <a:rPr lang="en-US" err="1">
                <a:cs typeface="Calibri"/>
              </a:rPr>
              <a:t>моторики</a:t>
            </a:r>
            <a:endParaRPr lang="en-US">
              <a:ea typeface="+mn-lt"/>
              <a:cs typeface="+mn-lt"/>
            </a:endParaRPr>
          </a:p>
          <a:p>
            <a:r>
              <a:rPr lang="en-US" dirty="0">
                <a:cs typeface="Calibri"/>
              </a:rPr>
              <a:t>• </a:t>
            </a:r>
            <a:r>
              <a:rPr lang="en-US" err="1">
                <a:cs typeface="Calibri"/>
              </a:rPr>
              <a:t>Развитию</a:t>
            </a:r>
            <a:r>
              <a:rPr lang="en-US" dirty="0">
                <a:cs typeface="Calibri"/>
              </a:rPr>
              <a:t> </a:t>
            </a:r>
            <a:r>
              <a:rPr lang="en-US" err="1">
                <a:cs typeface="Calibri"/>
              </a:rPr>
              <a:t>умения</a:t>
            </a:r>
            <a:r>
              <a:rPr lang="en-US" dirty="0">
                <a:cs typeface="Calibri"/>
              </a:rPr>
              <a:t> </a:t>
            </a:r>
            <a:r>
              <a:rPr lang="en-US" err="1">
                <a:cs typeface="Calibri"/>
              </a:rPr>
              <a:t>действовать</a:t>
            </a:r>
            <a:r>
              <a:rPr lang="en-US" dirty="0">
                <a:cs typeface="Calibri"/>
              </a:rPr>
              <a:t> </a:t>
            </a:r>
            <a:r>
              <a:rPr lang="en-US" err="1">
                <a:cs typeface="Calibri"/>
              </a:rPr>
              <a:t>по</a:t>
            </a:r>
            <a:r>
              <a:rPr lang="en-US" dirty="0">
                <a:cs typeface="Calibri"/>
              </a:rPr>
              <a:t> </a:t>
            </a:r>
            <a:r>
              <a:rPr lang="en-US" err="1">
                <a:cs typeface="Calibri"/>
              </a:rPr>
              <a:t>правилу</a:t>
            </a:r>
            <a:endParaRPr lang="en-US">
              <a:ea typeface="+mn-lt"/>
              <a:cs typeface="+mn-lt"/>
            </a:endParaRPr>
          </a:p>
          <a:p>
            <a:r>
              <a:rPr lang="en-US" dirty="0">
                <a:cs typeface="Calibri"/>
              </a:rPr>
              <a:t>• </a:t>
            </a:r>
            <a:r>
              <a:rPr lang="en-US" err="1">
                <a:cs typeface="Calibri"/>
              </a:rPr>
              <a:t>Воспитание</a:t>
            </a:r>
            <a:r>
              <a:rPr lang="en-US" dirty="0">
                <a:cs typeface="Calibri"/>
              </a:rPr>
              <a:t> </a:t>
            </a:r>
            <a:r>
              <a:rPr lang="en-US" err="1">
                <a:cs typeface="Calibri"/>
              </a:rPr>
              <a:t>доброжелательного</a:t>
            </a:r>
            <a:r>
              <a:rPr lang="en-US" dirty="0">
                <a:cs typeface="Calibri"/>
              </a:rPr>
              <a:t> </a:t>
            </a:r>
            <a:r>
              <a:rPr lang="en-US" err="1">
                <a:cs typeface="Calibri"/>
              </a:rPr>
              <a:t>отношения</a:t>
            </a:r>
            <a:r>
              <a:rPr lang="en-US" dirty="0">
                <a:cs typeface="Calibri"/>
              </a:rPr>
              <a:t> к </a:t>
            </a:r>
            <a:r>
              <a:rPr lang="en-US" err="1">
                <a:cs typeface="Calibri"/>
              </a:rPr>
              <a:t>сверстникам</a:t>
            </a:r>
            <a:endParaRPr lang="en-US">
              <a:ea typeface="+mn-lt"/>
              <a:cs typeface="+mn-lt"/>
            </a:endParaRPr>
          </a:p>
          <a:p>
            <a:r>
              <a:rPr lang="en-US" dirty="0">
                <a:cs typeface="Calibri"/>
              </a:rPr>
              <a:t>С </a:t>
            </a:r>
            <a:r>
              <a:rPr lang="en-US" err="1">
                <a:cs typeface="Calibri"/>
              </a:rPr>
              <a:t>волчком</a:t>
            </a:r>
            <a:r>
              <a:rPr lang="en-US" dirty="0">
                <a:cs typeface="Calibri"/>
              </a:rPr>
              <a:t> </a:t>
            </a:r>
            <a:r>
              <a:rPr lang="en-US" err="1">
                <a:cs typeface="Calibri"/>
              </a:rPr>
              <a:t>дошкольники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играют</a:t>
            </a:r>
            <a:r>
              <a:rPr lang="en-US" dirty="0">
                <a:cs typeface="Calibri"/>
              </a:rPr>
              <a:t> с </a:t>
            </a:r>
            <a:r>
              <a:rPr lang="en-US" err="1">
                <a:cs typeface="Calibri"/>
              </a:rPr>
              <a:t>большим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удовольствием</a:t>
            </a:r>
            <a:r>
              <a:rPr lang="en-US" dirty="0">
                <a:cs typeface="Calibri"/>
              </a:rPr>
              <a:t>. </a:t>
            </a:r>
          </a:p>
          <a:p>
            <a:r>
              <a:rPr lang="en-US" err="1">
                <a:cs typeface="Calibri"/>
              </a:rPr>
              <a:t>Ребятам</a:t>
            </a:r>
            <a:r>
              <a:rPr lang="en-US" dirty="0">
                <a:cs typeface="Calibri"/>
              </a:rPr>
              <a:t> </a:t>
            </a:r>
            <a:r>
              <a:rPr lang="en-US" err="1">
                <a:cs typeface="Calibri"/>
              </a:rPr>
              <a:t>интересно</a:t>
            </a:r>
            <a:r>
              <a:rPr lang="en-US" dirty="0">
                <a:cs typeface="Calibri"/>
              </a:rPr>
              <a:t> </a:t>
            </a:r>
            <a:r>
              <a:rPr lang="en-US" err="1">
                <a:cs typeface="Calibri"/>
              </a:rPr>
              <a:t>наблюдать</a:t>
            </a:r>
            <a:r>
              <a:rPr lang="en-US" dirty="0">
                <a:cs typeface="Calibri"/>
              </a:rPr>
              <a:t> </a:t>
            </a:r>
            <a:r>
              <a:rPr lang="en-US" err="1">
                <a:cs typeface="Calibri"/>
              </a:rPr>
              <a:t>за</a:t>
            </a:r>
            <a:r>
              <a:rPr lang="en-US" dirty="0">
                <a:cs typeface="Calibri"/>
              </a:rPr>
              <a:t> </a:t>
            </a:r>
            <a:r>
              <a:rPr lang="en-US" err="1">
                <a:cs typeface="Calibri"/>
              </a:rPr>
              <a:t>ним</a:t>
            </a:r>
            <a:r>
              <a:rPr lang="en-US" dirty="0">
                <a:cs typeface="Calibri"/>
              </a:rPr>
              <a:t>, </a:t>
            </a:r>
            <a:r>
              <a:rPr lang="en-US" err="1">
                <a:cs typeface="Calibri"/>
              </a:rPr>
              <a:t>раскручивать</a:t>
            </a:r>
            <a:r>
              <a:rPr lang="en-US" dirty="0">
                <a:cs typeface="Calibri"/>
              </a:rPr>
              <a:t>. </a:t>
            </a:r>
            <a:r>
              <a:rPr lang="en-US" err="1">
                <a:cs typeface="Calibri"/>
              </a:rPr>
              <a:t>Его</a:t>
            </a:r>
            <a:r>
              <a:rPr lang="en-US" dirty="0">
                <a:cs typeface="Calibri"/>
              </a:rPr>
              <a:t> </a:t>
            </a:r>
            <a:r>
              <a:rPr lang="en-US" err="1">
                <a:cs typeface="Calibri"/>
              </a:rPr>
              <a:t>можно</a:t>
            </a:r>
            <a:r>
              <a:rPr lang="en-US" dirty="0">
                <a:cs typeface="Calibri"/>
              </a:rPr>
              <a:t> </a:t>
            </a:r>
            <a:r>
              <a:rPr lang="en-US" err="1">
                <a:cs typeface="Calibri"/>
              </a:rPr>
              <a:t>не</a:t>
            </a:r>
            <a:r>
              <a:rPr lang="en-US" dirty="0">
                <a:cs typeface="Calibri"/>
              </a:rPr>
              <a:t> </a:t>
            </a:r>
            <a:r>
              <a:rPr lang="en-US" err="1">
                <a:cs typeface="Calibri"/>
              </a:rPr>
              <a:t>только</a:t>
            </a:r>
            <a:r>
              <a:rPr lang="en-US" dirty="0">
                <a:cs typeface="Calibri"/>
              </a:rPr>
              <a:t> </a:t>
            </a:r>
            <a:r>
              <a:rPr lang="en-US" err="1">
                <a:cs typeface="Calibri"/>
              </a:rPr>
              <a:t>просто</a:t>
            </a:r>
            <a:r>
              <a:rPr lang="en-US" dirty="0">
                <a:cs typeface="Calibri"/>
              </a:rPr>
              <a:t> </a:t>
            </a:r>
            <a:r>
              <a:rPr lang="en-US" err="1">
                <a:cs typeface="Calibri"/>
              </a:rPr>
              <a:t>запускать</a:t>
            </a:r>
            <a:r>
              <a:rPr lang="en-US" dirty="0">
                <a:cs typeface="Calibri"/>
              </a:rPr>
              <a:t>, </a:t>
            </a:r>
            <a:r>
              <a:rPr lang="en-US" err="1">
                <a:cs typeface="Calibri"/>
              </a:rPr>
              <a:t>любуясь</a:t>
            </a:r>
            <a:r>
              <a:rPr lang="en-US" dirty="0">
                <a:cs typeface="Calibri"/>
              </a:rPr>
              <a:t> </a:t>
            </a:r>
            <a:r>
              <a:rPr lang="en-US" err="1">
                <a:cs typeface="Calibri"/>
              </a:rPr>
              <a:t>движением</a:t>
            </a:r>
            <a:r>
              <a:rPr lang="en-US" dirty="0">
                <a:cs typeface="Calibri"/>
              </a:rPr>
              <a:t>, </a:t>
            </a:r>
            <a:r>
              <a:rPr lang="en-US" err="1">
                <a:cs typeface="Calibri"/>
              </a:rPr>
              <a:t>но</a:t>
            </a:r>
            <a:r>
              <a:rPr lang="en-US" dirty="0">
                <a:cs typeface="Calibri"/>
              </a:rPr>
              <a:t> и </a:t>
            </a:r>
            <a:r>
              <a:rPr lang="en-US" err="1">
                <a:cs typeface="Calibri"/>
              </a:rPr>
              <a:t>организовывать</a:t>
            </a:r>
            <a:r>
              <a:rPr lang="en-US" dirty="0">
                <a:cs typeface="Calibri"/>
              </a:rPr>
              <a:t> с </a:t>
            </a:r>
            <a:r>
              <a:rPr lang="en-US" err="1">
                <a:cs typeface="Calibri"/>
              </a:rPr>
              <a:t>ним</a:t>
            </a:r>
            <a:r>
              <a:rPr lang="en-US" dirty="0">
                <a:cs typeface="Calibri"/>
              </a:rPr>
              <a:t> </a:t>
            </a:r>
            <a:r>
              <a:rPr lang="en-US" err="1">
                <a:cs typeface="Calibri"/>
              </a:rPr>
              <a:t>различные</a:t>
            </a:r>
            <a:r>
              <a:rPr lang="en-US" dirty="0">
                <a:cs typeface="Calibri"/>
              </a:rPr>
              <a:t> </a:t>
            </a:r>
            <a:r>
              <a:rPr lang="en-US" err="1">
                <a:cs typeface="Calibri"/>
              </a:rPr>
              <a:t>коллективные</a:t>
            </a:r>
            <a:r>
              <a:rPr lang="en-US" dirty="0">
                <a:cs typeface="Calibri"/>
              </a:rPr>
              <a:t> </a:t>
            </a:r>
            <a:r>
              <a:rPr lang="en-US" err="1">
                <a:cs typeface="Calibri"/>
              </a:rPr>
              <a:t>игры</a:t>
            </a:r>
            <a:r>
              <a:rPr lang="en-US" dirty="0">
                <a:cs typeface="Calibri"/>
              </a:rPr>
              <a:t>.</a:t>
            </a:r>
            <a:endParaRPr lang="en-US">
              <a:ea typeface="+mn-lt"/>
              <a:cs typeface="+mn-lt"/>
            </a:endParaRPr>
          </a:p>
          <a:p>
            <a:r>
              <a:rPr lang="en-US" dirty="0">
                <a:cs typeface="Calibri"/>
              </a:rPr>
              <a:t>1. </a:t>
            </a:r>
            <a:r>
              <a:rPr lang="en-US" err="1">
                <a:cs typeface="Calibri"/>
              </a:rPr>
              <a:t>Дети</a:t>
            </a:r>
            <a:r>
              <a:rPr lang="en-US" dirty="0">
                <a:cs typeface="Calibri"/>
              </a:rPr>
              <a:t> </a:t>
            </a:r>
            <a:r>
              <a:rPr lang="en-US" err="1">
                <a:cs typeface="Calibri"/>
              </a:rPr>
              <a:t>одновременно</a:t>
            </a:r>
            <a:r>
              <a:rPr lang="en-US" dirty="0">
                <a:cs typeface="Calibri"/>
              </a:rPr>
              <a:t> </a:t>
            </a:r>
            <a:r>
              <a:rPr lang="en-US" err="1">
                <a:cs typeface="Calibri"/>
              </a:rPr>
              <a:t>пускают</a:t>
            </a:r>
            <a:r>
              <a:rPr lang="en-US" dirty="0">
                <a:cs typeface="Calibri"/>
              </a:rPr>
              <a:t> </a:t>
            </a:r>
            <a:r>
              <a:rPr lang="en-US" err="1">
                <a:cs typeface="Calibri"/>
              </a:rPr>
              <a:t>волчки</a:t>
            </a:r>
            <a:r>
              <a:rPr lang="en-US" dirty="0">
                <a:cs typeface="Calibri"/>
              </a:rPr>
              <a:t>: </a:t>
            </a:r>
            <a:r>
              <a:rPr lang="en-US" err="1">
                <a:cs typeface="Calibri"/>
              </a:rPr>
              <a:t>чей</a:t>
            </a:r>
            <a:r>
              <a:rPr lang="en-US" dirty="0">
                <a:cs typeface="Calibri"/>
              </a:rPr>
              <a:t> </a:t>
            </a:r>
            <a:r>
              <a:rPr lang="en-US" err="1">
                <a:cs typeface="Calibri"/>
              </a:rPr>
              <a:t>волчок</a:t>
            </a:r>
            <a:r>
              <a:rPr lang="en-US" dirty="0">
                <a:cs typeface="Calibri"/>
              </a:rPr>
              <a:t> </a:t>
            </a:r>
            <a:r>
              <a:rPr lang="en-US" err="1">
                <a:cs typeface="Calibri"/>
              </a:rPr>
              <a:t>вращается</a:t>
            </a:r>
            <a:r>
              <a:rPr lang="en-US" dirty="0">
                <a:cs typeface="Calibri"/>
              </a:rPr>
              <a:t> </a:t>
            </a:r>
            <a:r>
              <a:rPr lang="en-US" err="1">
                <a:cs typeface="Calibri"/>
              </a:rPr>
              <a:t>дольше</a:t>
            </a:r>
            <a:r>
              <a:rPr lang="en-US" dirty="0">
                <a:cs typeface="Calibri"/>
              </a:rPr>
              <a:t> </a:t>
            </a:r>
            <a:r>
              <a:rPr lang="en-US" err="1">
                <a:cs typeface="Calibri"/>
              </a:rPr>
              <a:t>других</a:t>
            </a:r>
            <a:r>
              <a:rPr lang="en-US" dirty="0">
                <a:cs typeface="Calibri"/>
              </a:rPr>
              <a:t>, </a:t>
            </a:r>
            <a:r>
              <a:rPr lang="en-US" err="1">
                <a:cs typeface="Calibri"/>
              </a:rPr>
              <a:t>тот</a:t>
            </a:r>
            <a:r>
              <a:rPr lang="en-US" dirty="0">
                <a:cs typeface="Calibri"/>
              </a:rPr>
              <a:t> и </a:t>
            </a:r>
            <a:r>
              <a:rPr lang="en-US" err="1">
                <a:cs typeface="Calibri"/>
              </a:rPr>
              <a:t>выигрывает</a:t>
            </a:r>
            <a:r>
              <a:rPr lang="en-US" dirty="0">
                <a:cs typeface="Calibri"/>
              </a:rPr>
              <a:t>.</a:t>
            </a:r>
            <a:endParaRPr lang="en-US">
              <a:ea typeface="+mn-lt"/>
              <a:cs typeface="+mn-lt"/>
            </a:endParaRPr>
          </a:p>
          <a:p>
            <a:r>
              <a:rPr lang="en-US" dirty="0">
                <a:cs typeface="Calibri"/>
              </a:rPr>
              <a:t>2. </a:t>
            </a:r>
            <a:r>
              <a:rPr lang="en-US" err="1">
                <a:cs typeface="Calibri"/>
              </a:rPr>
              <a:t>Можно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создать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поле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для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волчка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из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различных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геометрических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фигур</a:t>
            </a:r>
            <a:r>
              <a:rPr lang="en-US" dirty="0">
                <a:cs typeface="Calibri"/>
              </a:rPr>
              <a:t>, </a:t>
            </a:r>
            <a:r>
              <a:rPr lang="en-US" err="1">
                <a:cs typeface="Calibri"/>
              </a:rPr>
              <a:t>тем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самым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закреплять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знания</a:t>
            </a:r>
            <a:r>
              <a:rPr lang="en-US" dirty="0">
                <a:cs typeface="Calibri"/>
              </a:rPr>
              <a:t> о </a:t>
            </a:r>
            <a:r>
              <a:rPr lang="en-US" err="1">
                <a:cs typeface="Calibri"/>
              </a:rPr>
              <a:t>них</a:t>
            </a:r>
            <a:r>
              <a:rPr lang="en-US" dirty="0">
                <a:cs typeface="Calibri"/>
              </a:rPr>
              <a:t>.</a:t>
            </a:r>
          </a:p>
          <a:p>
            <a:endParaRPr lang="ru-RU" dirty="0">
              <a:cs typeface="Calibri"/>
            </a:endParaRPr>
          </a:p>
        </p:txBody>
      </p:sp>
      <p:pic>
        <p:nvPicPr>
          <p:cNvPr id="6" name="Рисунок 6" descr="Изображение выглядит как стол, оранжевый, желтый, сид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F189A882-C397-4E81-A58C-A54AFB5AAD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800" b="50206"/>
          <a:stretch/>
        </p:blipFill>
        <p:spPr>
          <a:xfrm>
            <a:off x="7190251" y="1958009"/>
            <a:ext cx="1746254" cy="173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1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0431" y="1730015"/>
            <a:ext cx="9057914" cy="125495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endParaRPr lang="ru-RU" sz="2000" dirty="0"/>
          </a:p>
          <a:p>
            <a:endParaRPr lang="ru-RU" sz="2400" dirty="0">
              <a:cs typeface="Calibri"/>
            </a:endParaRPr>
          </a:p>
          <a:p>
            <a:pPr>
              <a:lnSpc>
                <a:spcPct val="150000"/>
              </a:lnSpc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619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0431" y="1730015"/>
            <a:ext cx="9057914" cy="125495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endParaRPr lang="ru-RU" sz="2000" dirty="0"/>
          </a:p>
          <a:p>
            <a:endParaRPr lang="ru-RU" sz="2400" dirty="0">
              <a:cs typeface="Calibri"/>
            </a:endParaRPr>
          </a:p>
          <a:p>
            <a:pPr>
              <a:lnSpc>
                <a:spcPct val="150000"/>
              </a:lnSpc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CE0712-179A-4745-8110-1A1F1CF0740F}"/>
              </a:ext>
            </a:extLst>
          </p:cNvPr>
          <p:cNvSpPr txBox="1"/>
          <p:nvPr/>
        </p:nvSpPr>
        <p:spPr>
          <a:xfrm>
            <a:off x="866618" y="276986"/>
            <a:ext cx="5095856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 dirty="0">
                <a:cs typeface="Calibri"/>
              </a:rPr>
              <a:t>Настольная игра "Микадо"</a:t>
            </a:r>
            <a:endParaRPr lang="ru-RU"/>
          </a:p>
          <a:p>
            <a:r>
              <a:rPr lang="ru-RU" dirty="0">
                <a:latin typeface="Times New Roman"/>
                <a:cs typeface="Times New Roman"/>
              </a:rPr>
              <a:t>Игра способствует развитию внимания, моторики, координации.</a:t>
            </a:r>
            <a:endParaRPr lang="ru-RU" dirty="0">
              <a:latin typeface="Calibri" panose="020F0502020204030204"/>
              <a:cs typeface="Calibri"/>
            </a:endParaRPr>
          </a:p>
          <a:p>
            <a:pPr algn="just"/>
            <a:r>
              <a:rPr lang="ru-RU" dirty="0">
                <a:latin typeface="Times New Roman"/>
                <a:cs typeface="Times New Roman"/>
              </a:rPr>
              <a:t>Подготовка к игре: Поместить все палочки в кольцо, получится своеобразный шалашик. Его устойчиво поставить на ровной поверхности.</a:t>
            </a:r>
          </a:p>
          <a:p>
            <a:pPr algn="just"/>
            <a:r>
              <a:rPr lang="ru-RU" dirty="0">
                <a:latin typeface="Times New Roman"/>
                <a:cs typeface="Times New Roman"/>
              </a:rPr>
              <a:t>Ход игры: Игроки (от 2 до 4) поочередно бросают кубик и достают по одной палочки из  "шалашика" в соответствии с выпавшим цветом на грани кубика. </a:t>
            </a:r>
          </a:p>
        </p:txBody>
      </p:sp>
      <p:pic>
        <p:nvPicPr>
          <p:cNvPr id="6" name="Рисунок 6" descr="Изображение выглядит как карандаш, канцелярские товары, цветно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64A5E9D2-FD86-439E-B96E-96F1638E2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3006774"/>
            <a:ext cx="2260443" cy="3059460"/>
          </a:xfrm>
          <a:prstGeom prst="rect">
            <a:avLst/>
          </a:prstGeom>
        </p:spPr>
      </p:pic>
      <p:pic>
        <p:nvPicPr>
          <p:cNvPr id="8" name="Рисунок 8" descr="Изображение выглядит как коробка, фотография, закрытый, холодильни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2A75629-BFE6-40FE-8B9F-3A8080DC4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1145" y="495537"/>
            <a:ext cx="2743200" cy="2743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2D6A68-6F69-4549-878F-668DC9DFBCEC}"/>
              </a:ext>
            </a:extLst>
          </p:cNvPr>
          <p:cNvSpPr txBox="1"/>
          <p:nvPr/>
        </p:nvSpPr>
        <p:spPr>
          <a:xfrm>
            <a:off x="3413382" y="3242995"/>
            <a:ext cx="4660032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dirty="0">
                <a:latin typeface="Times New Roman"/>
                <a:cs typeface="Times New Roman"/>
              </a:rPr>
              <a:t>Палочки надо доставать как можно осторожнее, чтобы не разрушить "шалашик" и не дать деревянному кольцу упасть. Если на кубике выпал цвет, а соответствующих палочек нет, ход переходит следующему игроку. Таким образом идет повторение цвета, задаю вопрос "Какая палочка?", ребенок проговаривает "Красная палочка" и т.д. Потом идет подсчет палочек, выигрывает тот , у кого оказалось больше всего палочек.</a:t>
            </a:r>
            <a:endParaRPr lang="ru-RU" dirty="0">
              <a:ea typeface="+mn-lt"/>
              <a:cs typeface="+mn-lt"/>
            </a:endParaRPr>
          </a:p>
          <a:p>
            <a:pPr algn="l"/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5400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0431" y="1730015"/>
            <a:ext cx="9057914" cy="125495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endParaRPr lang="ru-RU" sz="2000" dirty="0"/>
          </a:p>
          <a:p>
            <a:endParaRPr lang="ru-RU" sz="2400" dirty="0">
              <a:cs typeface="Calibri"/>
            </a:endParaRPr>
          </a:p>
          <a:p>
            <a:pPr>
              <a:lnSpc>
                <a:spcPct val="150000"/>
              </a:lnSpc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360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0431" y="1730015"/>
            <a:ext cx="9057914" cy="125495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endParaRPr lang="ru-RU" sz="2000" dirty="0"/>
          </a:p>
          <a:p>
            <a:endParaRPr lang="ru-RU" sz="2400" dirty="0">
              <a:cs typeface="Calibri"/>
            </a:endParaRPr>
          </a:p>
          <a:p>
            <a:pPr>
              <a:lnSpc>
                <a:spcPct val="150000"/>
              </a:lnSpc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CE0712-179A-4745-8110-1A1F1CF0740F}"/>
              </a:ext>
            </a:extLst>
          </p:cNvPr>
          <p:cNvSpPr txBox="1"/>
          <p:nvPr/>
        </p:nvSpPr>
        <p:spPr>
          <a:xfrm>
            <a:off x="813904" y="151663"/>
            <a:ext cx="4684093" cy="51398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 dirty="0">
                <a:ea typeface="+mn-lt"/>
                <a:cs typeface="+mn-lt"/>
              </a:rPr>
              <a:t>Дидактическая игра </a:t>
            </a:r>
            <a:r>
              <a:rPr lang="ru-RU" sz="2000" dirty="0">
                <a:ea typeface="+mn-lt"/>
                <a:cs typeface="+mn-lt"/>
              </a:rPr>
              <a:t>"</a:t>
            </a:r>
            <a:r>
              <a:rPr lang="ru-RU" sz="2000" b="1" dirty="0">
                <a:ea typeface="+mn-lt"/>
                <a:cs typeface="+mn-lt"/>
              </a:rPr>
              <a:t>Геометрическое лото </a:t>
            </a:r>
            <a:r>
              <a:rPr lang="ru-RU" sz="2000" dirty="0">
                <a:ea typeface="+mn-lt"/>
                <a:cs typeface="+mn-lt"/>
              </a:rPr>
              <a:t>" </a:t>
            </a:r>
            <a:endParaRPr lang="ru-RU" dirty="0"/>
          </a:p>
          <a:p>
            <a:endParaRPr lang="ru-RU" dirty="0">
              <a:ea typeface="+mn-lt"/>
              <a:cs typeface="+mn-lt"/>
            </a:endParaRPr>
          </a:p>
          <a:p>
            <a:r>
              <a:rPr lang="ru-RU" dirty="0">
                <a:ea typeface="+mn-lt"/>
                <a:cs typeface="+mn-lt"/>
              </a:rPr>
              <a:t>Игра способствует формированию понятий "Форма" и "Цвет", развитию внимания, умению сравнивать, точно определять и подбирать геометрические фигуры, развивать мелкую моторику рук.</a:t>
            </a:r>
          </a:p>
          <a:p>
            <a:pPr algn="just"/>
            <a:r>
              <a:rPr lang="ru-RU" dirty="0">
                <a:ea typeface="+mn-lt"/>
                <a:cs typeface="+mn-lt"/>
              </a:rPr>
              <a:t>Игровой материал: игра представлена пятью карточками, разделёнными на клетки, в каждой из которых находится геометрическая фигура определённого цвета и мешочек с набором геометрических фигур.</a:t>
            </a:r>
          </a:p>
          <a:p>
            <a:pPr algn="just"/>
            <a:r>
              <a:rPr lang="ru-RU" dirty="0">
                <a:ea typeface="+mn-lt"/>
                <a:cs typeface="+mn-lt"/>
              </a:rPr>
              <a:t>Игровая задача: первым закрыть все геометрические фигуры на своей карточке.</a:t>
            </a:r>
          </a:p>
          <a:p>
            <a:pPr algn="just"/>
            <a:endParaRPr lang="ru-RU" dirty="0">
              <a:latin typeface="Times New Roman"/>
              <a:cs typeface="Times New Roman"/>
            </a:endParaRP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0B8F72DC-4C50-4674-A803-D15125EC3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599" y="1225940"/>
            <a:ext cx="3438939" cy="331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54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0431" y="1730015"/>
            <a:ext cx="9057914" cy="125495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endParaRPr lang="ru-RU" sz="2000" dirty="0"/>
          </a:p>
          <a:p>
            <a:endParaRPr lang="ru-RU" sz="2400" dirty="0">
              <a:cs typeface="Calibri"/>
            </a:endParaRPr>
          </a:p>
          <a:p>
            <a:pPr>
              <a:lnSpc>
                <a:spcPct val="150000"/>
              </a:lnSpc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5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0431" y="1730015"/>
            <a:ext cx="9057914" cy="125495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endParaRPr lang="ru-RU" sz="2000" dirty="0"/>
          </a:p>
          <a:p>
            <a:endParaRPr lang="ru-RU" sz="2400" dirty="0">
              <a:cs typeface="Calibri"/>
            </a:endParaRPr>
          </a:p>
          <a:p>
            <a:pPr>
              <a:lnSpc>
                <a:spcPct val="150000"/>
              </a:lnSpc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CE0712-179A-4745-8110-1A1F1CF0740F}"/>
              </a:ext>
            </a:extLst>
          </p:cNvPr>
          <p:cNvSpPr txBox="1"/>
          <p:nvPr/>
        </p:nvSpPr>
        <p:spPr>
          <a:xfrm>
            <a:off x="998488" y="265253"/>
            <a:ext cx="7850415" cy="46166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 dirty="0">
                <a:ea typeface="+mn-lt"/>
                <a:cs typeface="+mn-lt"/>
              </a:rPr>
              <a:t>Игра с   водой  «Тонет – не тонет»</a:t>
            </a:r>
            <a:endParaRPr lang="ru-RU" sz="2000" b="1">
              <a:cs typeface="Calibri"/>
            </a:endParaRPr>
          </a:p>
          <a:p>
            <a:endParaRPr lang="ru-RU" dirty="0">
              <a:ea typeface="+mn-lt"/>
              <a:cs typeface="+mn-lt"/>
            </a:endParaRPr>
          </a:p>
          <a:p>
            <a:r>
              <a:rPr lang="ru-RU" sz="2000" dirty="0">
                <a:ea typeface="+mn-lt"/>
                <a:cs typeface="+mn-lt"/>
              </a:rPr>
              <a:t>Игра  обогащает сенсорный опыт детей, знакомя их с новыми способами обследования уже знакомых предметов.</a:t>
            </a:r>
            <a:endParaRPr lang="ru-RU" sz="2000">
              <a:cs typeface="Calibri"/>
            </a:endParaRPr>
          </a:p>
          <a:p>
            <a:r>
              <a:rPr lang="ru-RU" sz="2000" dirty="0">
                <a:ea typeface="+mn-lt"/>
                <a:cs typeface="+mn-lt"/>
              </a:rPr>
              <a:t>Ход игры : Взять предметы из разных материалов (металл, дерево, пластмасса, резина, ткань, бумага, мочалка). Дети рассматривают все предметы, знакомятся с ними на ощупь. Затем называют, из какого материала сделан предмет и опускают его в воду. Наблюдают, тонет предмет из этого материала или не тонет.</a:t>
            </a:r>
            <a:endParaRPr lang="ru-RU" sz="2000">
              <a:cs typeface="Calibri"/>
            </a:endParaRPr>
          </a:p>
          <a:p>
            <a:r>
              <a:rPr lang="ru-RU" sz="2000" dirty="0">
                <a:ea typeface="+mn-lt"/>
                <a:cs typeface="+mn-lt"/>
              </a:rPr>
              <a:t>ВЫВОД: Предметы, выполненные из разных материалов имеют разные свойства: одни из них тонут (металл), другие плавают (дерево, пластмасса, резина), третьи – тонут, когда намокают, впитывают в себя воду (мочалка, ткань, бумага).</a:t>
            </a:r>
            <a:endParaRPr lang="ru-RU" sz="2000">
              <a:cs typeface="Calibri"/>
            </a:endParaRPr>
          </a:p>
          <a:p>
            <a:endParaRPr lang="ru-RU" dirty="0">
              <a:ea typeface="+mn-lt"/>
              <a:cs typeface="+mn-lt"/>
            </a:endParaRPr>
          </a:p>
          <a:p>
            <a:pPr algn="just"/>
            <a:endParaRPr lang="ru-RU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05849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0431" y="1730015"/>
            <a:ext cx="9057914" cy="125495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endParaRPr lang="ru-RU" sz="2000" dirty="0"/>
          </a:p>
          <a:p>
            <a:endParaRPr lang="ru-RU" sz="2400" dirty="0">
              <a:cs typeface="Calibri"/>
            </a:endParaRPr>
          </a:p>
          <a:p>
            <a:pPr>
              <a:lnSpc>
                <a:spcPct val="150000"/>
              </a:lnSpc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872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0431" y="1730015"/>
            <a:ext cx="9057914" cy="125495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endParaRPr lang="ru-RU" sz="2000" dirty="0"/>
          </a:p>
          <a:p>
            <a:endParaRPr lang="ru-RU" sz="2400" dirty="0">
              <a:cs typeface="Calibri"/>
            </a:endParaRPr>
          </a:p>
          <a:p>
            <a:pPr>
              <a:lnSpc>
                <a:spcPct val="150000"/>
              </a:lnSpc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CE0712-179A-4745-8110-1A1F1CF0740F}"/>
              </a:ext>
            </a:extLst>
          </p:cNvPr>
          <p:cNvSpPr txBox="1"/>
          <p:nvPr/>
        </p:nvSpPr>
        <p:spPr>
          <a:xfrm>
            <a:off x="1026886" y="378843"/>
            <a:ext cx="4471112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 dirty="0">
                <a:solidFill>
                  <a:srgbClr val="111111"/>
                </a:solidFill>
                <a:latin typeface="Arial"/>
                <a:ea typeface="Arial"/>
                <a:cs typeface="Arial"/>
              </a:rPr>
              <a:t>Игра </a:t>
            </a:r>
            <a:r>
              <a:rPr lang="ru-RU" i="1" dirty="0">
                <a:solidFill>
                  <a:srgbClr val="111111"/>
                </a:solidFill>
                <a:latin typeface="Arial"/>
                <a:ea typeface="Arial"/>
                <a:cs typeface="Arial"/>
              </a:rPr>
              <a:t>«</a:t>
            </a:r>
            <a:r>
              <a:rPr lang="ru-RU" b="1" i="1" dirty="0">
                <a:solidFill>
                  <a:srgbClr val="111111"/>
                </a:solidFill>
                <a:latin typeface="Calibri"/>
                <a:ea typeface="Arial"/>
                <a:cs typeface="Arial"/>
              </a:rPr>
              <a:t>Сервировка стола"</a:t>
            </a:r>
            <a:endParaRPr lang="ru-RU" i="1" dirty="0">
              <a:solidFill>
                <a:srgbClr val="111111"/>
              </a:solidFill>
              <a:latin typeface="Calibri"/>
              <a:ea typeface="Arial"/>
              <a:cs typeface="Arial"/>
            </a:endParaRPr>
          </a:p>
          <a:p>
            <a:r>
              <a:rPr lang="ru-RU" dirty="0">
                <a:solidFill>
                  <a:srgbClr val="111111"/>
                </a:solidFill>
                <a:latin typeface="Calibri"/>
                <a:ea typeface="Arial"/>
                <a:cs typeface="Arial"/>
              </a:rPr>
              <a:t>Цель игры:</a:t>
            </a:r>
            <a:endParaRPr lang="ru-RU">
              <a:latin typeface="Calibri"/>
              <a:cs typeface="Calibri"/>
            </a:endParaRPr>
          </a:p>
          <a:p>
            <a:r>
              <a:rPr lang="ru-RU" dirty="0">
                <a:solidFill>
                  <a:srgbClr val="111111"/>
                </a:solidFill>
                <a:latin typeface="Calibri"/>
                <a:ea typeface="Arial"/>
                <a:cs typeface="Arial"/>
              </a:rPr>
              <a:t>Развивать внимание и усидчивость.</a:t>
            </a:r>
          </a:p>
          <a:p>
            <a:r>
              <a:rPr lang="ru-RU" dirty="0">
                <a:solidFill>
                  <a:srgbClr val="111111"/>
                </a:solidFill>
                <a:latin typeface="Calibri"/>
                <a:ea typeface="Arial"/>
                <a:cs typeface="Arial"/>
              </a:rPr>
              <a:t>Формирование умения осуществлять игровые действия по инструкции.</a:t>
            </a:r>
          </a:p>
          <a:p>
            <a:r>
              <a:rPr lang="ru-RU" dirty="0">
                <a:solidFill>
                  <a:srgbClr val="111111"/>
                </a:solidFill>
                <a:latin typeface="Calibri"/>
                <a:ea typeface="Arial"/>
                <a:cs typeface="Arial"/>
              </a:rPr>
              <a:t>Развитие мелкой моторики.</a:t>
            </a:r>
          </a:p>
          <a:p>
            <a:r>
              <a:rPr lang="ru-RU" dirty="0">
                <a:solidFill>
                  <a:srgbClr val="111111"/>
                </a:solidFill>
                <a:latin typeface="Calibri"/>
                <a:ea typeface="Arial"/>
                <a:cs typeface="Arial"/>
              </a:rPr>
              <a:t>Закрепление знаний названий предметов </a:t>
            </a:r>
            <a:r>
              <a:rPr lang="ru-RU" b="1" dirty="0">
                <a:solidFill>
                  <a:srgbClr val="111111"/>
                </a:solidFill>
                <a:latin typeface="Calibri"/>
                <a:ea typeface="Arial"/>
                <a:cs typeface="Arial"/>
              </a:rPr>
              <a:t>сервировки стола</a:t>
            </a:r>
            <a:r>
              <a:rPr lang="ru-RU" dirty="0">
                <a:solidFill>
                  <a:srgbClr val="111111"/>
                </a:solidFill>
                <a:latin typeface="Calibri"/>
                <a:ea typeface="Arial"/>
                <a:cs typeface="Arial"/>
              </a:rPr>
              <a:t>.</a:t>
            </a:r>
          </a:p>
          <a:p>
            <a:r>
              <a:rPr lang="ru-RU" dirty="0">
                <a:solidFill>
                  <a:srgbClr val="111111"/>
                </a:solidFill>
                <a:latin typeface="Calibri"/>
                <a:ea typeface="Arial"/>
                <a:cs typeface="Arial"/>
              </a:rPr>
              <a:t>Закрепление знаний понятий завтрак, обед, полдник, ужин.</a:t>
            </a:r>
          </a:p>
          <a:p>
            <a:r>
              <a:rPr lang="ru-RU" dirty="0">
                <a:solidFill>
                  <a:srgbClr val="111111"/>
                </a:solidFill>
                <a:latin typeface="Calibri"/>
                <a:ea typeface="Arial"/>
                <a:cs typeface="Arial"/>
              </a:rPr>
              <a:t>Развивать способы ориентировки в пространстве с помощью наречий и предлогов </a:t>
            </a:r>
            <a:r>
              <a:rPr lang="ru-RU" i="1" dirty="0">
                <a:solidFill>
                  <a:srgbClr val="111111"/>
                </a:solidFill>
                <a:latin typeface="Calibri"/>
                <a:ea typeface="Arial"/>
                <a:cs typeface="Arial"/>
              </a:rPr>
              <a:t>(справа, слева, за, на)</a:t>
            </a:r>
          </a:p>
          <a:p>
            <a:endParaRPr lang="ru-RU" dirty="0">
              <a:solidFill>
                <a:srgbClr val="111111"/>
              </a:solidFill>
              <a:latin typeface="Calibri"/>
              <a:cs typeface="Arial"/>
            </a:endParaRPr>
          </a:p>
        </p:txBody>
      </p:sp>
      <p:pic>
        <p:nvPicPr>
          <p:cNvPr id="6" name="Рисунок 6" descr="Изображение выглядит как стол, сид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F9FB71B-F095-48DF-AC1B-01D9B5EBA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625" y="268355"/>
            <a:ext cx="3467336" cy="346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27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0431" y="1730015"/>
            <a:ext cx="9057914" cy="125495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endParaRPr lang="ru-RU" sz="2000" dirty="0"/>
          </a:p>
          <a:p>
            <a:endParaRPr lang="ru-RU" sz="2400" dirty="0">
              <a:cs typeface="Calibri"/>
            </a:endParaRPr>
          </a:p>
          <a:p>
            <a:pPr>
              <a:lnSpc>
                <a:spcPct val="150000"/>
              </a:lnSpc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4F4264-27EC-45C2-B956-18A394BBEE2E}"/>
              </a:ext>
            </a:extLst>
          </p:cNvPr>
          <p:cNvSpPr txBox="1"/>
          <p:nvPr/>
        </p:nvSpPr>
        <p:spPr>
          <a:xfrm>
            <a:off x="857605" y="133468"/>
            <a:ext cx="4972405" cy="53553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err="1">
                <a:solidFill>
                  <a:srgbClr val="111111"/>
                </a:solidFill>
                <a:latin typeface="Arial"/>
                <a:cs typeface="Arial"/>
              </a:rPr>
              <a:t>Игры</a:t>
            </a:r>
            <a:r>
              <a:rPr lang="en-US" b="1" dirty="0">
                <a:solidFill>
                  <a:srgbClr val="111111"/>
                </a:solidFill>
                <a:latin typeface="Arial"/>
                <a:cs typeface="Arial"/>
              </a:rPr>
              <a:t> с </a:t>
            </a:r>
            <a:r>
              <a:rPr lang="en-US" b="1" err="1">
                <a:solidFill>
                  <a:srgbClr val="111111"/>
                </a:solidFill>
                <a:latin typeface="Arial"/>
                <a:cs typeface="Arial"/>
              </a:rPr>
              <a:t>песком</a:t>
            </a:r>
            <a:endParaRPr lang="ru-RU" err="1">
              <a:cs typeface="Calibri" panose="020F0502020204030204"/>
            </a:endParaRPr>
          </a:p>
          <a:p>
            <a:pPr algn="ctr"/>
            <a:endParaRPr lang="en-US" b="1" dirty="0">
              <a:solidFill>
                <a:srgbClr val="111111"/>
              </a:solidFill>
              <a:latin typeface="Arial"/>
              <a:cs typeface="Arial"/>
            </a:endParaRPr>
          </a:p>
          <a:p>
            <a:r>
              <a:rPr lang="en-US" err="1">
                <a:ea typeface="+mn-lt"/>
                <a:cs typeface="+mn-lt"/>
              </a:rPr>
              <a:t>Игры</a:t>
            </a:r>
            <a:r>
              <a:rPr lang="en-US" dirty="0">
                <a:ea typeface="+mn-lt"/>
                <a:cs typeface="+mn-lt"/>
              </a:rPr>
              <a:t> с </a:t>
            </a:r>
            <a:r>
              <a:rPr lang="en-US" b="1" err="1">
                <a:ea typeface="+mn-lt"/>
                <a:cs typeface="+mn-lt"/>
              </a:rPr>
              <a:t>песком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разнообразны</a:t>
            </a:r>
            <a:r>
              <a:rPr lang="en-US" dirty="0">
                <a:ea typeface="+mn-lt"/>
                <a:cs typeface="+mn-lt"/>
              </a:rPr>
              <a:t>:</a:t>
            </a:r>
            <a:endParaRPr lang="en-US" dirty="0"/>
          </a:p>
          <a:p>
            <a:r>
              <a:rPr lang="en-US" dirty="0" err="1">
                <a:ea typeface="+mn-lt"/>
                <a:cs typeface="+mn-lt"/>
              </a:rPr>
              <a:t>обучающие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игры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обеспечивают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процесс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обучения</a:t>
            </a:r>
            <a:r>
              <a:rPr lang="en-US" dirty="0">
                <a:ea typeface="+mn-lt"/>
                <a:cs typeface="+mn-lt"/>
              </a:rPr>
              <a:t>  </a:t>
            </a:r>
            <a:r>
              <a:rPr lang="en-US" dirty="0" err="1">
                <a:ea typeface="+mn-lt"/>
                <a:cs typeface="+mn-lt"/>
              </a:rPr>
              <a:t>счету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грамоте</a:t>
            </a:r>
            <a:r>
              <a:rPr lang="en-US" dirty="0">
                <a:ea typeface="+mn-lt"/>
                <a:cs typeface="+mn-lt"/>
              </a:rPr>
              <a:t>;</a:t>
            </a:r>
            <a:endParaRPr lang="en-US" dirty="0"/>
          </a:p>
          <a:p>
            <a:r>
              <a:rPr lang="en-US" dirty="0" err="1">
                <a:ea typeface="+mn-lt"/>
                <a:cs typeface="+mn-lt"/>
              </a:rPr>
              <a:t>познавательные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игры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дают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возможность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детям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узнать</a:t>
            </a:r>
            <a:r>
              <a:rPr lang="en-US" dirty="0">
                <a:ea typeface="+mn-lt"/>
                <a:cs typeface="+mn-lt"/>
              </a:rPr>
              <a:t> о </a:t>
            </a:r>
            <a:r>
              <a:rPr lang="en-US" dirty="0" err="1">
                <a:ea typeface="+mn-lt"/>
                <a:cs typeface="+mn-lt"/>
              </a:rPr>
              <a:t>многообразии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окружающего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мира</a:t>
            </a:r>
            <a:r>
              <a:rPr lang="en-US" dirty="0">
                <a:ea typeface="+mn-lt"/>
                <a:cs typeface="+mn-lt"/>
              </a:rPr>
              <a:t> ;</a:t>
            </a:r>
            <a:endParaRPr lang="en-US" dirty="0"/>
          </a:p>
          <a:p>
            <a:r>
              <a:rPr lang="en-US" err="1">
                <a:ea typeface="+mn-lt"/>
                <a:cs typeface="+mn-lt"/>
              </a:rPr>
              <a:t>проективные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игры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откроют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потенциальные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возможности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ребенка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разовьют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его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творчество</a:t>
            </a:r>
            <a:r>
              <a:rPr lang="en-US" dirty="0">
                <a:ea typeface="+mn-lt"/>
                <a:cs typeface="+mn-lt"/>
              </a:rPr>
              <a:t> и </a:t>
            </a:r>
            <a:r>
              <a:rPr lang="en-US" err="1">
                <a:ea typeface="+mn-lt"/>
                <a:cs typeface="+mn-lt"/>
              </a:rPr>
              <a:t>фантазию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 dirty="0"/>
          </a:p>
          <a:p>
            <a:r>
              <a:rPr lang="en-US" dirty="0" err="1">
                <a:ea typeface="+mn-lt"/>
                <a:cs typeface="+mn-lt"/>
              </a:rPr>
              <a:t>Использование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песочной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терапии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развивают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тактильно-кинетическую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чувствительность</a:t>
            </a:r>
            <a:r>
              <a:rPr lang="en-US" dirty="0">
                <a:ea typeface="+mn-lt"/>
                <a:cs typeface="+mn-lt"/>
              </a:rPr>
              <a:t> и </a:t>
            </a:r>
            <a:r>
              <a:rPr lang="en-US" dirty="0" err="1">
                <a:ea typeface="+mn-lt"/>
                <a:cs typeface="+mn-lt"/>
              </a:rPr>
              <a:t>мелкую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моторику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рук</a:t>
            </a:r>
            <a:r>
              <a:rPr lang="en-US" dirty="0">
                <a:ea typeface="+mn-lt"/>
                <a:cs typeface="+mn-lt"/>
              </a:rPr>
              <a:t>;</a:t>
            </a:r>
            <a:endParaRPr lang="en-US" dirty="0"/>
          </a:p>
          <a:p>
            <a:r>
              <a:rPr lang="en-US" err="1">
                <a:ea typeface="+mn-lt"/>
                <a:cs typeface="+mn-lt"/>
              </a:rPr>
              <a:t>снимают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мышечную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напряжённость</a:t>
            </a:r>
            <a:r>
              <a:rPr lang="en-US" dirty="0">
                <a:ea typeface="+mn-lt"/>
                <a:cs typeface="+mn-lt"/>
              </a:rPr>
              <a:t>;</a:t>
            </a:r>
            <a:endParaRPr lang="en-US" dirty="0"/>
          </a:p>
          <a:p>
            <a:r>
              <a:rPr lang="en-US" dirty="0" err="1">
                <a:ea typeface="+mn-lt"/>
                <a:cs typeface="+mn-lt"/>
              </a:rPr>
              <a:t>совершенствуют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зрительно-пространственную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ориентировку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 dirty="0"/>
          </a:p>
          <a:p>
            <a:endParaRPr lang="en-US" b="1" dirty="0">
              <a:solidFill>
                <a:srgbClr val="111111"/>
              </a:solidFill>
              <a:latin typeface="Arial"/>
              <a:ea typeface="+mn-lt"/>
              <a:cs typeface="Arial"/>
            </a:endParaRPr>
          </a:p>
          <a:p>
            <a:endParaRPr lang="en-US" b="1" dirty="0">
              <a:solidFill>
                <a:srgbClr val="111111"/>
              </a:solidFill>
              <a:latin typeface="Arial"/>
              <a:cs typeface="Arial"/>
            </a:endParaRPr>
          </a:p>
          <a:p>
            <a:endParaRPr lang="en-US" i="1" dirty="0">
              <a:solidFill>
                <a:srgbClr val="11111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671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-68443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95843" y="149881"/>
            <a:ext cx="2637950" cy="58907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C06AFA-E683-429E-B06D-B0566B3D5ACA}"/>
              </a:ext>
            </a:extLst>
          </p:cNvPr>
          <p:cNvSpPr txBox="1"/>
          <p:nvPr/>
        </p:nvSpPr>
        <p:spPr>
          <a:xfrm>
            <a:off x="996533" y="52016"/>
            <a:ext cx="8043879" cy="28315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ea typeface="+mn-lt"/>
                <a:cs typeface="+mn-lt"/>
              </a:rPr>
              <a:t>                                             </a:t>
            </a:r>
            <a:r>
              <a:rPr lang="en-US" sz="2000" dirty="0" err="1">
                <a:ea typeface="+mn-lt"/>
                <a:cs typeface="+mn-lt"/>
              </a:rPr>
              <a:t>Ум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ребенка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находится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на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кончиках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его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пальцев</a:t>
            </a:r>
            <a:r>
              <a:rPr lang="en-US" sz="2000" dirty="0">
                <a:ea typeface="+mn-lt"/>
                <a:cs typeface="+mn-lt"/>
              </a:rPr>
              <a:t>.</a:t>
            </a:r>
            <a:br>
              <a:rPr lang="en-US" sz="2000" dirty="0">
                <a:ea typeface="+mn-lt"/>
                <a:cs typeface="+mn-lt"/>
              </a:rPr>
            </a:br>
            <a:r>
              <a:rPr lang="en-US" sz="2000" dirty="0">
                <a:ea typeface="+mn-lt"/>
                <a:cs typeface="+mn-lt"/>
              </a:rPr>
              <a:t>                                                                                                 </a:t>
            </a:r>
            <a:r>
              <a:rPr lang="en-US" sz="2000" dirty="0" err="1">
                <a:ea typeface="+mn-lt"/>
                <a:cs typeface="+mn-lt"/>
              </a:rPr>
              <a:t>Сухомлинский</a:t>
            </a:r>
            <a:r>
              <a:rPr lang="en-US" sz="2000" dirty="0">
                <a:ea typeface="+mn-lt"/>
                <a:cs typeface="+mn-lt"/>
              </a:rPr>
              <a:t> В.А. </a:t>
            </a:r>
            <a:endParaRPr lang="ru-RU" dirty="0">
              <a:ea typeface="+mn-lt"/>
              <a:cs typeface="+mn-lt"/>
            </a:endParaRPr>
          </a:p>
          <a:p>
            <a:endParaRPr lang="ru-RU">
              <a:cs typeface="Calibri" panose="020F0502020204030204"/>
            </a:endParaRPr>
          </a:p>
          <a:p>
            <a:pPr algn="just"/>
            <a:r>
              <a:rPr lang="en-US" sz="2000" dirty="0" err="1">
                <a:ea typeface="+mn-lt"/>
                <a:cs typeface="+mn-lt"/>
              </a:rPr>
              <a:t>Дошкольный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возраст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наиболее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благоприятен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для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совершенствования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деятельности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органов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чувств</a:t>
            </a:r>
            <a:r>
              <a:rPr lang="en-US" sz="2000" dirty="0">
                <a:ea typeface="+mn-lt"/>
                <a:cs typeface="+mn-lt"/>
              </a:rPr>
              <a:t>, </a:t>
            </a:r>
            <a:r>
              <a:rPr lang="en-US" sz="2000" dirty="0" err="1">
                <a:ea typeface="+mn-lt"/>
                <a:cs typeface="+mn-lt"/>
              </a:rPr>
              <a:t>накопления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представлений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об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окружающем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мире</a:t>
            </a:r>
            <a:r>
              <a:rPr lang="en-US" sz="2000" dirty="0">
                <a:ea typeface="+mn-lt"/>
                <a:cs typeface="+mn-lt"/>
              </a:rPr>
              <a:t>. </a:t>
            </a:r>
            <a:r>
              <a:rPr lang="en-US" sz="2000" dirty="0" err="1">
                <a:ea typeface="+mn-lt"/>
                <a:cs typeface="+mn-lt"/>
              </a:rPr>
              <a:t>Для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полноценного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познания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окружающего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мира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ребенку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необходимо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достичь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определенного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уровня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развития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восприятия</a:t>
            </a:r>
            <a:r>
              <a:rPr lang="en-US" sz="2000" dirty="0">
                <a:ea typeface="+mn-lt"/>
                <a:cs typeface="+mn-lt"/>
              </a:rPr>
              <a:t>, </a:t>
            </a:r>
            <a:r>
              <a:rPr lang="en-US" sz="2000" dirty="0" err="1">
                <a:ea typeface="+mn-lt"/>
                <a:cs typeface="+mn-lt"/>
              </a:rPr>
              <a:t>научиться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обследовать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предметы</a:t>
            </a:r>
            <a:r>
              <a:rPr lang="en-US" sz="2000" dirty="0">
                <a:ea typeface="+mn-lt"/>
                <a:cs typeface="+mn-lt"/>
              </a:rPr>
              <a:t> (</a:t>
            </a:r>
            <a:r>
              <a:rPr lang="en-US" sz="2000" dirty="0" err="1">
                <a:ea typeface="+mn-lt"/>
                <a:cs typeface="+mn-lt"/>
              </a:rPr>
              <a:t>т.е</a:t>
            </a:r>
            <a:r>
              <a:rPr lang="en-US" sz="2000" dirty="0">
                <a:ea typeface="+mn-lt"/>
                <a:cs typeface="+mn-lt"/>
              </a:rPr>
              <a:t>. </a:t>
            </a:r>
            <a:r>
              <a:rPr lang="en-US" sz="2000" dirty="0" err="1">
                <a:ea typeface="+mn-lt"/>
                <a:cs typeface="+mn-lt"/>
              </a:rPr>
              <a:t>сформировать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полноценные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представления</a:t>
            </a:r>
            <a:r>
              <a:rPr lang="en-US" sz="2000" dirty="0">
                <a:ea typeface="+mn-lt"/>
                <a:cs typeface="+mn-lt"/>
              </a:rPr>
              <a:t> о </a:t>
            </a:r>
            <a:r>
              <a:rPr lang="en-US" sz="2000" dirty="0" err="1">
                <a:ea typeface="+mn-lt"/>
                <a:cs typeface="+mn-lt"/>
              </a:rPr>
              <a:t>свойствах</a:t>
            </a:r>
            <a:r>
              <a:rPr lang="en-US" sz="2000" dirty="0">
                <a:ea typeface="+mn-lt"/>
                <a:cs typeface="+mn-lt"/>
              </a:rPr>
              <a:t> и </a:t>
            </a:r>
            <a:r>
              <a:rPr lang="en-US" sz="2000" dirty="0" err="1">
                <a:ea typeface="+mn-lt"/>
                <a:cs typeface="+mn-lt"/>
              </a:rPr>
              <a:t>качествах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предметов</a:t>
            </a:r>
            <a:r>
              <a:rPr lang="en-US" sz="2000" dirty="0">
                <a:ea typeface="+mn-lt"/>
                <a:cs typeface="+mn-lt"/>
              </a:rPr>
              <a:t>). </a:t>
            </a:r>
            <a:endParaRPr lang="en-US" sz="20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F2431D-460D-4C0D-9FEF-C339D8FCB52A}"/>
              </a:ext>
            </a:extLst>
          </p:cNvPr>
          <p:cNvSpPr txBox="1"/>
          <p:nvPr/>
        </p:nvSpPr>
        <p:spPr>
          <a:xfrm rot="10800000" flipV="1">
            <a:off x="999461" y="3660046"/>
            <a:ext cx="5167422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en-US" sz="2000" dirty="0">
              <a:ea typeface="+mn-lt"/>
              <a:cs typeface="+mn-lt"/>
            </a:endParaRPr>
          </a:p>
          <a:p>
            <a:endParaRPr lang="ru-RU" dirty="0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469426-39F1-42E2-89FD-4074B5C1A5DF}"/>
              </a:ext>
            </a:extLst>
          </p:cNvPr>
          <p:cNvSpPr txBox="1"/>
          <p:nvPr/>
        </p:nvSpPr>
        <p:spPr>
          <a:xfrm>
            <a:off x="857174" y="2939562"/>
            <a:ext cx="4653112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000" dirty="0">
                <a:ea typeface="+mn-lt"/>
                <a:cs typeface="+mn-lt"/>
              </a:rPr>
              <a:t>В </a:t>
            </a:r>
            <a:r>
              <a:rPr lang="en-US" sz="2000" err="1">
                <a:ea typeface="+mn-lt"/>
                <a:cs typeface="+mn-lt"/>
              </a:rPr>
              <a:t>дошкольном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err="1">
                <a:ea typeface="+mn-lt"/>
                <a:cs typeface="+mn-lt"/>
              </a:rPr>
              <a:t>возрасте</a:t>
            </a:r>
            <a:r>
              <a:rPr lang="en-US" sz="2000" dirty="0">
                <a:ea typeface="+mn-lt"/>
                <a:cs typeface="+mn-lt"/>
              </a:rPr>
              <a:t> в </a:t>
            </a:r>
            <a:r>
              <a:rPr lang="en-US" sz="2000" err="1">
                <a:ea typeface="+mn-lt"/>
                <a:cs typeface="+mn-lt"/>
              </a:rPr>
              <a:t>процессе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err="1">
                <a:ea typeface="+mn-lt"/>
                <a:cs typeface="+mn-lt"/>
              </a:rPr>
              <a:t>сенсорного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err="1">
                <a:ea typeface="+mn-lt"/>
                <a:cs typeface="+mn-lt"/>
              </a:rPr>
              <a:t>воспитания</a:t>
            </a:r>
            <a:r>
              <a:rPr lang="en-US" sz="2000" dirty="0">
                <a:ea typeface="+mn-lt"/>
                <a:cs typeface="+mn-lt"/>
              </a:rPr>
              <a:t>, </a:t>
            </a:r>
            <a:r>
              <a:rPr lang="en-US" sz="2000" err="1">
                <a:ea typeface="+mn-lt"/>
                <a:cs typeface="+mn-lt"/>
              </a:rPr>
              <a:t>внимание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err="1">
                <a:ea typeface="+mn-lt"/>
                <a:cs typeface="+mn-lt"/>
              </a:rPr>
              <a:t>детей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err="1">
                <a:ea typeface="+mn-lt"/>
                <a:cs typeface="+mn-lt"/>
              </a:rPr>
              <a:t>акцентируется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err="1">
                <a:ea typeface="+mn-lt"/>
                <a:cs typeface="+mn-lt"/>
              </a:rPr>
              <a:t>на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err="1">
                <a:ea typeface="+mn-lt"/>
                <a:cs typeface="+mn-lt"/>
              </a:rPr>
              <a:t>восприятие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err="1">
                <a:ea typeface="+mn-lt"/>
                <a:cs typeface="+mn-lt"/>
              </a:rPr>
              <a:t>формы</a:t>
            </a:r>
            <a:r>
              <a:rPr lang="en-US" sz="2000" dirty="0">
                <a:ea typeface="+mn-lt"/>
                <a:cs typeface="+mn-lt"/>
              </a:rPr>
              <a:t>, </a:t>
            </a:r>
            <a:r>
              <a:rPr lang="en-US" sz="2000" err="1">
                <a:ea typeface="+mn-lt"/>
                <a:cs typeface="+mn-lt"/>
              </a:rPr>
              <a:t>цвета</a:t>
            </a:r>
            <a:r>
              <a:rPr lang="en-US" sz="2000" dirty="0">
                <a:ea typeface="+mn-lt"/>
                <a:cs typeface="+mn-lt"/>
              </a:rPr>
              <a:t>, </a:t>
            </a:r>
            <a:r>
              <a:rPr lang="en-US" sz="2000" err="1">
                <a:ea typeface="+mn-lt"/>
                <a:cs typeface="+mn-lt"/>
              </a:rPr>
              <a:t>величины</a:t>
            </a:r>
            <a:r>
              <a:rPr lang="en-US" sz="2000" dirty="0">
                <a:ea typeface="+mn-lt"/>
                <a:cs typeface="+mn-lt"/>
              </a:rPr>
              <a:t>, </a:t>
            </a:r>
            <a:r>
              <a:rPr lang="en-US" sz="2000" err="1">
                <a:ea typeface="+mn-lt"/>
                <a:cs typeface="+mn-lt"/>
              </a:rPr>
              <a:t>звука</a:t>
            </a:r>
            <a:r>
              <a:rPr lang="en-US" sz="2000" dirty="0">
                <a:ea typeface="+mn-lt"/>
                <a:cs typeface="+mn-lt"/>
              </a:rPr>
              <a:t>, </a:t>
            </a:r>
            <a:r>
              <a:rPr lang="en-US" sz="2000" err="1">
                <a:ea typeface="+mn-lt"/>
                <a:cs typeface="+mn-lt"/>
              </a:rPr>
              <a:t>вкуса</a:t>
            </a:r>
            <a:r>
              <a:rPr lang="en-US" sz="2000" dirty="0">
                <a:ea typeface="+mn-lt"/>
                <a:cs typeface="+mn-lt"/>
              </a:rPr>
              <a:t>, </a:t>
            </a:r>
            <a:r>
              <a:rPr lang="en-US" sz="2000" err="1">
                <a:ea typeface="+mn-lt"/>
                <a:cs typeface="+mn-lt"/>
              </a:rPr>
              <a:t>качества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err="1">
                <a:ea typeface="+mn-lt"/>
                <a:cs typeface="+mn-lt"/>
              </a:rPr>
              <a:t>поверхности</a:t>
            </a:r>
            <a:r>
              <a:rPr lang="en-US" sz="2000" dirty="0">
                <a:ea typeface="+mn-lt"/>
                <a:cs typeface="+mn-lt"/>
              </a:rPr>
              <a:t>. </a:t>
            </a:r>
            <a:r>
              <a:rPr lang="en-US" sz="2000" err="1">
                <a:ea typeface="+mn-lt"/>
                <a:cs typeface="+mn-lt"/>
              </a:rPr>
              <a:t>Эти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err="1">
                <a:ea typeface="+mn-lt"/>
                <a:cs typeface="+mn-lt"/>
              </a:rPr>
              <a:t>свойства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err="1">
                <a:ea typeface="+mn-lt"/>
                <a:cs typeface="+mn-lt"/>
              </a:rPr>
              <a:t>имеют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err="1">
                <a:ea typeface="+mn-lt"/>
                <a:cs typeface="+mn-lt"/>
              </a:rPr>
              <a:t>определяющее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err="1">
                <a:ea typeface="+mn-lt"/>
                <a:cs typeface="+mn-lt"/>
              </a:rPr>
              <a:t>значение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err="1">
                <a:ea typeface="+mn-lt"/>
                <a:cs typeface="+mn-lt"/>
              </a:rPr>
              <a:t>для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err="1">
                <a:ea typeface="+mn-lt"/>
                <a:cs typeface="+mn-lt"/>
              </a:rPr>
              <a:t>формирования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err="1">
                <a:ea typeface="+mn-lt"/>
                <a:cs typeface="+mn-lt"/>
              </a:rPr>
              <a:t>представлений</a:t>
            </a:r>
            <a:r>
              <a:rPr lang="en-US" sz="2000" dirty="0">
                <a:ea typeface="+mn-lt"/>
                <a:cs typeface="+mn-lt"/>
              </a:rPr>
              <a:t> о </a:t>
            </a:r>
            <a:r>
              <a:rPr lang="en-US" sz="2000" err="1">
                <a:ea typeface="+mn-lt"/>
                <a:cs typeface="+mn-lt"/>
              </a:rPr>
              <a:t>предметах</a:t>
            </a:r>
            <a:r>
              <a:rPr lang="en-US" sz="2000" dirty="0">
                <a:ea typeface="+mn-lt"/>
                <a:cs typeface="+mn-lt"/>
              </a:rPr>
              <a:t> и </a:t>
            </a:r>
            <a:r>
              <a:rPr lang="en-US" sz="2000" err="1">
                <a:ea typeface="+mn-lt"/>
                <a:cs typeface="+mn-lt"/>
              </a:rPr>
              <a:t>явлениях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err="1">
                <a:ea typeface="+mn-lt"/>
                <a:cs typeface="+mn-lt"/>
              </a:rPr>
              <a:t>окружающей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err="1">
                <a:ea typeface="+mn-lt"/>
                <a:cs typeface="+mn-lt"/>
              </a:rPr>
              <a:t>действительности</a:t>
            </a:r>
            <a:r>
              <a:rPr lang="en-US" sz="2000" dirty="0">
                <a:ea typeface="+mn-lt"/>
                <a:cs typeface="+mn-lt"/>
              </a:rPr>
              <a:t>.</a:t>
            </a:r>
            <a:endParaRPr lang="ru-RU" sz="2000">
              <a:ea typeface="+mn-lt"/>
              <a:cs typeface="+mn-lt"/>
            </a:endParaRPr>
          </a:p>
          <a:p>
            <a:pPr algn="l"/>
            <a:endParaRPr lang="ru-RU" sz="2000" dirty="0">
              <a:cs typeface="Calibri"/>
            </a:endParaRPr>
          </a:p>
        </p:txBody>
      </p:sp>
      <p:pic>
        <p:nvPicPr>
          <p:cNvPr id="5" name="Рисунок 8" descr="Изображение выглядит как человек, сидит, мальчик, ребе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12B2EC72-3E7E-4EF7-8CA2-CD0DD8493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815" y="3094130"/>
            <a:ext cx="2743200" cy="248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34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0431" y="1730015"/>
            <a:ext cx="9057914" cy="125495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endParaRPr lang="ru-RU" sz="2000" dirty="0"/>
          </a:p>
          <a:p>
            <a:endParaRPr lang="ru-RU" sz="2400" dirty="0">
              <a:cs typeface="Calibri"/>
            </a:endParaRPr>
          </a:p>
          <a:p>
            <a:pPr>
              <a:lnSpc>
                <a:spcPct val="150000"/>
              </a:lnSpc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4F4264-27EC-45C2-B956-18A394BBEE2E}"/>
              </a:ext>
            </a:extLst>
          </p:cNvPr>
          <p:cNvSpPr txBox="1"/>
          <p:nvPr/>
        </p:nvSpPr>
        <p:spPr>
          <a:xfrm>
            <a:off x="857605" y="133468"/>
            <a:ext cx="5625548" cy="64633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err="1">
                <a:solidFill>
                  <a:srgbClr val="111111"/>
                </a:solidFill>
                <a:latin typeface="Arial"/>
                <a:cs typeface="Arial"/>
              </a:rPr>
              <a:t>Игры</a:t>
            </a:r>
            <a:r>
              <a:rPr lang="en-US" b="1" dirty="0">
                <a:solidFill>
                  <a:srgbClr val="111111"/>
                </a:solidFill>
                <a:latin typeface="Arial"/>
                <a:cs typeface="Arial"/>
              </a:rPr>
              <a:t> с </a:t>
            </a:r>
            <a:r>
              <a:rPr lang="en-US" b="1" err="1">
                <a:solidFill>
                  <a:srgbClr val="111111"/>
                </a:solidFill>
                <a:latin typeface="Arial"/>
                <a:cs typeface="Arial"/>
              </a:rPr>
              <a:t>песком</a:t>
            </a:r>
            <a:endParaRPr lang="ru-RU" err="1">
              <a:cs typeface="Calibri" panose="020F0502020204030204"/>
            </a:endParaRPr>
          </a:p>
          <a:p>
            <a:pPr algn="ctr"/>
            <a:endParaRPr lang="en-US" b="1" dirty="0">
              <a:solidFill>
                <a:srgbClr val="111111"/>
              </a:solidFill>
              <a:latin typeface="Arial"/>
              <a:cs typeface="Arial"/>
            </a:endParaRPr>
          </a:p>
          <a:p>
            <a:r>
              <a:rPr lang="en-US" i="1" dirty="0">
                <a:ea typeface="+mn-lt"/>
                <a:cs typeface="+mn-lt"/>
              </a:rPr>
              <a:t>«ОТГАДАЙ ЗАГАДКУ»</a:t>
            </a:r>
            <a:endParaRPr lang="en-US" dirty="0"/>
          </a:p>
          <a:p>
            <a:r>
              <a:rPr lang="en-US" u="sng" err="1">
                <a:ea typeface="+mn-lt"/>
                <a:cs typeface="+mn-lt"/>
              </a:rPr>
              <a:t>Цель</a:t>
            </a:r>
            <a:r>
              <a:rPr lang="en-US" dirty="0">
                <a:ea typeface="+mn-lt"/>
                <a:cs typeface="+mn-lt"/>
              </a:rPr>
              <a:t>: </a:t>
            </a:r>
            <a:r>
              <a:rPr lang="en-US" err="1">
                <a:ea typeface="+mn-lt"/>
                <a:cs typeface="+mn-lt"/>
              </a:rPr>
              <a:t>Развитие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мышления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моторики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 dirty="0">
              <a:cs typeface="Calibri"/>
            </a:endParaRPr>
          </a:p>
          <a:p>
            <a:r>
              <a:rPr lang="en-US" u="sng" dirty="0" err="1">
                <a:ea typeface="+mn-lt"/>
                <a:cs typeface="+mn-lt"/>
              </a:rPr>
              <a:t>Стимулирующий</a:t>
            </a:r>
            <a:r>
              <a:rPr lang="en-US" u="sng" dirty="0">
                <a:ea typeface="+mn-lt"/>
                <a:cs typeface="+mn-lt"/>
              </a:rPr>
              <a:t> </a:t>
            </a:r>
            <a:r>
              <a:rPr lang="en-US" u="sng" dirty="0" err="1">
                <a:ea typeface="+mn-lt"/>
                <a:cs typeface="+mn-lt"/>
              </a:rPr>
              <a:t>материал</a:t>
            </a:r>
            <a:r>
              <a:rPr lang="en-US" dirty="0">
                <a:ea typeface="+mn-lt"/>
                <a:cs typeface="+mn-lt"/>
              </a:rPr>
              <a:t>: </a:t>
            </a:r>
            <a:r>
              <a:rPr lang="en-US" dirty="0" err="1">
                <a:ea typeface="+mn-lt"/>
                <a:cs typeface="+mn-lt"/>
              </a:rPr>
              <a:t>Песочница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миниатюрные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фигурки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 dirty="0">
              <a:cs typeface="Calibri"/>
            </a:endParaRPr>
          </a:p>
          <a:p>
            <a:r>
              <a:rPr lang="en-US" dirty="0" err="1"/>
              <a:t>Ход</a:t>
            </a:r>
            <a:r>
              <a:rPr lang="en-US" dirty="0"/>
              <a:t> </a:t>
            </a:r>
            <a:r>
              <a:rPr lang="en-US" dirty="0" err="1"/>
              <a:t>игры</a:t>
            </a:r>
            <a:r>
              <a:rPr lang="en-US" dirty="0"/>
              <a:t>  </a:t>
            </a:r>
            <a:r>
              <a:rPr lang="en-US" dirty="0" err="1"/>
              <a:t>Мы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загадываем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загадку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ребенок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отгадывает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ее</a:t>
            </a:r>
            <a:r>
              <a:rPr lang="en-US" dirty="0">
                <a:ea typeface="+mn-lt"/>
                <a:cs typeface="+mn-lt"/>
              </a:rPr>
              <a:t>, а в </a:t>
            </a:r>
            <a:r>
              <a:rPr lang="en-US" dirty="0" err="1">
                <a:ea typeface="+mn-lt"/>
                <a:cs typeface="+mn-lt"/>
              </a:rPr>
              <a:t>песочнице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закопана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отгадка</a:t>
            </a:r>
            <a:r>
              <a:rPr lang="en-US" dirty="0">
                <a:ea typeface="+mn-lt"/>
                <a:cs typeface="+mn-lt"/>
              </a:rPr>
              <a:t>. </a:t>
            </a:r>
            <a:r>
              <a:rPr lang="en-US" dirty="0" err="1">
                <a:ea typeface="+mn-lt"/>
                <a:cs typeface="+mn-lt"/>
              </a:rPr>
              <a:t>Откопав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то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что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спрятано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он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проверяет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правильность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ответа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 dirty="0">
              <a:cs typeface="Calibri"/>
            </a:endParaRPr>
          </a:p>
          <a:p>
            <a:endParaRPr lang="en-US" dirty="0">
              <a:ea typeface="+mn-lt"/>
              <a:cs typeface="+mn-lt"/>
            </a:endParaRPr>
          </a:p>
          <a:p>
            <a:r>
              <a:rPr lang="en-US" i="1" dirty="0">
                <a:ea typeface="+mn-lt"/>
                <a:cs typeface="+mn-lt"/>
              </a:rPr>
              <a:t>«ЦВЕТНЫЕ ЗАБОРЧИКИ»</a:t>
            </a:r>
            <a:endParaRPr lang="en-US" dirty="0">
              <a:cs typeface="Calibri"/>
            </a:endParaRPr>
          </a:p>
          <a:p>
            <a:r>
              <a:rPr lang="en-US" u="sng" err="1">
                <a:ea typeface="+mn-lt"/>
                <a:cs typeface="+mn-lt"/>
              </a:rPr>
              <a:t>Цель</a:t>
            </a:r>
            <a:r>
              <a:rPr lang="en-US" dirty="0">
                <a:ea typeface="+mn-lt"/>
                <a:cs typeface="+mn-lt"/>
              </a:rPr>
              <a:t>: </a:t>
            </a:r>
            <a:r>
              <a:rPr lang="en-US" err="1">
                <a:ea typeface="+mn-lt"/>
                <a:cs typeface="+mn-lt"/>
              </a:rPr>
              <a:t>Развитие</a:t>
            </a:r>
            <a:r>
              <a:rPr lang="en-US" dirty="0">
                <a:ea typeface="+mn-lt"/>
                <a:cs typeface="+mn-lt"/>
              </a:rPr>
              <a:t> у </a:t>
            </a:r>
            <a:r>
              <a:rPr lang="en-US" err="1">
                <a:ea typeface="+mn-lt"/>
                <a:cs typeface="+mn-lt"/>
              </a:rPr>
              <a:t>детей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сенсорного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восприятия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 dirty="0">
              <a:cs typeface="Calibri"/>
            </a:endParaRPr>
          </a:p>
          <a:p>
            <a:r>
              <a:rPr lang="en-US" u="sng" err="1">
                <a:ea typeface="+mn-lt"/>
                <a:cs typeface="+mn-lt"/>
              </a:rPr>
              <a:t>Стимулирующий</a:t>
            </a:r>
            <a:r>
              <a:rPr lang="en-US" u="sng" dirty="0">
                <a:ea typeface="+mn-lt"/>
                <a:cs typeface="+mn-lt"/>
              </a:rPr>
              <a:t> </a:t>
            </a:r>
            <a:r>
              <a:rPr lang="en-US" u="sng" err="1">
                <a:ea typeface="+mn-lt"/>
                <a:cs typeface="+mn-lt"/>
              </a:rPr>
              <a:t>материал</a:t>
            </a:r>
            <a:r>
              <a:rPr lang="en-US" dirty="0">
                <a:ea typeface="+mn-lt"/>
                <a:cs typeface="+mn-lt"/>
              </a:rPr>
              <a:t>: </a:t>
            </a:r>
            <a:r>
              <a:rPr lang="en-US" err="1">
                <a:ea typeface="+mn-lt"/>
                <a:cs typeface="+mn-lt"/>
              </a:rPr>
              <a:t>Песочница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счетные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палочки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миниатюрные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фигурки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 dirty="0">
              <a:cs typeface="Calibri"/>
            </a:endParaRPr>
          </a:p>
          <a:p>
            <a:r>
              <a:rPr lang="en-US" dirty="0"/>
              <a:t>Ход игры:</a:t>
            </a:r>
            <a:endParaRPr lang="en-US">
              <a:cs typeface="Calibri"/>
            </a:endParaRPr>
          </a:p>
          <a:p>
            <a:r>
              <a:rPr lang="en-US" dirty="0" err="1">
                <a:ea typeface="+mn-lt"/>
                <a:cs typeface="+mn-lt"/>
              </a:rPr>
              <a:t>На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столе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вперемешку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лежат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счетные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палочки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разных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цветов</a:t>
            </a:r>
            <a:r>
              <a:rPr lang="en-US" dirty="0">
                <a:ea typeface="+mn-lt"/>
                <a:cs typeface="+mn-lt"/>
              </a:rPr>
              <a:t>. </a:t>
            </a:r>
            <a:r>
              <a:rPr lang="en-US" dirty="0" err="1">
                <a:ea typeface="+mn-lt"/>
                <a:cs typeface="+mn-lt"/>
              </a:rPr>
              <a:t>Мы</a:t>
            </a:r>
            <a:r>
              <a:rPr lang="en-US" dirty="0">
                <a:ea typeface="+mn-lt"/>
                <a:cs typeface="+mn-lt"/>
              </a:rPr>
              <a:t>  </a:t>
            </a:r>
            <a:r>
              <a:rPr lang="en-US" dirty="0" err="1">
                <a:ea typeface="+mn-lt"/>
                <a:cs typeface="+mn-lt"/>
              </a:rPr>
              <a:t>просим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ребенка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выбрать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из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них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синие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палочки</a:t>
            </a:r>
            <a:r>
              <a:rPr lang="en-US" dirty="0">
                <a:ea typeface="+mn-lt"/>
                <a:cs typeface="+mn-lt"/>
              </a:rPr>
              <a:t> и </a:t>
            </a:r>
            <a:r>
              <a:rPr lang="en-US" dirty="0" err="1">
                <a:ea typeface="+mn-lt"/>
                <a:cs typeface="+mn-lt"/>
              </a:rPr>
              <a:t>построить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заборчик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синего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цвета</a:t>
            </a:r>
            <a:r>
              <a:rPr lang="en-US" dirty="0">
                <a:ea typeface="+mn-lt"/>
                <a:cs typeface="+mn-lt"/>
              </a:rPr>
              <a:t>. </a:t>
            </a:r>
            <a:r>
              <a:rPr lang="en-US" dirty="0" err="1">
                <a:ea typeface="+mn-lt"/>
                <a:cs typeface="+mn-lt"/>
              </a:rPr>
              <a:t>Потом</a:t>
            </a:r>
            <a:r>
              <a:rPr lang="en-US" dirty="0">
                <a:ea typeface="+mn-lt"/>
                <a:cs typeface="+mn-lt"/>
              </a:rPr>
              <a:t> — </a:t>
            </a:r>
            <a:r>
              <a:rPr lang="en-US" dirty="0" err="1">
                <a:ea typeface="+mn-lt"/>
                <a:cs typeface="+mn-lt"/>
              </a:rPr>
              <a:t>красные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палочки</a:t>
            </a:r>
            <a:r>
              <a:rPr lang="en-US" dirty="0">
                <a:ea typeface="+mn-lt"/>
                <a:cs typeface="+mn-lt"/>
              </a:rPr>
              <a:t> и </a:t>
            </a:r>
            <a:r>
              <a:rPr lang="en-US" dirty="0" err="1">
                <a:ea typeface="+mn-lt"/>
                <a:cs typeface="+mn-lt"/>
              </a:rPr>
              <a:t>построить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заборчик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красного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цвета</a:t>
            </a:r>
            <a:r>
              <a:rPr lang="en-US" dirty="0">
                <a:ea typeface="+mn-lt"/>
                <a:cs typeface="+mn-lt"/>
              </a:rPr>
              <a:t>. </a:t>
            </a:r>
            <a:r>
              <a:rPr lang="en-US" dirty="0" err="1">
                <a:ea typeface="+mn-lt"/>
                <a:cs typeface="+mn-lt"/>
              </a:rPr>
              <a:t>Можно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предложить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ребенку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построить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один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большой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забор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чередуя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палочки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по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цвету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>
              <a:cs typeface="Calibri"/>
            </a:endParaRPr>
          </a:p>
          <a:p>
            <a:endParaRPr lang="en-US" b="1" dirty="0">
              <a:solidFill>
                <a:srgbClr val="111111"/>
              </a:solidFill>
              <a:latin typeface="Arial"/>
              <a:cs typeface="Arial"/>
            </a:endParaRPr>
          </a:p>
          <a:p>
            <a:endParaRPr lang="en-US" i="1" dirty="0">
              <a:solidFill>
                <a:srgbClr val="111111"/>
              </a:solidFill>
              <a:latin typeface="Arial"/>
              <a:cs typeface="Arial"/>
            </a:endParaRPr>
          </a:p>
        </p:txBody>
      </p:sp>
      <p:pic>
        <p:nvPicPr>
          <p:cNvPr id="8" name="Рисунок 8" descr="Изображение выглядит как внутренний, еда, стол, тарел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1E2E01BF-0E81-4754-B3AF-005F249FC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126" y="777575"/>
            <a:ext cx="2743200" cy="192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10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0431" y="1730015"/>
            <a:ext cx="9057914" cy="125495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endParaRPr lang="ru-RU" sz="2000" dirty="0"/>
          </a:p>
          <a:p>
            <a:endParaRPr lang="ru-RU" sz="2400" dirty="0">
              <a:cs typeface="Calibri"/>
            </a:endParaRPr>
          </a:p>
          <a:p>
            <a:pPr>
              <a:lnSpc>
                <a:spcPct val="150000"/>
              </a:lnSpc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4F4264-27EC-45C2-B956-18A394BBEE2E}"/>
              </a:ext>
            </a:extLst>
          </p:cNvPr>
          <p:cNvSpPr txBox="1"/>
          <p:nvPr/>
        </p:nvSpPr>
        <p:spPr>
          <a:xfrm>
            <a:off x="857605" y="389046"/>
            <a:ext cx="860728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i="1" dirty="0">
              <a:cs typeface="Calibri"/>
            </a:endParaRPr>
          </a:p>
          <a:p>
            <a:endParaRPr lang="en-US" b="1" dirty="0">
              <a:solidFill>
                <a:srgbClr val="111111"/>
              </a:solidFill>
              <a:latin typeface="Arial"/>
              <a:cs typeface="Arial"/>
            </a:endParaRPr>
          </a:p>
          <a:p>
            <a:endParaRPr lang="en-US" i="1" dirty="0">
              <a:solidFill>
                <a:srgbClr val="111111"/>
              </a:solidFill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A184CE-75DB-48FA-9D8B-BA68643FC7EC}"/>
              </a:ext>
            </a:extLst>
          </p:cNvPr>
          <p:cNvSpPr txBox="1"/>
          <p:nvPr/>
        </p:nvSpPr>
        <p:spPr>
          <a:xfrm>
            <a:off x="914399" y="431643"/>
            <a:ext cx="5270579" cy="5078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i="1" dirty="0">
                <a:ea typeface="+mn-lt"/>
                <a:cs typeface="+mn-lt"/>
              </a:rPr>
              <a:t>«ОБЩИМ СЛОВОМ НАЗОВИ И ЗАПОМНИ»</a:t>
            </a:r>
            <a:endParaRPr lang="ru-RU">
              <a:cs typeface="Calibri"/>
            </a:endParaRPr>
          </a:p>
          <a:p>
            <a:r>
              <a:rPr lang="ru-RU" u="sng" dirty="0">
                <a:ea typeface="+mn-lt"/>
                <a:cs typeface="+mn-lt"/>
              </a:rPr>
              <a:t>Цель</a:t>
            </a:r>
            <a:r>
              <a:rPr lang="ru-RU" dirty="0">
                <a:ea typeface="+mn-lt"/>
                <a:cs typeface="+mn-lt"/>
              </a:rPr>
              <a:t>: Развитие памяти, внимания, умения классифицировать предметы по заданным признакам.</a:t>
            </a:r>
            <a:endParaRPr lang="ru-RU">
              <a:cs typeface="Calibri"/>
            </a:endParaRPr>
          </a:p>
          <a:p>
            <a:r>
              <a:rPr lang="ru-RU" u="sng" dirty="0">
                <a:ea typeface="+mn-lt"/>
                <a:cs typeface="+mn-lt"/>
              </a:rPr>
              <a:t>Стимулирующий материал</a:t>
            </a:r>
            <a:r>
              <a:rPr lang="ru-RU" dirty="0">
                <a:ea typeface="+mn-lt"/>
                <a:cs typeface="+mn-lt"/>
              </a:rPr>
              <a:t>: Песочница, миниатюрные фигурки.</a:t>
            </a:r>
            <a:endParaRPr lang="ru-RU">
              <a:cs typeface="Calibri"/>
            </a:endParaRPr>
          </a:p>
          <a:p>
            <a:r>
              <a:rPr lang="ru-RU" dirty="0"/>
              <a:t>Ход игры:</a:t>
            </a:r>
            <a:endParaRPr lang="ru-RU">
              <a:cs typeface="Calibri"/>
            </a:endParaRPr>
          </a:p>
          <a:p>
            <a:r>
              <a:rPr lang="ru-RU" dirty="0">
                <a:ea typeface="+mn-lt"/>
                <a:cs typeface="+mn-lt"/>
              </a:rPr>
              <a:t>Ребенку дается задание построить в песочнице ферму и заселить его домашними животными. Он выбирает из множества фигурок только домашних животных  и строит песочную картину. Взрослый предлагает ребенку запомнить всех животных, которых он расположил в лесу. Ребенок отворачивается, а взрослый в это время убирает одно животное. Ребенок, повернувшись, говорит, кого не стало. По такому же принципу можно превратить песочницу в страну насекомых,  огород с овощами и фруктами</a:t>
            </a:r>
            <a:endParaRPr lang="ru-RU" dirty="0">
              <a:cs typeface="Calibri" panose="020F0502020204030204"/>
            </a:endParaRPr>
          </a:p>
        </p:txBody>
      </p:sp>
      <p:pic>
        <p:nvPicPr>
          <p:cNvPr id="8" name="Рисунок 8" descr="Изображение выглядит как внутренний, стол, маленький, сид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22B3FF9-9772-4E6E-8EEF-5DB14FF7A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928" y="-1420"/>
            <a:ext cx="2743200" cy="2743200"/>
          </a:xfrm>
          <a:prstGeom prst="rect">
            <a:avLst/>
          </a:prstGeom>
        </p:spPr>
      </p:pic>
      <p:pic>
        <p:nvPicPr>
          <p:cNvPr id="10" name="Рисунок 10" descr="Изображение выглядит как маленький, оранжевый, стол, сид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CBD59A6F-F4D1-497F-84D2-21013E0A2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928" y="4116221"/>
            <a:ext cx="2743200" cy="2743200"/>
          </a:xfrm>
          <a:prstGeom prst="rect">
            <a:avLst/>
          </a:prstGeom>
        </p:spPr>
      </p:pic>
      <p:pic>
        <p:nvPicPr>
          <p:cNvPr id="12" name="Рисунок 12" descr="Изображение выглядит как человек, маленький, внутренний, ру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54BD2789-C6FC-43B4-AE0C-982D5E97EF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8263" y="2454964"/>
            <a:ext cx="2004865" cy="196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689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0431" y="1730015"/>
            <a:ext cx="9057914" cy="125495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endParaRPr lang="ru-RU" sz="2000" dirty="0"/>
          </a:p>
          <a:p>
            <a:endParaRPr lang="ru-RU" sz="2400" dirty="0">
              <a:cs typeface="Calibri"/>
            </a:endParaRPr>
          </a:p>
          <a:p>
            <a:pPr>
              <a:lnSpc>
                <a:spcPct val="150000"/>
              </a:lnSpc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4F4264-27EC-45C2-B956-18A394BBEE2E}"/>
              </a:ext>
            </a:extLst>
          </p:cNvPr>
          <p:cNvSpPr txBox="1"/>
          <p:nvPr/>
        </p:nvSpPr>
        <p:spPr>
          <a:xfrm>
            <a:off x="857605" y="389046"/>
            <a:ext cx="860728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i="1" dirty="0">
              <a:cs typeface="Calibri"/>
            </a:endParaRPr>
          </a:p>
          <a:p>
            <a:endParaRPr lang="en-US" b="1" dirty="0">
              <a:solidFill>
                <a:srgbClr val="111111"/>
              </a:solidFill>
              <a:latin typeface="Arial"/>
              <a:cs typeface="Arial"/>
            </a:endParaRPr>
          </a:p>
          <a:p>
            <a:endParaRPr lang="en-US" i="1" dirty="0">
              <a:solidFill>
                <a:srgbClr val="11111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30836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0431" y="1730015"/>
            <a:ext cx="9057914" cy="125495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endParaRPr lang="ru-RU" sz="2000" dirty="0"/>
          </a:p>
          <a:p>
            <a:endParaRPr lang="ru-RU" sz="2400" dirty="0">
              <a:cs typeface="Calibri"/>
            </a:endParaRPr>
          </a:p>
          <a:p>
            <a:pPr>
              <a:lnSpc>
                <a:spcPct val="150000"/>
              </a:lnSpc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4F4264-27EC-45C2-B956-18A394BBEE2E}"/>
              </a:ext>
            </a:extLst>
          </p:cNvPr>
          <p:cNvSpPr txBox="1"/>
          <p:nvPr/>
        </p:nvSpPr>
        <p:spPr>
          <a:xfrm>
            <a:off x="857605" y="389046"/>
            <a:ext cx="860728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i="1" dirty="0">
              <a:cs typeface="Calibri"/>
            </a:endParaRPr>
          </a:p>
          <a:p>
            <a:endParaRPr lang="en-US" b="1" dirty="0">
              <a:solidFill>
                <a:srgbClr val="111111"/>
              </a:solidFill>
              <a:latin typeface="Arial"/>
              <a:cs typeface="Arial"/>
            </a:endParaRPr>
          </a:p>
          <a:p>
            <a:endParaRPr lang="en-US" i="1" dirty="0">
              <a:solidFill>
                <a:srgbClr val="111111"/>
              </a:solidFill>
              <a:latin typeface="Arial"/>
              <a:cs typeface="Arial"/>
            </a:endParaRP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48857B40-A62F-4A22-AEAF-1CBBA1F9A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0438" y="1468720"/>
            <a:ext cx="4134678" cy="31964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093D62-BBE5-44E1-B1E2-49B4E2FD46C3}"/>
              </a:ext>
            </a:extLst>
          </p:cNvPr>
          <p:cNvSpPr txBox="1"/>
          <p:nvPr/>
        </p:nvSpPr>
        <p:spPr>
          <a:xfrm>
            <a:off x="857605" y="389046"/>
            <a:ext cx="4489647" cy="5078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333333"/>
                </a:solidFill>
                <a:latin typeface="Arial"/>
                <a:cs typeface="Arial"/>
              </a:rPr>
              <a:t>Развивающие</a:t>
            </a:r>
            <a:r>
              <a:rPr lang="en-US" b="1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Arial"/>
                <a:cs typeface="Arial"/>
              </a:rPr>
              <a:t>игры</a:t>
            </a:r>
            <a:r>
              <a:rPr lang="en-US" b="1" dirty="0">
                <a:solidFill>
                  <a:srgbClr val="333333"/>
                </a:solidFill>
                <a:latin typeface="Arial"/>
                <a:cs typeface="Arial"/>
              </a:rPr>
              <a:t> с </a:t>
            </a:r>
            <a:r>
              <a:rPr lang="en-US" b="1" dirty="0" err="1">
                <a:solidFill>
                  <a:srgbClr val="333333"/>
                </a:solidFill>
                <a:latin typeface="Arial"/>
                <a:cs typeface="Arial"/>
              </a:rPr>
              <a:t>магнитной</a:t>
            </a:r>
            <a:r>
              <a:rPr lang="en-US" b="1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Arial"/>
                <a:cs typeface="Arial"/>
              </a:rPr>
              <a:t>азбукой</a:t>
            </a:r>
            <a:endParaRPr lang="en-US" b="1" dirty="0">
              <a:solidFill>
                <a:srgbClr val="333333"/>
              </a:solidFill>
              <a:latin typeface="Arial"/>
              <a:cs typeface="Arial"/>
            </a:endParaRPr>
          </a:p>
          <a:p>
            <a:endParaRPr lang="en-US" b="1" dirty="0">
              <a:solidFill>
                <a:srgbClr val="333333"/>
              </a:solidFill>
              <a:latin typeface="Arial"/>
              <a:ea typeface="+mn-lt"/>
              <a:cs typeface="Arial"/>
            </a:endParaRPr>
          </a:p>
          <a:p>
            <a:r>
              <a:rPr lang="en-US" dirty="0" err="1">
                <a:solidFill>
                  <a:srgbClr val="353535"/>
                </a:solidFill>
                <a:ea typeface="+mn-lt"/>
                <a:cs typeface="Arial"/>
              </a:rPr>
              <a:t>Азбука</a:t>
            </a:r>
            <a:r>
              <a:rPr lang="en-US" dirty="0">
                <a:solidFill>
                  <a:srgbClr val="353535"/>
                </a:solidFill>
                <a:ea typeface="+mn-lt"/>
                <a:cs typeface="Arial"/>
              </a:rPr>
              <a:t> с </a:t>
            </a:r>
            <a:r>
              <a:rPr lang="en-US" dirty="0" err="1">
                <a:solidFill>
                  <a:srgbClr val="353535"/>
                </a:solidFill>
                <a:ea typeface="+mn-lt"/>
                <a:cs typeface="Arial"/>
              </a:rPr>
              <a:t>магнитами</a:t>
            </a:r>
            <a:r>
              <a:rPr lang="en-US" dirty="0">
                <a:solidFill>
                  <a:srgbClr val="353535"/>
                </a:solidFill>
                <a:ea typeface="+mn-lt"/>
                <a:cs typeface="Arial"/>
              </a:rPr>
              <a:t> – </a:t>
            </a:r>
            <a:r>
              <a:rPr lang="en-US" dirty="0" err="1">
                <a:solidFill>
                  <a:srgbClr val="353535"/>
                </a:solidFill>
                <a:ea typeface="+mn-lt"/>
                <a:cs typeface="Arial"/>
              </a:rPr>
              <a:t>доступное</a:t>
            </a:r>
            <a:r>
              <a:rPr lang="en-US" dirty="0">
                <a:solidFill>
                  <a:srgbClr val="353535"/>
                </a:solidFill>
                <a:ea typeface="+mn-lt"/>
                <a:cs typeface="Arial"/>
              </a:rPr>
              <a:t>, </a:t>
            </a:r>
            <a:r>
              <a:rPr lang="en-US" dirty="0" err="1">
                <a:solidFill>
                  <a:srgbClr val="353535"/>
                </a:solidFill>
                <a:ea typeface="+mn-lt"/>
                <a:cs typeface="Arial"/>
              </a:rPr>
              <a:t>простое</a:t>
            </a:r>
            <a:r>
              <a:rPr lang="en-US" dirty="0">
                <a:solidFill>
                  <a:srgbClr val="353535"/>
                </a:solidFill>
                <a:ea typeface="+mn-lt"/>
                <a:cs typeface="Arial"/>
              </a:rPr>
              <a:t>, </a:t>
            </a:r>
            <a:r>
              <a:rPr lang="en-US" dirty="0" err="1">
                <a:solidFill>
                  <a:srgbClr val="353535"/>
                </a:solidFill>
                <a:ea typeface="+mn-lt"/>
                <a:cs typeface="Arial"/>
              </a:rPr>
              <a:t>но</a:t>
            </a:r>
            <a:r>
              <a:rPr lang="en-US" dirty="0">
                <a:solidFill>
                  <a:srgbClr val="353535"/>
                </a:solidFill>
                <a:ea typeface="+mn-lt"/>
                <a:cs typeface="Arial"/>
              </a:rPr>
              <a:t> </a:t>
            </a:r>
            <a:r>
              <a:rPr lang="en-US" dirty="0" err="1">
                <a:solidFill>
                  <a:srgbClr val="353535"/>
                </a:solidFill>
                <a:ea typeface="+mn-lt"/>
                <a:cs typeface="Arial"/>
              </a:rPr>
              <a:t>при</a:t>
            </a:r>
            <a:r>
              <a:rPr lang="en-US" dirty="0">
                <a:solidFill>
                  <a:srgbClr val="353535"/>
                </a:solidFill>
                <a:ea typeface="+mn-lt"/>
                <a:cs typeface="Arial"/>
              </a:rPr>
              <a:t> </a:t>
            </a:r>
            <a:r>
              <a:rPr lang="en-US" dirty="0" err="1">
                <a:solidFill>
                  <a:srgbClr val="353535"/>
                </a:solidFill>
                <a:ea typeface="+mn-lt"/>
                <a:cs typeface="Arial"/>
              </a:rPr>
              <a:t>этом</a:t>
            </a:r>
            <a:r>
              <a:rPr lang="en-US" dirty="0">
                <a:solidFill>
                  <a:srgbClr val="353535"/>
                </a:solidFill>
                <a:ea typeface="+mn-lt"/>
                <a:cs typeface="Arial"/>
              </a:rPr>
              <a:t> </a:t>
            </a:r>
            <a:r>
              <a:rPr lang="en-US" dirty="0" err="1">
                <a:solidFill>
                  <a:srgbClr val="353535"/>
                </a:solidFill>
                <a:ea typeface="+mn-lt"/>
                <a:cs typeface="Arial"/>
              </a:rPr>
              <a:t>очень</a:t>
            </a:r>
            <a:r>
              <a:rPr lang="en-US" dirty="0">
                <a:solidFill>
                  <a:srgbClr val="353535"/>
                </a:solidFill>
                <a:ea typeface="+mn-lt"/>
                <a:cs typeface="Arial"/>
              </a:rPr>
              <a:t> </a:t>
            </a:r>
            <a:r>
              <a:rPr lang="en-US" dirty="0" err="1">
                <a:solidFill>
                  <a:srgbClr val="353535"/>
                </a:solidFill>
                <a:ea typeface="+mn-lt"/>
                <a:cs typeface="Arial"/>
              </a:rPr>
              <a:t>эффективное</a:t>
            </a:r>
            <a:r>
              <a:rPr lang="en-US" dirty="0">
                <a:solidFill>
                  <a:srgbClr val="353535"/>
                </a:solidFill>
                <a:ea typeface="+mn-lt"/>
                <a:cs typeface="Arial"/>
              </a:rPr>
              <a:t> </a:t>
            </a:r>
            <a:r>
              <a:rPr lang="en-US" dirty="0" err="1">
                <a:solidFill>
                  <a:srgbClr val="353535"/>
                </a:solidFill>
                <a:ea typeface="+mn-lt"/>
                <a:cs typeface="Arial"/>
              </a:rPr>
              <a:t>пособие</a:t>
            </a:r>
            <a:r>
              <a:rPr lang="en-US" dirty="0">
                <a:solidFill>
                  <a:srgbClr val="353535"/>
                </a:solidFill>
                <a:ea typeface="+mn-lt"/>
                <a:cs typeface="Arial"/>
              </a:rPr>
              <a:t> </a:t>
            </a:r>
            <a:r>
              <a:rPr lang="en-US" dirty="0" err="1">
                <a:solidFill>
                  <a:srgbClr val="353535"/>
                </a:solidFill>
                <a:ea typeface="+mn-lt"/>
                <a:cs typeface="Arial"/>
              </a:rPr>
              <a:t>для</a:t>
            </a:r>
            <a:r>
              <a:rPr lang="en-US" dirty="0">
                <a:solidFill>
                  <a:srgbClr val="353535"/>
                </a:solidFill>
                <a:ea typeface="+mn-lt"/>
                <a:cs typeface="Arial"/>
              </a:rPr>
              <a:t> </a:t>
            </a:r>
            <a:r>
              <a:rPr lang="en-US" dirty="0" err="1">
                <a:solidFill>
                  <a:srgbClr val="353535"/>
                </a:solidFill>
                <a:ea typeface="+mn-lt"/>
                <a:cs typeface="Arial"/>
              </a:rPr>
              <a:t>занятий</a:t>
            </a:r>
            <a:r>
              <a:rPr lang="en-US" dirty="0">
                <a:solidFill>
                  <a:srgbClr val="353535"/>
                </a:solidFill>
                <a:ea typeface="+mn-lt"/>
                <a:cs typeface="Arial"/>
              </a:rPr>
              <a:t> с </a:t>
            </a:r>
            <a:r>
              <a:rPr lang="en-US" dirty="0" err="1">
                <a:solidFill>
                  <a:srgbClr val="353535"/>
                </a:solidFill>
                <a:ea typeface="+mn-lt"/>
                <a:cs typeface="Arial"/>
              </a:rPr>
              <a:t>дошкольниками</a:t>
            </a:r>
            <a:r>
              <a:rPr lang="en-US" dirty="0">
                <a:solidFill>
                  <a:srgbClr val="353535"/>
                </a:solidFill>
                <a:ea typeface="+mn-lt"/>
                <a:cs typeface="Arial"/>
              </a:rPr>
              <a:t> </a:t>
            </a:r>
            <a:endParaRPr lang="en-US">
              <a:solidFill>
                <a:srgbClr val="000000"/>
              </a:solidFill>
              <a:ea typeface="+mn-lt"/>
              <a:cs typeface="Calibri" panose="020F0502020204030204"/>
            </a:endParaRPr>
          </a:p>
          <a:p>
            <a:r>
              <a:rPr lang="en-US" dirty="0" err="1">
                <a:solidFill>
                  <a:srgbClr val="353535"/>
                </a:solidFill>
                <a:ea typeface="+mn-lt"/>
                <a:cs typeface="Arial"/>
              </a:rPr>
              <a:t>Играть</a:t>
            </a:r>
            <a:r>
              <a:rPr lang="en-US" dirty="0">
                <a:solidFill>
                  <a:srgbClr val="353535"/>
                </a:solidFill>
                <a:ea typeface="+mn-lt"/>
                <a:cs typeface="Arial"/>
              </a:rPr>
              <a:t> с </a:t>
            </a:r>
            <a:r>
              <a:rPr lang="en-US" dirty="0" err="1">
                <a:solidFill>
                  <a:srgbClr val="353535"/>
                </a:solidFill>
                <a:ea typeface="+mn-lt"/>
                <a:cs typeface="Arial"/>
              </a:rPr>
              <a:t>буквами</a:t>
            </a:r>
            <a:r>
              <a:rPr lang="en-US" dirty="0">
                <a:solidFill>
                  <a:srgbClr val="353535"/>
                </a:solidFill>
                <a:ea typeface="+mn-lt"/>
                <a:cs typeface="Arial"/>
              </a:rPr>
              <a:t> </a:t>
            </a:r>
            <a:r>
              <a:rPr lang="en-US" dirty="0" err="1">
                <a:solidFill>
                  <a:srgbClr val="353535"/>
                </a:solidFill>
                <a:ea typeface="+mn-lt"/>
                <a:cs typeface="Arial"/>
              </a:rPr>
              <a:t>можно</a:t>
            </a:r>
            <a:r>
              <a:rPr lang="en-US" dirty="0">
                <a:solidFill>
                  <a:srgbClr val="353535"/>
                </a:solidFill>
                <a:ea typeface="+mn-lt"/>
                <a:cs typeface="Arial"/>
              </a:rPr>
              <a:t> </a:t>
            </a:r>
            <a:r>
              <a:rPr lang="en-US" dirty="0" err="1">
                <a:solidFill>
                  <a:srgbClr val="353535"/>
                </a:solidFill>
                <a:ea typeface="+mn-lt"/>
                <a:cs typeface="Arial"/>
              </a:rPr>
              <a:t>по-разному</a:t>
            </a:r>
            <a:r>
              <a:rPr lang="en-US" dirty="0">
                <a:solidFill>
                  <a:srgbClr val="353535"/>
                </a:solidFill>
                <a:ea typeface="+mn-lt"/>
                <a:cs typeface="Arial"/>
              </a:rPr>
              <a:t>.</a:t>
            </a:r>
            <a:endParaRPr lang="en-US">
              <a:ea typeface="+mn-lt"/>
              <a:cs typeface="Calibri"/>
            </a:endParaRPr>
          </a:p>
          <a:p>
            <a:r>
              <a:rPr lang="en-US" dirty="0">
                <a:ea typeface="+mn-lt"/>
                <a:cs typeface="+mn-lt"/>
              </a:rPr>
              <a:t>«</a:t>
            </a:r>
            <a:r>
              <a:rPr lang="en-US" dirty="0" err="1">
                <a:ea typeface="+mn-lt"/>
                <a:cs typeface="+mn-lt"/>
              </a:rPr>
              <a:t>Повторялки</a:t>
            </a:r>
            <a:r>
              <a:rPr lang="en-US" dirty="0">
                <a:ea typeface="+mn-lt"/>
                <a:cs typeface="+mn-lt"/>
              </a:rPr>
              <a:t>»</a:t>
            </a:r>
            <a:r>
              <a:rPr lang="en-US" i="1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мы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показываем</a:t>
            </a:r>
            <a:r>
              <a:rPr lang="en-US" dirty="0">
                <a:ea typeface="+mn-lt"/>
                <a:cs typeface="+mn-lt"/>
              </a:rPr>
              <a:t>  </a:t>
            </a:r>
            <a:r>
              <a:rPr lang="en-US" dirty="0" err="1">
                <a:ea typeface="+mn-lt"/>
                <a:cs typeface="+mn-lt"/>
              </a:rPr>
              <a:t>ребенку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последовательность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букв</a:t>
            </a:r>
            <a:r>
              <a:rPr lang="en-US" dirty="0">
                <a:ea typeface="+mn-lt"/>
                <a:cs typeface="+mn-lt"/>
              </a:rPr>
              <a:t>, а </a:t>
            </a:r>
            <a:r>
              <a:rPr lang="en-US" dirty="0" err="1">
                <a:ea typeface="+mn-lt"/>
                <a:cs typeface="+mn-lt"/>
              </a:rPr>
              <a:t>он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должен</a:t>
            </a:r>
            <a:r>
              <a:rPr lang="en-US" dirty="0">
                <a:ea typeface="+mn-lt"/>
                <a:cs typeface="+mn-lt"/>
              </a:rPr>
              <a:t> в </a:t>
            </a:r>
            <a:r>
              <a:rPr lang="en-US" dirty="0" err="1">
                <a:ea typeface="+mn-lt"/>
                <a:cs typeface="+mn-lt"/>
              </a:rPr>
              <a:t>точности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её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повторить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>
              <a:ea typeface="+mn-lt"/>
              <a:cs typeface="Calibri"/>
            </a:endParaRPr>
          </a:p>
          <a:p>
            <a:r>
              <a:rPr lang="en-US" i="1" dirty="0">
                <a:ea typeface="+mn-lt"/>
                <a:cs typeface="+mn-lt"/>
              </a:rPr>
              <a:t>«</a:t>
            </a:r>
            <a:r>
              <a:rPr lang="en-US" i="1" dirty="0" err="1">
                <a:ea typeface="+mn-lt"/>
                <a:cs typeface="+mn-lt"/>
              </a:rPr>
              <a:t>Найди</a:t>
            </a:r>
            <a:r>
              <a:rPr lang="en-US" i="1" dirty="0">
                <a:ea typeface="+mn-lt"/>
                <a:cs typeface="+mn-lt"/>
              </a:rPr>
              <a:t> </a:t>
            </a:r>
            <a:r>
              <a:rPr lang="en-US" i="1" dirty="0" err="1">
                <a:ea typeface="+mn-lt"/>
                <a:cs typeface="+mn-lt"/>
              </a:rPr>
              <a:t>букву</a:t>
            </a:r>
            <a:r>
              <a:rPr lang="en-US" i="1" dirty="0">
                <a:ea typeface="+mn-lt"/>
                <a:cs typeface="+mn-lt"/>
              </a:rPr>
              <a:t>» </a:t>
            </a:r>
            <a:r>
              <a:rPr lang="en-US" dirty="0" err="1">
                <a:ea typeface="+mn-lt"/>
                <a:cs typeface="+mn-lt"/>
              </a:rPr>
              <a:t>Предлагаем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ребенку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подобрать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букву</a:t>
            </a:r>
            <a:r>
              <a:rPr lang="en-US" dirty="0">
                <a:ea typeface="+mn-lt"/>
                <a:cs typeface="+mn-lt"/>
              </a:rPr>
              <a:t> к </a:t>
            </a:r>
            <a:r>
              <a:rPr lang="en-US" dirty="0" err="1">
                <a:ea typeface="+mn-lt"/>
                <a:cs typeface="+mn-lt"/>
              </a:rPr>
              <a:t>картинкам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>
              <a:ea typeface="+mn-lt"/>
              <a:cs typeface="+mn-lt"/>
            </a:endParaRPr>
          </a:p>
          <a:p>
            <a:r>
              <a:rPr lang="en-US" i="1" dirty="0">
                <a:ea typeface="+mn-lt"/>
                <a:cs typeface="+mn-lt"/>
              </a:rPr>
              <a:t>«</a:t>
            </a:r>
            <a:r>
              <a:rPr lang="en-US" i="1" dirty="0" err="1">
                <a:ea typeface="+mn-lt"/>
                <a:cs typeface="+mn-lt"/>
              </a:rPr>
              <a:t>Назови</a:t>
            </a:r>
            <a:r>
              <a:rPr lang="en-US" i="1" dirty="0">
                <a:ea typeface="+mn-lt"/>
                <a:cs typeface="+mn-lt"/>
              </a:rPr>
              <a:t> </a:t>
            </a:r>
            <a:r>
              <a:rPr lang="en-US" i="1" dirty="0" err="1">
                <a:ea typeface="+mn-lt"/>
                <a:cs typeface="+mn-lt"/>
              </a:rPr>
              <a:t>букву</a:t>
            </a:r>
            <a:r>
              <a:rPr lang="en-US" i="1" dirty="0">
                <a:ea typeface="+mn-lt"/>
                <a:cs typeface="+mn-lt"/>
              </a:rPr>
              <a:t>»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Мы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раскладываем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буквы</a:t>
            </a:r>
            <a:r>
              <a:rPr lang="en-US" dirty="0">
                <a:ea typeface="+mn-lt"/>
                <a:cs typeface="+mn-lt"/>
              </a:rPr>
              <a:t>. </a:t>
            </a:r>
            <a:r>
              <a:rPr lang="en-US" dirty="0" err="1">
                <a:ea typeface="+mn-lt"/>
                <a:cs typeface="+mn-lt"/>
              </a:rPr>
              <a:t>Ребенок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вспоминает</a:t>
            </a:r>
            <a:r>
              <a:rPr lang="en-US" dirty="0">
                <a:ea typeface="+mn-lt"/>
                <a:cs typeface="+mn-lt"/>
              </a:rPr>
              <a:t> и </a:t>
            </a:r>
            <a:r>
              <a:rPr lang="en-US" dirty="0" err="1">
                <a:ea typeface="+mn-lt"/>
                <a:cs typeface="+mn-lt"/>
              </a:rPr>
              <a:t>называет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как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можно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больше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букв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>
              <a:ea typeface="+mn-lt"/>
              <a:cs typeface="+mn-lt"/>
            </a:endParaRPr>
          </a:p>
          <a:p>
            <a:r>
              <a:rPr lang="en-US" i="1" dirty="0">
                <a:ea typeface="+mn-lt"/>
                <a:cs typeface="+mn-lt"/>
              </a:rPr>
              <a:t>«</a:t>
            </a:r>
            <a:r>
              <a:rPr lang="en-US" i="1" dirty="0" err="1">
                <a:ea typeface="+mn-lt"/>
                <a:cs typeface="+mn-lt"/>
              </a:rPr>
              <a:t>Чья</a:t>
            </a:r>
            <a:r>
              <a:rPr lang="en-US" i="1" dirty="0">
                <a:ea typeface="+mn-lt"/>
                <a:cs typeface="+mn-lt"/>
              </a:rPr>
              <a:t> </a:t>
            </a:r>
            <a:r>
              <a:rPr lang="en-US" i="1" dirty="0" err="1">
                <a:ea typeface="+mn-lt"/>
                <a:cs typeface="+mn-lt"/>
              </a:rPr>
              <a:t>буква</a:t>
            </a:r>
            <a:r>
              <a:rPr lang="en-US" i="1" dirty="0">
                <a:ea typeface="+mn-lt"/>
                <a:cs typeface="+mn-lt"/>
              </a:rPr>
              <a:t>?»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Мы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раздаем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по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одной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букве</a:t>
            </a:r>
            <a:r>
              <a:rPr lang="en-US" dirty="0">
                <a:ea typeface="+mn-lt"/>
                <a:cs typeface="+mn-lt"/>
              </a:rPr>
              <a:t>. </a:t>
            </a:r>
            <a:r>
              <a:rPr lang="en-US" dirty="0" err="1">
                <a:ea typeface="+mn-lt"/>
                <a:cs typeface="+mn-lt"/>
              </a:rPr>
              <a:t>Ребенок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должен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найти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себе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пару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>
              <a:ea typeface="+mn-lt"/>
              <a:cs typeface="+mn-lt"/>
            </a:endParaRPr>
          </a:p>
          <a:p>
            <a:endParaRPr lang="en-US" dirty="0">
              <a:solidFill>
                <a:srgbClr val="35353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90149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0431" y="1730015"/>
            <a:ext cx="9057914" cy="125495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endParaRPr lang="ru-RU" sz="2000" dirty="0"/>
          </a:p>
          <a:p>
            <a:endParaRPr lang="ru-RU" sz="2400" dirty="0">
              <a:cs typeface="Calibri"/>
            </a:endParaRPr>
          </a:p>
          <a:p>
            <a:pPr>
              <a:lnSpc>
                <a:spcPct val="150000"/>
              </a:lnSpc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4F4264-27EC-45C2-B956-18A394BBEE2E}"/>
              </a:ext>
            </a:extLst>
          </p:cNvPr>
          <p:cNvSpPr txBox="1"/>
          <p:nvPr/>
        </p:nvSpPr>
        <p:spPr>
          <a:xfrm>
            <a:off x="857605" y="389046"/>
            <a:ext cx="860728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i="1" dirty="0">
              <a:cs typeface="Calibri"/>
            </a:endParaRPr>
          </a:p>
          <a:p>
            <a:endParaRPr lang="en-US" b="1" dirty="0">
              <a:solidFill>
                <a:srgbClr val="111111"/>
              </a:solidFill>
              <a:latin typeface="Arial"/>
              <a:cs typeface="Arial"/>
            </a:endParaRPr>
          </a:p>
          <a:p>
            <a:endParaRPr lang="en-US" i="1" dirty="0">
              <a:solidFill>
                <a:srgbClr val="11111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44747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0431" y="1730015"/>
            <a:ext cx="9057914" cy="125495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endParaRPr lang="ru-RU" sz="2000" dirty="0"/>
          </a:p>
          <a:p>
            <a:endParaRPr lang="ru-RU" sz="2400" dirty="0">
              <a:cs typeface="Calibri"/>
            </a:endParaRPr>
          </a:p>
          <a:p>
            <a:pPr>
              <a:lnSpc>
                <a:spcPct val="150000"/>
              </a:lnSpc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4F4264-27EC-45C2-B956-18A394BBEE2E}"/>
              </a:ext>
            </a:extLst>
          </p:cNvPr>
          <p:cNvSpPr txBox="1"/>
          <p:nvPr/>
        </p:nvSpPr>
        <p:spPr>
          <a:xfrm>
            <a:off x="914400" y="545233"/>
            <a:ext cx="5114391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 dirty="0">
                <a:solidFill>
                  <a:srgbClr val="111111"/>
                </a:solidFill>
                <a:latin typeface="Arial"/>
                <a:ea typeface="Arial"/>
                <a:cs typeface="Arial"/>
              </a:rPr>
              <a:t>Рисование штампами</a:t>
            </a:r>
            <a:endParaRPr lang="ru-RU" dirty="0"/>
          </a:p>
          <a:p>
            <a:endParaRPr lang="ru-RU" dirty="0">
              <a:solidFill>
                <a:srgbClr val="111111"/>
              </a:solidFill>
              <a:latin typeface="Arial"/>
              <a:ea typeface="Arial"/>
              <a:cs typeface="Arial"/>
            </a:endParaRPr>
          </a:p>
          <a:p>
            <a:r>
              <a:rPr lang="ru-RU" dirty="0">
                <a:solidFill>
                  <a:srgbClr val="111111"/>
                </a:solidFill>
                <a:latin typeface="Arial"/>
                <a:ea typeface="Arial"/>
                <a:cs typeface="Arial"/>
              </a:rPr>
              <a:t> Способствует развитию у ребё</a:t>
            </a:r>
            <a:r>
              <a:rPr lang="ru-RU" u="sng" dirty="0">
                <a:solidFill>
                  <a:srgbClr val="111111"/>
                </a:solidFill>
                <a:latin typeface="Arial"/>
                <a:ea typeface="Arial"/>
                <a:cs typeface="Arial"/>
              </a:rPr>
              <a:t>нка</a:t>
            </a:r>
            <a:r>
              <a:rPr lang="ru-RU" dirty="0">
                <a:solidFill>
                  <a:srgbClr val="111111"/>
                </a:solidFill>
                <a:latin typeface="Arial"/>
                <a:ea typeface="Arial"/>
                <a:cs typeface="Arial"/>
              </a:rPr>
              <a:t>:</a:t>
            </a:r>
            <a:endParaRPr lang="ru-RU">
              <a:cs typeface="Calibri"/>
            </a:endParaRPr>
          </a:p>
          <a:p>
            <a:r>
              <a:rPr lang="ru-RU" dirty="0">
                <a:solidFill>
                  <a:srgbClr val="111111"/>
                </a:solidFill>
                <a:latin typeface="Arial"/>
                <a:ea typeface="Arial"/>
                <a:cs typeface="Arial"/>
              </a:rPr>
              <a:t>• Мелкой моторики рук и тактильного восприятия;</a:t>
            </a:r>
          </a:p>
          <a:p>
            <a:r>
              <a:rPr lang="ru-RU" dirty="0">
                <a:solidFill>
                  <a:srgbClr val="111111"/>
                </a:solidFill>
                <a:latin typeface="Arial"/>
                <a:ea typeface="Arial"/>
                <a:cs typeface="Arial"/>
              </a:rPr>
              <a:t>• Пространственной ориентировки на листе бумаги, глазомера и зрительного восприятия;</a:t>
            </a:r>
          </a:p>
          <a:p>
            <a:r>
              <a:rPr lang="ru-RU" dirty="0">
                <a:solidFill>
                  <a:srgbClr val="111111"/>
                </a:solidFill>
                <a:latin typeface="Arial"/>
                <a:ea typeface="Arial"/>
                <a:cs typeface="Arial"/>
              </a:rPr>
              <a:t>• Внимания и усидчивости;</a:t>
            </a:r>
          </a:p>
          <a:p>
            <a:r>
              <a:rPr lang="ru-RU" dirty="0">
                <a:solidFill>
                  <a:srgbClr val="111111"/>
                </a:solidFill>
                <a:latin typeface="Arial"/>
                <a:ea typeface="Arial"/>
                <a:cs typeface="Arial"/>
              </a:rPr>
              <a:t>• Изобразительных навыков и умений, наблюдательности, эстетического восприятия, эмоциональной отзывчивости;</a:t>
            </a:r>
          </a:p>
          <a:p>
            <a:r>
              <a:rPr lang="ru-RU" dirty="0">
                <a:solidFill>
                  <a:srgbClr val="111111"/>
                </a:solidFill>
                <a:latin typeface="Arial"/>
                <a:ea typeface="Arial"/>
                <a:cs typeface="Arial"/>
              </a:rPr>
              <a:t>• Кроме того, в процессе этой </a:t>
            </a:r>
            <a:r>
              <a:rPr lang="ru-RU" dirty="0" err="1">
                <a:solidFill>
                  <a:srgbClr val="111111"/>
                </a:solidFill>
                <a:latin typeface="Arial"/>
                <a:ea typeface="Arial"/>
                <a:cs typeface="Arial"/>
              </a:rPr>
              <a:t>деятельностиу</a:t>
            </a:r>
            <a:r>
              <a:rPr lang="ru-RU" dirty="0">
                <a:solidFill>
                  <a:srgbClr val="111111"/>
                </a:solidFill>
                <a:latin typeface="Arial"/>
                <a:ea typeface="Arial"/>
                <a:cs typeface="Arial"/>
              </a:rPr>
              <a:t> </a:t>
            </a:r>
            <a:r>
              <a:rPr lang="ru-RU" b="1" dirty="0">
                <a:solidFill>
                  <a:srgbClr val="111111"/>
                </a:solidFill>
                <a:latin typeface="Arial"/>
                <a:ea typeface="Arial"/>
                <a:cs typeface="Arial"/>
              </a:rPr>
              <a:t>дошкольника</a:t>
            </a:r>
            <a:r>
              <a:rPr lang="ru-RU" dirty="0">
                <a:solidFill>
                  <a:srgbClr val="111111"/>
                </a:solidFill>
                <a:latin typeface="Arial"/>
                <a:ea typeface="Arial"/>
                <a:cs typeface="Arial"/>
              </a:rPr>
              <a:t> формируются навыки контроля и самоконтроля.</a:t>
            </a:r>
            <a:endParaRPr lang="en-US" i="1" dirty="0">
              <a:solidFill>
                <a:srgbClr val="111111"/>
              </a:solidFill>
              <a:latin typeface="Arial"/>
              <a:cs typeface="Arial"/>
            </a:endParaRPr>
          </a:p>
        </p:txBody>
      </p:sp>
      <p:pic>
        <p:nvPicPr>
          <p:cNvPr id="2" name="Рисунок 4" descr="Изображение выглядит как еда, кот, стол, белы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C2751C77-5945-44BC-B66F-A0C6C7817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940" y="1475251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3346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0431" y="1730015"/>
            <a:ext cx="9057914" cy="125495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endParaRPr lang="ru-RU" sz="2000" dirty="0"/>
          </a:p>
          <a:p>
            <a:endParaRPr lang="ru-RU" sz="2400" dirty="0">
              <a:cs typeface="Calibri"/>
            </a:endParaRPr>
          </a:p>
          <a:p>
            <a:pPr>
              <a:lnSpc>
                <a:spcPct val="150000"/>
              </a:lnSpc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7" descr="Изображение выглядит как рисунок, зеркало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3913A61-1C57-4A7C-900F-D51249CA2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7058" y="3892679"/>
            <a:ext cx="1685215" cy="1685215"/>
          </a:xfrm>
          <a:prstGeom prst="rect">
            <a:avLst/>
          </a:prstGeom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B85A3114-6CE5-4267-BB1F-4050D3045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4151" y="3802393"/>
            <a:ext cx="1351723" cy="1879985"/>
          </a:xfrm>
          <a:prstGeom prst="rect">
            <a:avLst/>
          </a:prstGeom>
        </p:spPr>
      </p:pic>
      <p:pic>
        <p:nvPicPr>
          <p:cNvPr id="11" name="Рисунок 11" descr="Изображение выглядит как монитор, сидит, компьютер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58EBD19-25C3-4787-B723-F16850FDA6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72" t="9102" r="11917" b="12500"/>
          <a:stretch/>
        </p:blipFill>
        <p:spPr>
          <a:xfrm>
            <a:off x="1198375" y="4205051"/>
            <a:ext cx="2203092" cy="1612969"/>
          </a:xfrm>
          <a:prstGeom prst="rect">
            <a:avLst/>
          </a:prstGeom>
        </p:spPr>
      </p:pic>
      <p:pic>
        <p:nvPicPr>
          <p:cNvPr id="13" name="Рисунок 13" descr="Изображение выглядит как рису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E72FF87-D118-480F-BACA-A9D6335B9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4450" y="3806553"/>
            <a:ext cx="1124543" cy="16444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1CBCBF-CA26-4205-AA73-9E74FBBF70F1}"/>
              </a:ext>
            </a:extLst>
          </p:cNvPr>
          <p:cNvSpPr txBox="1"/>
          <p:nvPr/>
        </p:nvSpPr>
        <p:spPr>
          <a:xfrm>
            <a:off x="2376872" y="261257"/>
            <a:ext cx="420567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000" b="1" dirty="0">
                <a:cs typeface="Calibri"/>
              </a:rPr>
              <a:t>Пластилиновая аппликация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77BBBE-CE67-4174-829C-4891E5104052}"/>
              </a:ext>
            </a:extLst>
          </p:cNvPr>
          <p:cNvSpPr txBox="1"/>
          <p:nvPr/>
        </p:nvSpPr>
        <p:spPr>
          <a:xfrm>
            <a:off x="1127382" y="786612"/>
            <a:ext cx="6065709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cs typeface="Calibri"/>
              </a:rPr>
              <a:t>Это задания очень нравится дошкольникам, Закрепляются навыки работы с пластилином (</a:t>
            </a:r>
            <a:r>
              <a:rPr lang="ru-RU" dirty="0" err="1">
                <a:cs typeface="Calibri"/>
              </a:rPr>
              <a:t>отщипывание</a:t>
            </a:r>
            <a:r>
              <a:rPr lang="ru-RU" dirty="0">
                <a:cs typeface="Calibri"/>
              </a:rPr>
              <a:t>, скатывание в шарик, приклеивание пластилина нажимом на карточку).  Ребенку предлагается дополнить картинку путем приклеивание пластилина. Это ламинированные карточки с картинками, их можно использовать многократно. Темами могут стать "Приклей снежинки", "Накорми собачку", "Накорми цыплят зернами", "Добавь мухомору пятнышки" и т.д.</a:t>
            </a:r>
          </a:p>
        </p:txBody>
      </p:sp>
    </p:spTree>
    <p:extLst>
      <p:ext uri="{BB962C8B-B14F-4D97-AF65-F5344CB8AC3E}">
        <p14:creationId xmlns:p14="http://schemas.microsoft.com/office/powerpoint/2010/main" val="3860579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0431" y="1730015"/>
            <a:ext cx="9057914" cy="125495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endParaRPr lang="ru-RU" sz="2000" dirty="0"/>
          </a:p>
          <a:p>
            <a:endParaRPr lang="ru-RU" sz="2400" dirty="0">
              <a:cs typeface="Calibri"/>
            </a:endParaRPr>
          </a:p>
          <a:p>
            <a:pPr>
              <a:lnSpc>
                <a:spcPct val="150000"/>
              </a:lnSpc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1CBCBF-CA26-4205-AA73-9E74FBBF70F1}"/>
              </a:ext>
            </a:extLst>
          </p:cNvPr>
          <p:cNvSpPr txBox="1"/>
          <p:nvPr/>
        </p:nvSpPr>
        <p:spPr>
          <a:xfrm>
            <a:off x="2376872" y="261257"/>
            <a:ext cx="420567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000" b="1" dirty="0">
                <a:cs typeface="Calibri"/>
              </a:rPr>
              <a:t>Пластилиновая аппликация</a:t>
            </a:r>
          </a:p>
        </p:txBody>
      </p:sp>
    </p:spTree>
    <p:extLst>
      <p:ext uri="{BB962C8B-B14F-4D97-AF65-F5344CB8AC3E}">
        <p14:creationId xmlns:p14="http://schemas.microsoft.com/office/powerpoint/2010/main" val="38102438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0431" y="1730015"/>
            <a:ext cx="9057914" cy="125495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endParaRPr lang="ru-RU" sz="2000" dirty="0"/>
          </a:p>
          <a:p>
            <a:endParaRPr lang="ru-RU" sz="2400" dirty="0">
              <a:cs typeface="Calibri"/>
            </a:endParaRPr>
          </a:p>
          <a:p>
            <a:pPr>
              <a:lnSpc>
                <a:spcPct val="150000"/>
              </a:lnSpc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1CBCBF-CA26-4205-AA73-9E74FBBF70F1}"/>
              </a:ext>
            </a:extLst>
          </p:cNvPr>
          <p:cNvSpPr txBox="1"/>
          <p:nvPr/>
        </p:nvSpPr>
        <p:spPr>
          <a:xfrm>
            <a:off x="886003" y="374848"/>
            <a:ext cx="5128591" cy="56015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 dirty="0">
                <a:solidFill>
                  <a:srgbClr val="111111"/>
                </a:solidFill>
                <a:latin typeface="Arial"/>
                <a:ea typeface="Arial"/>
                <a:cs typeface="Arial"/>
              </a:rPr>
              <a:t>Блоки </a:t>
            </a:r>
            <a:r>
              <a:rPr lang="ru-RU" b="1" dirty="0" err="1">
                <a:solidFill>
                  <a:srgbClr val="111111"/>
                </a:solidFill>
                <a:latin typeface="Arial"/>
                <a:ea typeface="Arial"/>
                <a:cs typeface="Arial"/>
              </a:rPr>
              <a:t>Дьенеша</a:t>
            </a:r>
            <a:endParaRPr lang="ru-RU"/>
          </a:p>
          <a:p>
            <a:r>
              <a:rPr lang="ru-RU" sz="2000" dirty="0">
                <a:ea typeface="+mn-lt"/>
                <a:cs typeface="+mn-lt"/>
              </a:rPr>
              <a:t>Содержание игр с логическими блоками </a:t>
            </a:r>
            <a:r>
              <a:rPr lang="ru-RU" sz="2000" dirty="0" err="1">
                <a:ea typeface="+mn-lt"/>
                <a:cs typeface="+mn-lt"/>
              </a:rPr>
              <a:t>Дьенеша</a:t>
            </a:r>
            <a:r>
              <a:rPr lang="ru-RU" sz="2000" dirty="0">
                <a:ea typeface="+mn-lt"/>
                <a:cs typeface="+mn-lt"/>
              </a:rPr>
              <a:t>:</a:t>
            </a:r>
            <a:endParaRPr lang="ru-RU">
              <a:cs typeface="Calibri"/>
            </a:endParaRPr>
          </a:p>
          <a:p>
            <a:r>
              <a:rPr lang="ru-RU" sz="2000" dirty="0">
                <a:ea typeface="+mn-lt"/>
                <a:cs typeface="+mn-lt"/>
              </a:rPr>
              <a:t>• Конструирование (ознакомление со свойствами блоков: цвет, форма, размер)</a:t>
            </a:r>
            <a:endParaRPr lang="ru-RU">
              <a:cs typeface="Calibri"/>
            </a:endParaRPr>
          </a:p>
          <a:p>
            <a:r>
              <a:rPr lang="ru-RU" sz="2000" dirty="0">
                <a:ea typeface="+mn-lt"/>
                <a:cs typeface="+mn-lt"/>
              </a:rPr>
              <a:t>• Ознакомление с признаковыми свойствами блоков (</a:t>
            </a:r>
            <a:r>
              <a:rPr lang="ru-RU" sz="2000" u="sng" dirty="0">
                <a:ea typeface="+mn-lt"/>
                <a:cs typeface="+mn-lt"/>
              </a:rPr>
              <a:t>цвет</a:t>
            </a:r>
            <a:r>
              <a:rPr lang="ru-RU" sz="2000" dirty="0">
                <a:ea typeface="+mn-lt"/>
                <a:cs typeface="+mn-lt"/>
              </a:rPr>
              <a:t>: красный, синий, желтый; </a:t>
            </a:r>
            <a:r>
              <a:rPr lang="ru-RU" sz="2000" u="sng" dirty="0">
                <a:ea typeface="+mn-lt"/>
                <a:cs typeface="+mn-lt"/>
              </a:rPr>
              <a:t>форма</a:t>
            </a:r>
            <a:r>
              <a:rPr lang="ru-RU" sz="2000" dirty="0">
                <a:ea typeface="+mn-lt"/>
                <a:cs typeface="+mn-lt"/>
              </a:rPr>
              <a:t>: круглая, квадратная, треугольная, прямоугольная; </a:t>
            </a:r>
            <a:r>
              <a:rPr lang="ru-RU" sz="2000" u="sng" dirty="0">
                <a:ea typeface="+mn-lt"/>
                <a:cs typeface="+mn-lt"/>
              </a:rPr>
              <a:t>размер</a:t>
            </a:r>
            <a:r>
              <a:rPr lang="ru-RU" sz="2000" dirty="0">
                <a:ea typeface="+mn-lt"/>
                <a:cs typeface="+mn-lt"/>
              </a:rPr>
              <a:t>: больше — меньше, толще — тоньше)</a:t>
            </a:r>
            <a:endParaRPr lang="ru-RU">
              <a:cs typeface="Calibri"/>
            </a:endParaRPr>
          </a:p>
          <a:p>
            <a:r>
              <a:rPr lang="ru-RU" sz="2000" dirty="0">
                <a:ea typeface="+mn-lt"/>
                <a:cs typeface="+mn-lt"/>
              </a:rPr>
              <a:t>• Классификация по признаковым свойствам (выбрать блоки одинаковые по цвету, форме, размеру; выбрать не красные, не треугольные и т. д.)</a:t>
            </a:r>
            <a:endParaRPr lang="ru-RU">
              <a:cs typeface="Calibri"/>
            </a:endParaRPr>
          </a:p>
          <a:p>
            <a:r>
              <a:rPr lang="ru-RU" sz="2000" dirty="0">
                <a:ea typeface="+mn-lt"/>
                <a:cs typeface="+mn-lt"/>
              </a:rPr>
              <a:t>• Ритм (собрать из блоков бусы с определенным ритмическим рисунком, придумать свой ритмический рисунок)</a:t>
            </a:r>
            <a:endParaRPr lang="ru-RU">
              <a:cs typeface="Calibri"/>
            </a:endParaRPr>
          </a:p>
          <a:p>
            <a:endParaRPr lang="ru-RU" sz="2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4" name="Рисунок 14" descr="Изображение выглядит как игрушка, цветной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483287A2-A5AC-4215-B1FC-4B4294756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152" y="477700"/>
            <a:ext cx="2743200" cy="275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884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0431" y="1730015"/>
            <a:ext cx="9057914" cy="125495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endParaRPr lang="ru-RU" sz="2000" dirty="0"/>
          </a:p>
          <a:p>
            <a:endParaRPr lang="ru-RU" sz="2400" dirty="0">
              <a:cs typeface="Calibri"/>
            </a:endParaRPr>
          </a:p>
          <a:p>
            <a:pPr>
              <a:lnSpc>
                <a:spcPct val="150000"/>
              </a:lnSpc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1CBCBF-CA26-4205-AA73-9E74FBBF70F1}"/>
              </a:ext>
            </a:extLst>
          </p:cNvPr>
          <p:cNvSpPr txBox="1"/>
          <p:nvPr/>
        </p:nvSpPr>
        <p:spPr>
          <a:xfrm>
            <a:off x="886003" y="374848"/>
            <a:ext cx="4958206" cy="47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 dirty="0">
                <a:cs typeface="Calibri"/>
              </a:rPr>
              <a:t>Палочки </a:t>
            </a:r>
            <a:r>
              <a:rPr lang="ru-RU" sz="2000" b="1" dirty="0" err="1">
                <a:cs typeface="Calibri"/>
              </a:rPr>
              <a:t>Кьюизенера</a:t>
            </a:r>
            <a:endParaRPr lang="ru-RU" dirty="0"/>
          </a:p>
          <a:p>
            <a:r>
              <a:rPr lang="ru-RU" sz="2000" dirty="0">
                <a:ea typeface="+mn-lt"/>
                <a:cs typeface="+mn-lt"/>
              </a:rPr>
              <a:t>Содержание игр со счетными палочками </a:t>
            </a:r>
            <a:r>
              <a:rPr lang="ru-RU" sz="2000" err="1">
                <a:ea typeface="+mn-lt"/>
                <a:cs typeface="+mn-lt"/>
              </a:rPr>
              <a:t>Кюизенера</a:t>
            </a:r>
            <a:r>
              <a:rPr lang="ru-RU" sz="2000" dirty="0">
                <a:ea typeface="+mn-lt"/>
                <a:cs typeface="+mn-lt"/>
              </a:rPr>
              <a:t>:</a:t>
            </a:r>
            <a:endParaRPr lang="ru-RU">
              <a:ea typeface="+mn-lt"/>
              <a:cs typeface="+mn-lt"/>
            </a:endParaRPr>
          </a:p>
          <a:p>
            <a:r>
              <a:rPr lang="ru-RU" sz="2000" dirty="0">
                <a:ea typeface="+mn-lt"/>
                <a:cs typeface="+mn-lt"/>
              </a:rPr>
              <a:t>• Конструирование (самостоятельное ознакомление со свойствами палочек: каждая палочка одинакового цвета одной длинны)</a:t>
            </a:r>
            <a:endParaRPr lang="ru-RU">
              <a:ea typeface="+mn-lt"/>
              <a:cs typeface="+mn-lt"/>
            </a:endParaRPr>
          </a:p>
          <a:p>
            <a:r>
              <a:rPr lang="ru-RU" sz="2000" dirty="0">
                <a:ea typeface="+mn-lt"/>
                <a:cs typeface="+mn-lt"/>
              </a:rPr>
              <a:t>• Игры с палочками (самостоятельное ознакомление </a:t>
            </a:r>
            <a:r>
              <a:rPr lang="ru-RU" sz="2000">
                <a:ea typeface="+mn-lt"/>
                <a:cs typeface="+mn-lt"/>
              </a:rPr>
              <a:t>со свойствами палочек</a:t>
            </a:r>
            <a:endParaRPr lang="ru-RU">
              <a:ea typeface="+mn-lt"/>
              <a:cs typeface="+mn-lt"/>
            </a:endParaRPr>
          </a:p>
          <a:p>
            <a:r>
              <a:rPr lang="ru-RU" sz="2000" dirty="0">
                <a:ea typeface="+mn-lt"/>
                <a:cs typeface="+mn-lt"/>
              </a:rPr>
              <a:t>• Цвет (белый, розовый, голубой, красный, желтый, фиолетовый, черный, малиновый, синий, оранжевый)</a:t>
            </a:r>
            <a:endParaRPr lang="ru-RU">
              <a:ea typeface="+mn-lt"/>
              <a:cs typeface="+mn-lt"/>
            </a:endParaRPr>
          </a:p>
          <a:p>
            <a:r>
              <a:rPr lang="ru-RU" sz="2000" dirty="0">
                <a:ea typeface="+mn-lt"/>
                <a:cs typeface="+mn-lt"/>
              </a:rPr>
              <a:t>• Ритм</a:t>
            </a:r>
            <a:endParaRPr lang="ru-RU" dirty="0">
              <a:ea typeface="+mn-lt"/>
              <a:cs typeface="+mn-lt"/>
            </a:endParaRPr>
          </a:p>
          <a:p>
            <a:endParaRPr lang="ru-RU"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ru-RU" sz="2000" b="1" dirty="0">
              <a:cs typeface="Calibri"/>
            </a:endParaRPr>
          </a:p>
        </p:txBody>
      </p:sp>
      <p:pic>
        <p:nvPicPr>
          <p:cNvPr id="10" name="Рисунок 11" descr="Изображение выглядит как книга, цветной, компьютер, офис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3B95524-8FE6-47EF-B9E6-65E089F8A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574" y="694319"/>
            <a:ext cx="2743200" cy="2743200"/>
          </a:xfrm>
          <a:prstGeom prst="rect">
            <a:avLst/>
          </a:prstGeom>
        </p:spPr>
      </p:pic>
      <p:pic>
        <p:nvPicPr>
          <p:cNvPr id="2" name="Рисунок 5" descr="Изображение выглядит как внутренний, мальчик, человек, ребе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BA56B0F-B0DF-4830-808D-07F6151CD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4589" y="4152720"/>
            <a:ext cx="3821501" cy="2146899"/>
          </a:xfrm>
          <a:prstGeom prst="rect">
            <a:avLst/>
          </a:prstGeom>
        </p:spPr>
      </p:pic>
      <p:pic>
        <p:nvPicPr>
          <p:cNvPr id="7" name="Рисунок 7" descr="Изображение выглядит как человек, внутренний, мальчик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051E0523-11E8-474B-88B9-C9F64C9380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6797" y="3542581"/>
            <a:ext cx="1651312" cy="296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4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-68443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95843" y="149881"/>
            <a:ext cx="2637950" cy="58907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C06AFA-E683-429E-B06D-B0566B3D5ACA}"/>
              </a:ext>
            </a:extLst>
          </p:cNvPr>
          <p:cNvSpPr txBox="1"/>
          <p:nvPr/>
        </p:nvSpPr>
        <p:spPr>
          <a:xfrm>
            <a:off x="673864" y="92317"/>
            <a:ext cx="4210492" cy="24468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000" dirty="0">
                <a:ea typeface="+mn-lt"/>
                <a:cs typeface="+mn-lt"/>
              </a:rPr>
              <a:t>      </a:t>
            </a:r>
            <a:r>
              <a:rPr lang="en-US" sz="2000" err="1">
                <a:ea typeface="+mn-lt"/>
                <a:cs typeface="+mn-lt"/>
              </a:rPr>
              <a:t>Се</a:t>
            </a:r>
            <a:r>
              <a:rPr lang="en-US" sz="1900" err="1">
                <a:ea typeface="+mn-lt"/>
                <a:cs typeface="+mn-lt"/>
              </a:rPr>
              <a:t>нсорное</a:t>
            </a:r>
            <a:r>
              <a:rPr lang="en-US" sz="1900" dirty="0">
                <a:ea typeface="+mn-lt"/>
                <a:cs typeface="+mn-lt"/>
              </a:rPr>
              <a:t> </a:t>
            </a:r>
            <a:r>
              <a:rPr lang="en-US" sz="1900" err="1">
                <a:ea typeface="+mn-lt"/>
                <a:cs typeface="+mn-lt"/>
              </a:rPr>
              <a:t>развитие</a:t>
            </a:r>
            <a:r>
              <a:rPr lang="en-US" sz="1900" dirty="0">
                <a:ea typeface="+mn-lt"/>
                <a:cs typeface="+mn-lt"/>
              </a:rPr>
              <a:t> </a:t>
            </a:r>
            <a:r>
              <a:rPr lang="en-US" sz="1900" err="1">
                <a:ea typeface="+mn-lt"/>
                <a:cs typeface="+mn-lt"/>
              </a:rPr>
              <a:t>детей</a:t>
            </a:r>
            <a:r>
              <a:rPr lang="en-US" sz="1900" dirty="0">
                <a:ea typeface="+mn-lt"/>
                <a:cs typeface="+mn-lt"/>
              </a:rPr>
              <a:t> с ЗПР значительно отстает по срокам формирования, проходит чрезвычайно неравномерно и имеет свои особенности: они испытывают </a:t>
            </a:r>
            <a:r>
              <a:rPr lang="en-US" sz="1900" err="1">
                <a:ea typeface="+mn-lt"/>
                <a:cs typeface="+mn-lt"/>
              </a:rPr>
              <a:t>трудности</a:t>
            </a:r>
            <a:r>
              <a:rPr lang="en-US" sz="1900" dirty="0">
                <a:ea typeface="+mn-lt"/>
                <a:cs typeface="+mn-lt"/>
              </a:rPr>
              <a:t> в </a:t>
            </a:r>
            <a:r>
              <a:rPr lang="en-US" sz="1900" err="1">
                <a:ea typeface="+mn-lt"/>
                <a:cs typeface="+mn-lt"/>
              </a:rPr>
              <a:t>обследовании</a:t>
            </a:r>
            <a:r>
              <a:rPr lang="en-US" sz="1900" dirty="0">
                <a:ea typeface="+mn-lt"/>
                <a:cs typeface="+mn-lt"/>
              </a:rPr>
              <a:t> </a:t>
            </a:r>
            <a:r>
              <a:rPr lang="en-US" sz="1900" err="1">
                <a:ea typeface="+mn-lt"/>
                <a:cs typeface="+mn-lt"/>
              </a:rPr>
              <a:t>предметов</a:t>
            </a:r>
            <a:r>
              <a:rPr lang="en-US" sz="1900" dirty="0">
                <a:ea typeface="+mn-lt"/>
                <a:cs typeface="+mn-lt"/>
              </a:rPr>
              <a:t>, </a:t>
            </a:r>
            <a:r>
              <a:rPr lang="en-US" sz="1900" err="1">
                <a:ea typeface="+mn-lt"/>
                <a:cs typeface="+mn-lt"/>
              </a:rPr>
              <a:t>выделении</a:t>
            </a:r>
            <a:r>
              <a:rPr lang="en-US" sz="1900" dirty="0">
                <a:ea typeface="+mn-lt"/>
                <a:cs typeface="+mn-lt"/>
              </a:rPr>
              <a:t> </a:t>
            </a:r>
            <a:r>
              <a:rPr lang="en-US" sz="1900" err="1">
                <a:ea typeface="+mn-lt"/>
                <a:cs typeface="+mn-lt"/>
              </a:rPr>
              <a:t>нужных</a:t>
            </a:r>
            <a:r>
              <a:rPr lang="en-US" sz="1900" dirty="0">
                <a:ea typeface="+mn-lt"/>
                <a:cs typeface="+mn-lt"/>
              </a:rPr>
              <a:t> </a:t>
            </a:r>
            <a:r>
              <a:rPr lang="en-US" sz="1900" err="1">
                <a:ea typeface="+mn-lt"/>
                <a:cs typeface="+mn-lt"/>
              </a:rPr>
              <a:t>свойств</a:t>
            </a:r>
            <a:r>
              <a:rPr lang="en-US" sz="1900" dirty="0">
                <a:ea typeface="+mn-lt"/>
                <a:cs typeface="+mn-lt"/>
              </a:rPr>
              <a:t>, в </a:t>
            </a:r>
            <a:r>
              <a:rPr lang="en-US" sz="1900" err="1">
                <a:ea typeface="+mn-lt"/>
                <a:cs typeface="+mn-lt"/>
              </a:rPr>
              <a:t>обозначении</a:t>
            </a:r>
            <a:r>
              <a:rPr lang="en-US" sz="1900" dirty="0">
                <a:ea typeface="+mn-lt"/>
                <a:cs typeface="+mn-lt"/>
              </a:rPr>
              <a:t> </a:t>
            </a:r>
            <a:r>
              <a:rPr lang="en-US" sz="1900" err="1">
                <a:ea typeface="+mn-lt"/>
                <a:cs typeface="+mn-lt"/>
              </a:rPr>
              <a:t>этих</a:t>
            </a:r>
            <a:r>
              <a:rPr lang="en-US" sz="1900" dirty="0">
                <a:ea typeface="+mn-lt"/>
                <a:cs typeface="+mn-lt"/>
              </a:rPr>
              <a:t> </a:t>
            </a:r>
            <a:r>
              <a:rPr lang="en-US" sz="1900" err="1">
                <a:ea typeface="+mn-lt"/>
                <a:cs typeface="+mn-lt"/>
              </a:rPr>
              <a:t>свойств</a:t>
            </a:r>
            <a:r>
              <a:rPr lang="en-US" sz="1900" dirty="0">
                <a:ea typeface="+mn-lt"/>
                <a:cs typeface="+mn-lt"/>
              </a:rPr>
              <a:t> </a:t>
            </a:r>
            <a:r>
              <a:rPr lang="en-US" sz="1900" err="1">
                <a:ea typeface="+mn-lt"/>
                <a:cs typeface="+mn-lt"/>
              </a:rPr>
              <a:t>словом</a:t>
            </a:r>
            <a:r>
              <a:rPr lang="en-US" sz="1900" dirty="0">
                <a:ea typeface="+mn-lt"/>
                <a:cs typeface="+mn-lt"/>
              </a:rPr>
              <a:t>. </a:t>
            </a:r>
            <a:endParaRPr lang="en-US" sz="190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5" name="Рисунок 5" descr="Изображение выглядит как человек, внутренний, ребенок, сид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FD3D5261-5DE4-4281-92DF-C7C5C79CC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298" y="42510"/>
            <a:ext cx="3769847" cy="27211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B43173-FCFD-4503-982A-6AEF3F468D07}"/>
              </a:ext>
            </a:extLst>
          </p:cNvPr>
          <p:cNvSpPr txBox="1"/>
          <p:nvPr/>
        </p:nvSpPr>
        <p:spPr>
          <a:xfrm>
            <a:off x="325788" y="2762364"/>
            <a:ext cx="8451354" cy="48628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900" dirty="0" err="1">
                <a:latin typeface="Calibri"/>
                <a:cs typeface="Calibri"/>
              </a:rPr>
              <a:t>Процессы</a:t>
            </a:r>
            <a:r>
              <a:rPr lang="en-US" sz="1900" dirty="0">
                <a:latin typeface="Calibri"/>
                <a:cs typeface="Calibri"/>
              </a:rPr>
              <a:t> </a:t>
            </a:r>
            <a:r>
              <a:rPr lang="en-US" sz="1900" dirty="0" err="1">
                <a:latin typeface="Calibri"/>
                <a:cs typeface="Calibri"/>
              </a:rPr>
              <a:t>восприятия</a:t>
            </a:r>
            <a:r>
              <a:rPr lang="en-US" sz="1900" dirty="0">
                <a:latin typeface="Calibri"/>
                <a:cs typeface="Calibri"/>
              </a:rPr>
              <a:t> у </a:t>
            </a:r>
            <a:r>
              <a:rPr lang="en-US" sz="1900" dirty="0" err="1">
                <a:latin typeface="Calibri"/>
                <a:cs typeface="Calibri"/>
              </a:rPr>
              <a:t>них</a:t>
            </a:r>
            <a:r>
              <a:rPr lang="en-US" sz="1900" dirty="0">
                <a:latin typeface="Calibri"/>
                <a:cs typeface="Calibri"/>
              </a:rPr>
              <a:t> </a:t>
            </a:r>
            <a:r>
              <a:rPr lang="en-US" sz="1900" dirty="0" err="1">
                <a:latin typeface="Calibri"/>
                <a:cs typeface="Calibri"/>
              </a:rPr>
              <a:t>замедленны</a:t>
            </a:r>
            <a:r>
              <a:rPr lang="en-US" sz="1900" dirty="0">
                <a:latin typeface="Calibri"/>
                <a:cs typeface="Calibri"/>
              </a:rPr>
              <a:t>, </a:t>
            </a:r>
            <a:r>
              <a:rPr lang="en-US" sz="1900" dirty="0" err="1">
                <a:latin typeface="Calibri"/>
                <a:cs typeface="Calibri"/>
              </a:rPr>
              <a:t>недостаточно</a:t>
            </a:r>
            <a:r>
              <a:rPr lang="en-US" sz="1900" dirty="0">
                <a:latin typeface="Calibri"/>
                <a:cs typeface="Calibri"/>
              </a:rPr>
              <a:t> </a:t>
            </a:r>
            <a:r>
              <a:rPr lang="en-US" sz="1900" dirty="0" err="1">
                <a:latin typeface="Calibri"/>
                <a:cs typeface="Calibri"/>
              </a:rPr>
              <a:t>избирательны</a:t>
            </a:r>
            <a:r>
              <a:rPr lang="en-US" sz="1900" dirty="0">
                <a:latin typeface="Calibri"/>
                <a:cs typeface="Calibri"/>
              </a:rPr>
              <a:t>, </a:t>
            </a:r>
            <a:r>
              <a:rPr lang="en-US" sz="1900" dirty="0" err="1">
                <a:latin typeface="Calibri"/>
                <a:cs typeface="Calibri"/>
              </a:rPr>
              <a:t>часто</a:t>
            </a:r>
            <a:r>
              <a:rPr lang="en-US" sz="1900" dirty="0">
                <a:latin typeface="Calibri"/>
                <a:cs typeface="Calibri"/>
              </a:rPr>
              <a:t> </a:t>
            </a:r>
            <a:r>
              <a:rPr lang="en-US" sz="1900" dirty="0" err="1">
                <a:latin typeface="Calibri"/>
                <a:cs typeface="Calibri"/>
              </a:rPr>
              <a:t>фрагментарны</a:t>
            </a:r>
            <a:r>
              <a:rPr lang="en-US" sz="1900" dirty="0">
                <a:latin typeface="Calibri"/>
                <a:cs typeface="Calibri"/>
              </a:rPr>
              <a:t> и </a:t>
            </a:r>
            <a:r>
              <a:rPr lang="en-US" sz="1900" dirty="0" err="1">
                <a:latin typeface="Calibri"/>
                <a:cs typeface="Calibri"/>
              </a:rPr>
              <a:t>не</a:t>
            </a:r>
            <a:r>
              <a:rPr lang="en-US" sz="1900" dirty="0">
                <a:latin typeface="Calibri"/>
                <a:cs typeface="Calibri"/>
              </a:rPr>
              <a:t> </a:t>
            </a:r>
            <a:r>
              <a:rPr lang="en-US" sz="1900" dirty="0" err="1">
                <a:latin typeface="Calibri"/>
                <a:cs typeface="Calibri"/>
              </a:rPr>
              <a:t>обобщены</a:t>
            </a:r>
            <a:r>
              <a:rPr lang="en-US" sz="1900" dirty="0">
                <a:latin typeface="Calibri"/>
                <a:cs typeface="Calibri"/>
              </a:rPr>
              <a:t>. </a:t>
            </a:r>
            <a:r>
              <a:rPr lang="en-US" sz="1900" dirty="0" err="1">
                <a:latin typeface="Calibri"/>
                <a:cs typeface="Calibri"/>
              </a:rPr>
              <a:t>Недостаточность</a:t>
            </a:r>
            <a:r>
              <a:rPr lang="en-US" sz="1900" dirty="0">
                <a:latin typeface="Calibri"/>
                <a:cs typeface="Calibri"/>
              </a:rPr>
              <a:t> </a:t>
            </a:r>
            <a:r>
              <a:rPr lang="en-US" sz="1900" dirty="0" err="1">
                <a:latin typeface="Calibri"/>
                <a:cs typeface="Calibri"/>
              </a:rPr>
              <a:t>процессов</a:t>
            </a:r>
            <a:r>
              <a:rPr lang="en-US" sz="1900" dirty="0">
                <a:latin typeface="Calibri"/>
                <a:cs typeface="Calibri"/>
              </a:rPr>
              <a:t> </a:t>
            </a:r>
            <a:r>
              <a:rPr lang="en-US" sz="1900" dirty="0" err="1">
                <a:latin typeface="Calibri"/>
                <a:cs typeface="Calibri"/>
              </a:rPr>
              <a:t>восприятия</a:t>
            </a:r>
            <a:r>
              <a:rPr lang="en-US" sz="1900" dirty="0">
                <a:latin typeface="Calibri"/>
                <a:cs typeface="Calibri"/>
              </a:rPr>
              <a:t> </a:t>
            </a:r>
            <a:r>
              <a:rPr lang="en-US" sz="1900" dirty="0" err="1">
                <a:latin typeface="Calibri"/>
                <a:cs typeface="Calibri"/>
              </a:rPr>
              <a:t>задерживает</a:t>
            </a:r>
            <a:r>
              <a:rPr lang="en-US" sz="1900" dirty="0">
                <a:latin typeface="Calibri"/>
                <a:cs typeface="Calibri"/>
              </a:rPr>
              <a:t> </a:t>
            </a:r>
            <a:r>
              <a:rPr lang="en-US" sz="1900" dirty="0" err="1">
                <a:latin typeface="Calibri"/>
                <a:cs typeface="Calibri"/>
              </a:rPr>
              <a:t>развитие</a:t>
            </a:r>
            <a:r>
              <a:rPr lang="en-US" sz="1900" dirty="0">
                <a:latin typeface="Calibri"/>
                <a:cs typeface="Calibri"/>
              </a:rPr>
              <a:t> </a:t>
            </a:r>
            <a:r>
              <a:rPr lang="en-US" sz="1900" dirty="0" err="1">
                <a:latin typeface="Calibri"/>
                <a:cs typeface="Calibri"/>
              </a:rPr>
              <a:t>всей</a:t>
            </a:r>
            <a:r>
              <a:rPr lang="en-US" sz="1900" dirty="0">
                <a:latin typeface="Calibri"/>
                <a:cs typeface="Calibri"/>
              </a:rPr>
              <a:t> </a:t>
            </a:r>
            <a:r>
              <a:rPr lang="en-US" sz="1900" dirty="0" err="1">
                <a:latin typeface="Calibri"/>
                <a:cs typeface="Calibri"/>
              </a:rPr>
              <a:t>познавательной</a:t>
            </a:r>
            <a:r>
              <a:rPr lang="en-US" sz="1900" dirty="0">
                <a:latin typeface="Calibri"/>
                <a:cs typeface="Calibri"/>
              </a:rPr>
              <a:t> </a:t>
            </a:r>
            <a:r>
              <a:rPr lang="en-US" sz="1900" dirty="0" err="1">
                <a:latin typeface="Calibri"/>
                <a:cs typeface="Calibri"/>
              </a:rPr>
              <a:t>деятельности</a:t>
            </a:r>
            <a:r>
              <a:rPr lang="en-US" sz="1900" dirty="0">
                <a:latin typeface="Calibri"/>
                <a:cs typeface="Calibri"/>
              </a:rPr>
              <a:t> </a:t>
            </a:r>
            <a:r>
              <a:rPr lang="en-US" sz="1900" dirty="0" err="1">
                <a:latin typeface="Calibri"/>
                <a:cs typeface="Calibri"/>
              </a:rPr>
              <a:t>ребенка</a:t>
            </a:r>
            <a:r>
              <a:rPr lang="en-US" sz="1900" dirty="0">
                <a:latin typeface="Calibri"/>
                <a:cs typeface="Calibri"/>
              </a:rPr>
              <a:t>.</a:t>
            </a:r>
            <a:endParaRPr lang="ru-RU" sz="1900">
              <a:latin typeface="Calibri"/>
              <a:ea typeface="+mn-lt"/>
              <a:cs typeface="+mn-lt"/>
            </a:endParaRPr>
          </a:p>
          <a:p>
            <a:pPr algn="just"/>
            <a:r>
              <a:rPr lang="ru-RU" sz="1900" dirty="0">
                <a:latin typeface="Calibri"/>
                <a:cs typeface="Calibri"/>
              </a:rPr>
              <a:t>Чтобы помочь ребенку  лучше овладеть своими движениями  и сенсорными знаниями, важно создать активную подготовительную среду, способствующую развитию координации, совершенствованию двигательных навыков и освоению сенсорных эталонов.  В современной системе сенсомоторного воспитания определённое место отводится занятиям, которые проводятся в форме организованных дидактических игр. На занятиях такого рода сенсорные и двигательные задачи воспитатель ставит перед детьми в игровой форме, связывает с игрой. Развитие восприятий и представлений ребёнка, усвоение знаний и формирование умений происходит в ходе интересных игровых действий.</a:t>
            </a:r>
            <a:endParaRPr lang="ru-RU" sz="1900">
              <a:latin typeface="Calibri"/>
              <a:ea typeface="+mn-lt"/>
              <a:cs typeface="+mn-lt"/>
            </a:endParaRPr>
          </a:p>
          <a:p>
            <a:pPr algn="just">
              <a:lnSpc>
                <a:spcPct val="150000"/>
              </a:lnSpc>
            </a:pPr>
            <a:endParaRPr lang="ru-RU" dirty="0">
              <a:latin typeface="Times New Roman"/>
              <a:ea typeface="+mn-lt"/>
              <a:cs typeface="+mn-lt"/>
            </a:endParaRPr>
          </a:p>
          <a:p>
            <a:pPr algn="just"/>
            <a:endParaRPr lang="en-US" dirty="0">
              <a:cs typeface="Calibri"/>
            </a:endParaRPr>
          </a:p>
          <a:p>
            <a:pPr algn="l"/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55934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0431" y="1730015"/>
            <a:ext cx="9057914" cy="125495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endParaRPr lang="ru-RU" sz="2000" dirty="0"/>
          </a:p>
          <a:p>
            <a:endParaRPr lang="ru-RU" sz="2400" dirty="0">
              <a:cs typeface="Calibri"/>
            </a:endParaRPr>
          </a:p>
          <a:p>
            <a:pPr>
              <a:lnSpc>
                <a:spcPct val="150000"/>
              </a:lnSpc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1CBCBF-CA26-4205-AA73-9E74FBBF70F1}"/>
              </a:ext>
            </a:extLst>
          </p:cNvPr>
          <p:cNvSpPr txBox="1"/>
          <p:nvPr/>
        </p:nvSpPr>
        <p:spPr>
          <a:xfrm>
            <a:off x="687220" y="587829"/>
            <a:ext cx="5866927" cy="56015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 dirty="0">
                <a:solidFill>
                  <a:srgbClr val="111111"/>
                </a:solidFill>
                <a:latin typeface="Arial"/>
                <a:ea typeface="Arial"/>
                <a:cs typeface="Arial"/>
              </a:rPr>
              <a:t>Дары </a:t>
            </a:r>
            <a:r>
              <a:rPr lang="ru-RU" b="1" dirty="0" err="1">
                <a:solidFill>
                  <a:srgbClr val="111111"/>
                </a:solidFill>
                <a:latin typeface="Arial"/>
                <a:ea typeface="Arial"/>
                <a:cs typeface="Arial"/>
              </a:rPr>
              <a:t>Фребеля</a:t>
            </a:r>
            <a:endParaRPr lang="ru-RU" b="1">
              <a:solidFill>
                <a:srgbClr val="111111"/>
              </a:solidFill>
              <a:latin typeface="Arial"/>
              <a:ea typeface="Arial"/>
              <a:cs typeface="Arial"/>
            </a:endParaRPr>
          </a:p>
          <a:p>
            <a:r>
              <a:rPr lang="ru-RU" dirty="0">
                <a:solidFill>
                  <a:srgbClr val="111111"/>
                </a:solidFill>
                <a:latin typeface="Arial"/>
                <a:ea typeface="Arial"/>
                <a:cs typeface="Arial"/>
              </a:rPr>
              <a:t>Ч</a:t>
            </a:r>
            <a:r>
              <a:rPr lang="ru-RU" dirty="0">
                <a:solidFill>
                  <a:srgbClr val="111111"/>
                </a:solidFill>
                <a:ea typeface="Arial"/>
                <a:cs typeface="Arial"/>
              </a:rPr>
              <a:t>т</a:t>
            </a:r>
            <a:r>
              <a:rPr lang="ru-RU" sz="2000" dirty="0">
                <a:solidFill>
                  <a:srgbClr val="111111"/>
                </a:solidFill>
                <a:ea typeface="Arial"/>
                <a:cs typeface="Arial"/>
              </a:rPr>
              <a:t>о дает использование игрового набора</a:t>
            </a:r>
            <a:endParaRPr lang="ru-RU" sz="2000">
              <a:solidFill>
                <a:srgbClr val="000000"/>
              </a:solidFill>
              <a:ea typeface="Arial"/>
              <a:cs typeface="Calibri" panose="020F0502020204030204"/>
            </a:endParaRPr>
          </a:p>
          <a:p>
            <a:r>
              <a:rPr lang="ru-RU" sz="2000" dirty="0">
                <a:solidFill>
                  <a:srgbClr val="111111"/>
                </a:solidFill>
                <a:ea typeface="Arial"/>
                <a:cs typeface="Arial"/>
              </a:rPr>
              <a:t> "дары </a:t>
            </a:r>
            <a:r>
              <a:rPr lang="ru-RU" sz="2000" dirty="0" err="1">
                <a:solidFill>
                  <a:srgbClr val="111111"/>
                </a:solidFill>
                <a:ea typeface="Arial"/>
                <a:cs typeface="Arial"/>
              </a:rPr>
              <a:t>Фребеля</a:t>
            </a:r>
            <a:r>
              <a:rPr lang="ru-RU" sz="2000" dirty="0">
                <a:solidFill>
                  <a:srgbClr val="111111"/>
                </a:solidFill>
                <a:ea typeface="Arial"/>
                <a:cs typeface="Arial"/>
              </a:rPr>
              <a:t>"?</a:t>
            </a:r>
            <a:endParaRPr lang="ru-RU" sz="2000">
              <a:ea typeface="+mn-lt"/>
              <a:cs typeface="+mn-lt"/>
            </a:endParaRPr>
          </a:p>
          <a:p>
            <a:r>
              <a:rPr lang="ru-RU" sz="2000" dirty="0">
                <a:solidFill>
                  <a:srgbClr val="111111"/>
                </a:solidFill>
                <a:ea typeface="Arial"/>
                <a:cs typeface="Arial"/>
              </a:rPr>
              <a:t>• развития социальных и </a:t>
            </a:r>
          </a:p>
          <a:p>
            <a:r>
              <a:rPr lang="ru-RU" sz="2000" dirty="0">
                <a:solidFill>
                  <a:srgbClr val="111111"/>
                </a:solidFill>
                <a:ea typeface="Arial"/>
                <a:cs typeface="Arial"/>
              </a:rPr>
              <a:t>коммуникативных умений;</a:t>
            </a:r>
            <a:endParaRPr lang="ru-RU"/>
          </a:p>
          <a:p>
            <a:r>
              <a:rPr lang="ru-RU" sz="2000" dirty="0">
                <a:solidFill>
                  <a:srgbClr val="111111"/>
                </a:solidFill>
                <a:ea typeface="Arial"/>
                <a:cs typeface="Arial"/>
              </a:rPr>
              <a:t>• сенсорного развития;</a:t>
            </a:r>
          </a:p>
          <a:p>
            <a:r>
              <a:rPr lang="ru-RU" sz="2000" dirty="0">
                <a:solidFill>
                  <a:srgbClr val="111111"/>
                </a:solidFill>
                <a:ea typeface="Arial"/>
                <a:cs typeface="Arial"/>
              </a:rPr>
              <a:t>• развития мелкой моторики;</a:t>
            </a:r>
          </a:p>
          <a:p>
            <a:r>
              <a:rPr lang="ru-RU" sz="2000" dirty="0">
                <a:solidFill>
                  <a:srgbClr val="111111"/>
                </a:solidFill>
                <a:ea typeface="Arial"/>
                <a:cs typeface="Arial"/>
              </a:rPr>
              <a:t>• развития познавательно-исследовательской и продуктивной </a:t>
            </a:r>
            <a:r>
              <a:rPr lang="ru-RU" sz="2000" i="1" dirty="0">
                <a:solidFill>
                  <a:srgbClr val="111111"/>
                </a:solidFill>
                <a:ea typeface="Arial"/>
                <a:cs typeface="Arial"/>
              </a:rPr>
              <a:t>(конструктивной)</a:t>
            </a:r>
            <a:r>
              <a:rPr lang="ru-RU" sz="2000" dirty="0">
                <a:solidFill>
                  <a:srgbClr val="111111"/>
                </a:solidFill>
                <a:ea typeface="Arial"/>
                <a:cs typeface="Arial"/>
              </a:rPr>
              <a:t> деятельности;</a:t>
            </a:r>
          </a:p>
          <a:p>
            <a:r>
              <a:rPr lang="ru-RU" sz="2000" dirty="0">
                <a:solidFill>
                  <a:srgbClr val="111111"/>
                </a:solidFill>
                <a:ea typeface="Arial"/>
                <a:cs typeface="Arial"/>
              </a:rPr>
              <a:t>• формирования элементарных математических представлений;</a:t>
            </a:r>
          </a:p>
          <a:p>
            <a:r>
              <a:rPr lang="ru-RU" sz="2000" dirty="0">
                <a:solidFill>
                  <a:srgbClr val="111111"/>
                </a:solidFill>
                <a:ea typeface="Arial"/>
                <a:cs typeface="Arial"/>
              </a:rPr>
              <a:t>• развития логических способностей; Набор </a:t>
            </a:r>
            <a:r>
              <a:rPr lang="ru-RU" sz="2000" dirty="0" err="1">
                <a:solidFill>
                  <a:srgbClr val="111111"/>
                </a:solidFill>
                <a:ea typeface="Arial"/>
                <a:cs typeface="Arial"/>
              </a:rPr>
              <a:t>Фребеля</a:t>
            </a:r>
            <a:r>
              <a:rPr lang="ru-RU" sz="2000" dirty="0">
                <a:solidFill>
                  <a:srgbClr val="111111"/>
                </a:solidFill>
                <a:ea typeface="Arial"/>
                <a:cs typeface="Arial"/>
              </a:rPr>
              <a:t> учит ребенка сравнивать предметы по цвету, форме, размеру, материалу, весу и тем действиям, которые можно с ними производить. Обучает составлению фигур из фрагментов, конструированию, счету, развивает творческие способности.</a:t>
            </a:r>
            <a:endParaRPr lang="ru-RU" sz="2000">
              <a:ea typeface="+mn-lt"/>
              <a:cs typeface="Calibri"/>
            </a:endParaRPr>
          </a:p>
        </p:txBody>
      </p:sp>
      <p:pic>
        <p:nvPicPr>
          <p:cNvPr id="2" name="Рисунок 5">
            <a:extLst>
              <a:ext uri="{FF2B5EF4-FFF2-40B4-BE49-F238E27FC236}">
                <a16:creationId xmlns:a16="http://schemas.microsoft.com/office/drawing/2014/main" id="{9F1596FA-22F3-45CE-9326-2D986B11F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934" y="2982676"/>
            <a:ext cx="2743200" cy="1971752"/>
          </a:xfrm>
          <a:prstGeom prst="rect">
            <a:avLst/>
          </a:prstGeom>
        </p:spPr>
      </p:pic>
      <p:pic>
        <p:nvPicPr>
          <p:cNvPr id="7" name="Рисунок 7" descr="Изображение выглядит как элементы, фотография, закрытый, друго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0B35C9DB-53CF-4631-9686-68E5B261E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002" y="398539"/>
            <a:ext cx="3595125" cy="239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358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0431" y="1730015"/>
            <a:ext cx="9057914" cy="125495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endParaRPr lang="ru-RU" sz="2000" dirty="0"/>
          </a:p>
          <a:p>
            <a:endParaRPr lang="ru-RU" sz="2400" dirty="0">
              <a:cs typeface="Calibri"/>
            </a:endParaRPr>
          </a:p>
          <a:p>
            <a:pPr>
              <a:lnSpc>
                <a:spcPct val="150000"/>
              </a:lnSpc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A22F0F-A80E-429D-93B9-D7947A743E6A}"/>
              </a:ext>
            </a:extLst>
          </p:cNvPr>
          <p:cNvSpPr txBox="1"/>
          <p:nvPr/>
        </p:nvSpPr>
        <p:spPr>
          <a:xfrm>
            <a:off x="696775" y="360648"/>
            <a:ext cx="5912560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 err="1"/>
              <a:t>Несколько</a:t>
            </a:r>
            <a:r>
              <a:rPr lang="en-US" b="1" dirty="0"/>
              <a:t> </a:t>
            </a:r>
            <a:r>
              <a:rPr lang="en-US" b="1" dirty="0" err="1"/>
              <a:t>специфических</a:t>
            </a:r>
            <a:r>
              <a:rPr lang="en-US" b="1" dirty="0"/>
              <a:t> </a:t>
            </a:r>
            <a:r>
              <a:rPr lang="en-US" b="1" dirty="0" err="1"/>
              <a:t>методов</a:t>
            </a:r>
            <a:r>
              <a:rPr lang="en-US" b="1" dirty="0"/>
              <a:t> в </a:t>
            </a:r>
            <a:r>
              <a:rPr lang="en-US" b="1" dirty="0" err="1"/>
              <a:t>работе</a:t>
            </a:r>
            <a:r>
              <a:rPr lang="en-US" b="1" dirty="0"/>
              <a:t> с </a:t>
            </a:r>
            <a:r>
              <a:rPr lang="en-US" b="1" dirty="0" err="1"/>
              <a:t>детьми</a:t>
            </a:r>
            <a:r>
              <a:rPr lang="en-US" b="1" dirty="0"/>
              <a:t> с ЗПР</a:t>
            </a:r>
            <a:endParaRPr lang="ru-RU" dirty="0"/>
          </a:p>
          <a:p>
            <a:r>
              <a:rPr lang="en-US" dirty="0"/>
              <a:t>1. </a:t>
            </a:r>
            <a:r>
              <a:rPr lang="en-US" dirty="0" err="1"/>
              <a:t>Детям</a:t>
            </a:r>
            <a:r>
              <a:rPr lang="en-US" dirty="0"/>
              <a:t> с ЗПР </a:t>
            </a:r>
            <a:r>
              <a:rPr lang="en-US" dirty="0" err="1"/>
              <a:t>свойственна</a:t>
            </a:r>
            <a:r>
              <a:rPr lang="en-US" dirty="0"/>
              <a:t> </a:t>
            </a:r>
            <a:r>
              <a:rPr lang="en-US" dirty="0" err="1"/>
              <a:t>низкая</a:t>
            </a:r>
            <a:r>
              <a:rPr lang="en-US" dirty="0"/>
              <a:t> </a:t>
            </a:r>
            <a:r>
              <a:rPr lang="en-US" dirty="0" err="1"/>
              <a:t>степень</a:t>
            </a:r>
            <a:r>
              <a:rPr lang="en-US" dirty="0"/>
              <a:t> </a:t>
            </a:r>
            <a:r>
              <a:rPr lang="en-US" dirty="0" err="1"/>
              <a:t>устойчивости</a:t>
            </a:r>
            <a:r>
              <a:rPr lang="en-US" dirty="0"/>
              <a:t> </a:t>
            </a:r>
            <a:r>
              <a:rPr lang="en-US" dirty="0" err="1"/>
              <a:t>внимания</a:t>
            </a:r>
            <a:r>
              <a:rPr lang="en-US" dirty="0"/>
              <a:t>, </a:t>
            </a:r>
            <a:r>
              <a:rPr lang="en-US" dirty="0" err="1"/>
              <a:t>поэтому</a:t>
            </a:r>
            <a:r>
              <a:rPr lang="en-US" dirty="0"/>
              <a:t> </a:t>
            </a:r>
            <a:r>
              <a:rPr lang="en-US" dirty="0" err="1"/>
              <a:t>необходимо</a:t>
            </a:r>
            <a:r>
              <a:rPr lang="en-US" dirty="0"/>
              <a:t> </a:t>
            </a:r>
            <a:r>
              <a:rPr lang="en-US" dirty="0" err="1"/>
              <a:t>специально</a:t>
            </a:r>
            <a:r>
              <a:rPr lang="en-US" dirty="0"/>
              <a:t> </a:t>
            </a:r>
            <a:r>
              <a:rPr lang="en-US" dirty="0" err="1"/>
              <a:t>организовывать</a:t>
            </a:r>
            <a:r>
              <a:rPr lang="en-US" dirty="0"/>
              <a:t> и </a:t>
            </a:r>
            <a:r>
              <a:rPr lang="en-US" dirty="0" err="1"/>
              <a:t>направлять</a:t>
            </a:r>
            <a:r>
              <a:rPr lang="en-US" dirty="0"/>
              <a:t> </a:t>
            </a:r>
            <a:r>
              <a:rPr lang="en-US" dirty="0" err="1"/>
              <a:t>внимание</a:t>
            </a:r>
            <a:r>
              <a:rPr lang="en-US" dirty="0"/>
              <a:t> </a:t>
            </a:r>
            <a:r>
              <a:rPr lang="en-US" dirty="0" err="1"/>
              <a:t>детей</a:t>
            </a:r>
            <a:r>
              <a:rPr lang="en-US" dirty="0"/>
              <a:t>. </a:t>
            </a:r>
            <a:r>
              <a:rPr lang="en-US" dirty="0" err="1"/>
              <a:t>Полезны</a:t>
            </a:r>
            <a:r>
              <a:rPr lang="en-US" dirty="0"/>
              <a:t> </a:t>
            </a:r>
            <a:r>
              <a:rPr lang="en-US" dirty="0" err="1"/>
              <a:t>все</a:t>
            </a:r>
            <a:r>
              <a:rPr lang="en-US" dirty="0"/>
              <a:t> </a:t>
            </a:r>
            <a:r>
              <a:rPr lang="en-US" dirty="0" err="1"/>
              <a:t>упражнения</a:t>
            </a:r>
            <a:r>
              <a:rPr lang="en-US" dirty="0"/>
              <a:t>, </a:t>
            </a:r>
            <a:r>
              <a:rPr lang="en-US" dirty="0" err="1"/>
              <a:t>развивающие</a:t>
            </a:r>
            <a:r>
              <a:rPr lang="en-US" dirty="0"/>
              <a:t> </a:t>
            </a:r>
            <a:r>
              <a:rPr lang="en-US" dirty="0" err="1"/>
              <a:t>все</a:t>
            </a:r>
            <a:r>
              <a:rPr lang="en-US" dirty="0"/>
              <a:t> </a:t>
            </a:r>
            <a:r>
              <a:rPr lang="en-US" dirty="0" err="1"/>
              <a:t>формы</a:t>
            </a:r>
            <a:r>
              <a:rPr lang="en-US" dirty="0"/>
              <a:t> </a:t>
            </a:r>
            <a:r>
              <a:rPr lang="en-US" dirty="0" err="1"/>
              <a:t>внимания</a:t>
            </a:r>
            <a:r>
              <a:rPr lang="en-US" dirty="0"/>
              <a:t>.</a:t>
            </a:r>
          </a:p>
          <a:p>
            <a:r>
              <a:rPr lang="en-US" dirty="0"/>
              <a:t>2. </a:t>
            </a:r>
            <a:r>
              <a:rPr lang="en-US" dirty="0" err="1"/>
              <a:t>Они</a:t>
            </a:r>
            <a:r>
              <a:rPr lang="en-US" dirty="0"/>
              <a:t> </a:t>
            </a:r>
            <a:r>
              <a:rPr lang="en-US" dirty="0" err="1"/>
              <a:t>нуждаются</a:t>
            </a:r>
            <a:r>
              <a:rPr lang="en-US" dirty="0"/>
              <a:t> в </a:t>
            </a:r>
            <a:r>
              <a:rPr lang="en-US" dirty="0" err="1"/>
              <a:t>большем</a:t>
            </a:r>
            <a:r>
              <a:rPr lang="en-US" dirty="0"/>
              <a:t> </a:t>
            </a:r>
            <a:r>
              <a:rPr lang="en-US" dirty="0" err="1"/>
              <a:t>количестве</a:t>
            </a:r>
            <a:r>
              <a:rPr lang="en-US" dirty="0"/>
              <a:t> </a:t>
            </a:r>
            <a:r>
              <a:rPr lang="en-US" dirty="0" err="1"/>
              <a:t>проб</a:t>
            </a:r>
            <a:r>
              <a:rPr lang="en-US" dirty="0"/>
              <a:t>, </a:t>
            </a:r>
            <a:r>
              <a:rPr lang="en-US" dirty="0" err="1"/>
              <a:t>чтобы</a:t>
            </a:r>
            <a:r>
              <a:rPr lang="en-US" dirty="0"/>
              <a:t> </a:t>
            </a:r>
            <a:r>
              <a:rPr lang="en-US" dirty="0" err="1"/>
              <a:t>освоить</a:t>
            </a:r>
            <a:r>
              <a:rPr lang="en-US" dirty="0"/>
              <a:t> </a:t>
            </a:r>
            <a:r>
              <a:rPr lang="en-US" dirty="0" err="1"/>
              <a:t>способ</a:t>
            </a:r>
            <a:r>
              <a:rPr lang="en-US" dirty="0"/>
              <a:t> </a:t>
            </a:r>
            <a:r>
              <a:rPr lang="en-US" dirty="0" err="1"/>
              <a:t>деятельности</a:t>
            </a:r>
            <a:r>
              <a:rPr lang="en-US" dirty="0"/>
              <a:t>, </a:t>
            </a:r>
            <a:r>
              <a:rPr lang="en-US" dirty="0" err="1"/>
              <a:t>поэтому</a:t>
            </a:r>
            <a:r>
              <a:rPr lang="en-US" dirty="0"/>
              <a:t> </a:t>
            </a:r>
            <a:r>
              <a:rPr lang="en-US" dirty="0" err="1"/>
              <a:t>необходимо</a:t>
            </a:r>
            <a:r>
              <a:rPr lang="en-US" dirty="0"/>
              <a:t> </a:t>
            </a:r>
            <a:r>
              <a:rPr lang="en-US" dirty="0" err="1"/>
              <a:t>предоставить</a:t>
            </a:r>
            <a:r>
              <a:rPr lang="en-US" dirty="0"/>
              <a:t> </a:t>
            </a:r>
            <a:r>
              <a:rPr lang="en-US" dirty="0" err="1"/>
              <a:t>возможность</a:t>
            </a:r>
            <a:r>
              <a:rPr lang="en-US" dirty="0"/>
              <a:t> </a:t>
            </a:r>
            <a:r>
              <a:rPr lang="en-US" dirty="0" err="1"/>
              <a:t>действовать</a:t>
            </a:r>
            <a:r>
              <a:rPr lang="en-US" dirty="0"/>
              <a:t> </a:t>
            </a:r>
            <a:r>
              <a:rPr lang="en-US" dirty="0" err="1"/>
              <a:t>ребенку</a:t>
            </a:r>
            <a:r>
              <a:rPr lang="en-US" dirty="0"/>
              <a:t> </a:t>
            </a:r>
            <a:r>
              <a:rPr lang="en-US" dirty="0" err="1"/>
              <a:t>неоднократно</a:t>
            </a:r>
            <a:r>
              <a:rPr lang="en-US" dirty="0"/>
              <a:t> в </a:t>
            </a:r>
            <a:r>
              <a:rPr lang="en-US" dirty="0" err="1"/>
              <a:t>одних</a:t>
            </a:r>
            <a:r>
              <a:rPr lang="en-US" dirty="0"/>
              <a:t> и </a:t>
            </a:r>
            <a:r>
              <a:rPr lang="en-US" dirty="0" err="1"/>
              <a:t>тех</a:t>
            </a:r>
            <a:r>
              <a:rPr lang="en-US" dirty="0"/>
              <a:t> </a:t>
            </a:r>
            <a:r>
              <a:rPr lang="en-US" dirty="0" err="1"/>
              <a:t>же</a:t>
            </a:r>
            <a:r>
              <a:rPr lang="en-US" dirty="0"/>
              <a:t> </a:t>
            </a:r>
            <a:r>
              <a:rPr lang="en-US" dirty="0" err="1"/>
              <a:t>условиях</a:t>
            </a:r>
            <a:r>
              <a:rPr lang="en-US" dirty="0"/>
              <a:t>.</a:t>
            </a:r>
          </a:p>
          <a:p>
            <a:r>
              <a:rPr lang="en-US" dirty="0"/>
              <a:t>3. </a:t>
            </a:r>
            <a:r>
              <a:rPr lang="en-US" dirty="0" err="1"/>
              <a:t>Интеллектуальная</a:t>
            </a:r>
            <a:r>
              <a:rPr lang="en-US" dirty="0"/>
              <a:t> </a:t>
            </a:r>
            <a:r>
              <a:rPr lang="en-US" dirty="0" err="1"/>
              <a:t>недостаточность</a:t>
            </a:r>
            <a:r>
              <a:rPr lang="en-US" dirty="0"/>
              <a:t> </a:t>
            </a:r>
            <a:r>
              <a:rPr lang="en-US" dirty="0" err="1"/>
              <a:t>этих</a:t>
            </a:r>
            <a:r>
              <a:rPr lang="en-US" dirty="0"/>
              <a:t> </a:t>
            </a:r>
            <a:r>
              <a:rPr lang="en-US" dirty="0" err="1"/>
              <a:t>детей</a:t>
            </a:r>
            <a:r>
              <a:rPr lang="en-US" dirty="0"/>
              <a:t> </a:t>
            </a:r>
            <a:r>
              <a:rPr lang="en-US" dirty="0" err="1"/>
              <a:t>проявляется</a:t>
            </a:r>
            <a:r>
              <a:rPr lang="en-US" dirty="0"/>
              <a:t> в </a:t>
            </a:r>
            <a:r>
              <a:rPr lang="en-US" dirty="0" err="1"/>
              <a:t>том</a:t>
            </a:r>
            <a:r>
              <a:rPr lang="en-US" dirty="0"/>
              <a:t>, </a:t>
            </a:r>
            <a:r>
              <a:rPr lang="en-US" dirty="0" err="1"/>
              <a:t>что</a:t>
            </a:r>
            <a:r>
              <a:rPr lang="en-US" dirty="0"/>
              <a:t> </a:t>
            </a:r>
            <a:r>
              <a:rPr lang="en-US" dirty="0" err="1"/>
              <a:t>сложные</a:t>
            </a:r>
            <a:r>
              <a:rPr lang="en-US" dirty="0"/>
              <a:t> </a:t>
            </a:r>
            <a:r>
              <a:rPr lang="en-US" dirty="0" err="1"/>
              <a:t>инструкции</a:t>
            </a:r>
            <a:r>
              <a:rPr lang="en-US" dirty="0"/>
              <a:t> </a:t>
            </a:r>
            <a:r>
              <a:rPr lang="en-US" dirty="0" err="1"/>
              <a:t>им</a:t>
            </a:r>
            <a:r>
              <a:rPr lang="en-US" dirty="0"/>
              <a:t> </a:t>
            </a:r>
            <a:r>
              <a:rPr lang="en-US" dirty="0" err="1"/>
              <a:t>недоступны</a:t>
            </a:r>
            <a:r>
              <a:rPr lang="en-US" dirty="0"/>
              <a:t>. </a:t>
            </a:r>
            <a:r>
              <a:rPr lang="en-US" dirty="0" err="1"/>
              <a:t>Необходимо</a:t>
            </a:r>
            <a:r>
              <a:rPr lang="en-US" dirty="0"/>
              <a:t> </a:t>
            </a:r>
            <a:r>
              <a:rPr lang="en-US" dirty="0" err="1"/>
              <a:t>дробить</a:t>
            </a:r>
            <a:r>
              <a:rPr lang="en-US" dirty="0"/>
              <a:t> </a:t>
            </a:r>
            <a:r>
              <a:rPr lang="en-US" dirty="0" err="1"/>
              <a:t>задание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 </a:t>
            </a:r>
            <a:r>
              <a:rPr lang="en-US" dirty="0" err="1"/>
              <a:t>короткие</a:t>
            </a:r>
            <a:r>
              <a:rPr lang="en-US" dirty="0"/>
              <a:t> </a:t>
            </a:r>
            <a:r>
              <a:rPr lang="en-US" dirty="0" err="1"/>
              <a:t>отрезки</a:t>
            </a:r>
            <a:r>
              <a:rPr lang="en-US" dirty="0"/>
              <a:t> и </a:t>
            </a:r>
            <a:r>
              <a:rPr lang="en-US" dirty="0" err="1"/>
              <a:t>предъявлять</a:t>
            </a:r>
            <a:r>
              <a:rPr lang="en-US" dirty="0"/>
              <a:t> </a:t>
            </a:r>
            <a:r>
              <a:rPr lang="en-US" dirty="0" err="1"/>
              <a:t>ребенку</a:t>
            </a:r>
            <a:r>
              <a:rPr lang="en-US" dirty="0"/>
              <a:t> </a:t>
            </a:r>
            <a:r>
              <a:rPr lang="en-US" dirty="0" err="1"/>
              <a:t>поэтапно</a:t>
            </a:r>
            <a:r>
              <a:rPr lang="en-US" dirty="0"/>
              <a:t>, </a:t>
            </a:r>
            <a:r>
              <a:rPr lang="en-US" dirty="0" err="1"/>
              <a:t>формулируя</a:t>
            </a:r>
            <a:r>
              <a:rPr lang="en-US" dirty="0"/>
              <a:t> </a:t>
            </a:r>
            <a:r>
              <a:rPr lang="en-US" dirty="0" err="1"/>
              <a:t>задачу</a:t>
            </a:r>
            <a:r>
              <a:rPr lang="en-US" dirty="0"/>
              <a:t> </a:t>
            </a:r>
            <a:r>
              <a:rPr lang="en-US" dirty="0" err="1"/>
              <a:t>предельно</a:t>
            </a:r>
            <a:r>
              <a:rPr lang="en-US" dirty="0"/>
              <a:t> </a:t>
            </a:r>
            <a:r>
              <a:rPr lang="en-US" dirty="0" err="1"/>
              <a:t>четко</a:t>
            </a:r>
            <a:r>
              <a:rPr lang="en-US" dirty="0"/>
              <a:t> и </a:t>
            </a:r>
            <a:r>
              <a:rPr lang="en-US" dirty="0" err="1"/>
              <a:t>конкретно</a:t>
            </a:r>
            <a:r>
              <a:rPr lang="en-US" dirty="0"/>
              <a:t>.</a:t>
            </a:r>
            <a:endParaRPr lang="en-US">
              <a:cs typeface="Calibri"/>
            </a:endParaRPr>
          </a:p>
          <a:p>
            <a:endParaRPr lang="en-US"/>
          </a:p>
        </p:txBody>
      </p:sp>
      <p:pic>
        <p:nvPicPr>
          <p:cNvPr id="5" name="Рисунок 5" descr="Изображение выглядит как внутренний, человек, стол, сид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4EDC687A-8EF7-48C8-B934-A8B3D59CB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419" y="898238"/>
            <a:ext cx="2743200" cy="37675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D28551-72E0-4B4A-8CD2-E530631DC44C}"/>
              </a:ext>
            </a:extLst>
          </p:cNvPr>
          <p:cNvSpPr txBox="1"/>
          <p:nvPr/>
        </p:nvSpPr>
        <p:spPr>
          <a:xfrm>
            <a:off x="785004" y="4551871"/>
            <a:ext cx="7875916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4. </a:t>
            </a:r>
            <a:r>
              <a:rPr lang="en-US" dirty="0" err="1">
                <a:ea typeface="+mn-lt"/>
                <a:cs typeface="+mn-lt"/>
              </a:rPr>
              <a:t>Высокая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степень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истощаемости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детей</a:t>
            </a:r>
            <a:r>
              <a:rPr lang="en-US" dirty="0">
                <a:ea typeface="+mn-lt"/>
                <a:cs typeface="+mn-lt"/>
              </a:rPr>
              <a:t> с ЗПР </a:t>
            </a:r>
            <a:r>
              <a:rPr lang="en-US" dirty="0" err="1">
                <a:ea typeface="+mn-lt"/>
                <a:cs typeface="+mn-lt"/>
              </a:rPr>
              <a:t>может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принимать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форму</a:t>
            </a:r>
          </a:p>
          <a:p>
            <a:r>
              <a:rPr lang="en-US" dirty="0" err="1">
                <a:ea typeface="+mn-lt"/>
                <a:cs typeface="+mn-lt"/>
              </a:rPr>
              <a:t>как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утомления</a:t>
            </a:r>
            <a:r>
              <a:rPr lang="en-US" dirty="0">
                <a:ea typeface="+mn-lt"/>
                <a:cs typeface="+mn-lt"/>
              </a:rPr>
              <a:t>, </a:t>
            </a:r>
            <a:r>
              <a:rPr lang="en-US" dirty="0" err="1">
                <a:ea typeface="+mn-lt"/>
                <a:cs typeface="+mn-lt"/>
              </a:rPr>
              <a:t>так</a:t>
            </a:r>
            <a:r>
              <a:rPr lang="en-US" dirty="0">
                <a:ea typeface="+mn-lt"/>
                <a:cs typeface="+mn-lt"/>
              </a:rPr>
              <a:t> и </a:t>
            </a:r>
            <a:r>
              <a:rPr lang="en-US" dirty="0" err="1">
                <a:ea typeface="+mn-lt"/>
                <a:cs typeface="+mn-lt"/>
              </a:rPr>
              <a:t>излишнего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возбуждения</a:t>
            </a:r>
            <a:r>
              <a:rPr lang="en-US" dirty="0">
                <a:ea typeface="+mn-lt"/>
                <a:cs typeface="+mn-lt"/>
              </a:rPr>
              <a:t>. </a:t>
            </a:r>
            <a:r>
              <a:rPr lang="en-US" dirty="0" err="1">
                <a:ea typeface="+mn-lt"/>
                <a:cs typeface="+mn-lt"/>
              </a:rPr>
              <a:t>Поэтому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нежелательно</a:t>
            </a:r>
          </a:p>
          <a:p>
            <a:r>
              <a:rPr lang="en-US" dirty="0" err="1">
                <a:ea typeface="+mn-lt"/>
                <a:cs typeface="+mn-lt"/>
              </a:rPr>
              <a:t>принуждать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ребенка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продолжать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деятельность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после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наступления</a:t>
            </a:r>
          </a:p>
          <a:p>
            <a:r>
              <a:rPr lang="en-US" dirty="0" err="1">
                <a:ea typeface="+mn-lt"/>
                <a:cs typeface="+mn-lt"/>
              </a:rPr>
              <a:t>утомления</a:t>
            </a:r>
            <a:r>
              <a:rPr lang="en-US" dirty="0">
                <a:ea typeface="+mn-lt"/>
                <a:cs typeface="+mn-lt"/>
              </a:rPr>
              <a:t>.</a:t>
            </a:r>
          </a:p>
          <a:p>
            <a:r>
              <a:rPr lang="en-US" dirty="0">
                <a:ea typeface="+mn-lt"/>
                <a:cs typeface="+mn-lt"/>
              </a:rPr>
              <a:t>5. </a:t>
            </a:r>
            <a:r>
              <a:rPr lang="en-US" dirty="0" err="1">
                <a:ea typeface="+mn-lt"/>
                <a:cs typeface="+mn-lt"/>
              </a:rPr>
              <a:t>Чтобы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усталость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не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закрепилась</a:t>
            </a:r>
            <a:r>
              <a:rPr lang="en-US" dirty="0">
                <a:ea typeface="+mn-lt"/>
                <a:cs typeface="+mn-lt"/>
              </a:rPr>
              <a:t> у </a:t>
            </a:r>
            <a:r>
              <a:rPr lang="en-US" dirty="0" err="1">
                <a:ea typeface="+mn-lt"/>
                <a:cs typeface="+mn-lt"/>
              </a:rPr>
              <a:t>ребенка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как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негативный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итог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общения</a:t>
            </a:r>
          </a:p>
          <a:p>
            <a:r>
              <a:rPr lang="en-US" dirty="0">
                <a:ea typeface="+mn-lt"/>
                <a:cs typeface="+mn-lt"/>
              </a:rPr>
              <a:t>с </a:t>
            </a:r>
            <a:r>
              <a:rPr lang="en-US" dirty="0" err="1">
                <a:ea typeface="+mn-lt"/>
                <a:cs typeface="+mn-lt"/>
              </a:rPr>
              <a:t>педагогом</a:t>
            </a:r>
            <a:r>
              <a:rPr lang="en-US" dirty="0">
                <a:ea typeface="+mn-lt"/>
                <a:cs typeface="+mn-lt"/>
              </a:rPr>
              <a:t>, </a:t>
            </a:r>
            <a:r>
              <a:rPr lang="en-US" dirty="0" err="1">
                <a:ea typeface="+mn-lt"/>
                <a:cs typeface="+mn-lt"/>
              </a:rPr>
              <a:t>обязательна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церемония</a:t>
            </a:r>
            <a:r>
              <a:rPr lang="en-US" dirty="0">
                <a:ea typeface="+mn-lt"/>
                <a:cs typeface="+mn-lt"/>
              </a:rPr>
              <a:t> «</a:t>
            </a:r>
            <a:r>
              <a:rPr lang="en-US" dirty="0" err="1">
                <a:ea typeface="+mn-lt"/>
                <a:cs typeface="+mn-lt"/>
              </a:rPr>
              <a:t>прощания</a:t>
            </a:r>
            <a:r>
              <a:rPr lang="en-US" dirty="0">
                <a:ea typeface="+mn-lt"/>
                <a:cs typeface="+mn-lt"/>
              </a:rPr>
              <a:t>» с </a:t>
            </a:r>
            <a:r>
              <a:rPr lang="en-US" dirty="0" err="1">
                <a:ea typeface="+mn-lt"/>
                <a:cs typeface="+mn-lt"/>
              </a:rPr>
              <a:t>демонстрацией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важного</a:t>
            </a:r>
          </a:p>
          <a:p>
            <a:r>
              <a:rPr lang="en-US" dirty="0" err="1">
                <a:ea typeface="+mn-lt"/>
                <a:cs typeface="+mn-lt"/>
              </a:rPr>
              <a:t>положительного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итога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работы</a:t>
            </a:r>
            <a:r>
              <a:rPr lang="en-US" dirty="0">
                <a:ea typeface="+mn-lt"/>
                <a:cs typeface="+mn-lt"/>
              </a:rPr>
              <a:t>.</a:t>
            </a:r>
          </a:p>
          <a:p>
            <a:pPr algn="l"/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05964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0431" y="1730015"/>
            <a:ext cx="9057914" cy="125495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endParaRPr lang="ru-RU" sz="2000" dirty="0"/>
          </a:p>
          <a:p>
            <a:endParaRPr lang="ru-RU" sz="2400" dirty="0">
              <a:cs typeface="Calibri"/>
            </a:endParaRPr>
          </a:p>
          <a:p>
            <a:pPr>
              <a:lnSpc>
                <a:spcPct val="150000"/>
              </a:lnSpc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5" descr="Изображение выглядит как человек, ребенок, мальчик, маленьк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00326ED-1FD2-4182-B083-D0BB08BDE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496" y="1702279"/>
            <a:ext cx="2537460" cy="411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A22F0F-A80E-429D-93B9-D7947A743E6A}"/>
              </a:ext>
            </a:extLst>
          </p:cNvPr>
          <p:cNvSpPr txBox="1"/>
          <p:nvPr/>
        </p:nvSpPr>
        <p:spPr>
          <a:xfrm>
            <a:off x="971196" y="356899"/>
            <a:ext cx="5826295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В </a:t>
            </a:r>
            <a:r>
              <a:rPr lang="en-US" dirty="0" err="1"/>
              <a:t>общей</a:t>
            </a:r>
            <a:r>
              <a:rPr lang="en-US" dirty="0"/>
              <a:t> </a:t>
            </a:r>
            <a:r>
              <a:rPr lang="en-US" dirty="0" err="1"/>
              <a:t>системе</a:t>
            </a:r>
            <a:r>
              <a:rPr lang="en-US" dirty="0"/>
              <a:t> </a:t>
            </a:r>
            <a:r>
              <a:rPr lang="en-US" dirty="0" err="1"/>
              <a:t>сенсорномоторного</a:t>
            </a:r>
            <a:r>
              <a:rPr lang="en-US" dirty="0"/>
              <a:t> </a:t>
            </a:r>
            <a:r>
              <a:rPr lang="en-US" dirty="0" err="1"/>
              <a:t>воспитания</a:t>
            </a:r>
            <a:r>
              <a:rPr lang="en-US" dirty="0"/>
              <a:t> в </a:t>
            </a:r>
            <a:r>
              <a:rPr lang="en-US" dirty="0" err="1"/>
              <a:t>детском</a:t>
            </a:r>
            <a:r>
              <a:rPr lang="en-US" dirty="0"/>
              <a:t> </a:t>
            </a:r>
            <a:r>
              <a:rPr lang="en-US" dirty="0" err="1"/>
              <a:t>саду</a:t>
            </a:r>
            <a:r>
              <a:rPr lang="en-US" dirty="0"/>
              <a:t> </a:t>
            </a:r>
            <a:r>
              <a:rPr lang="en-US" dirty="0" err="1"/>
              <a:t>дидактические</a:t>
            </a:r>
            <a:r>
              <a:rPr lang="en-US" dirty="0"/>
              <a:t> </a:t>
            </a:r>
            <a:r>
              <a:rPr lang="en-US" dirty="0" err="1"/>
              <a:t>игры</a:t>
            </a:r>
            <a:r>
              <a:rPr lang="en-US" dirty="0"/>
              <a:t> </a:t>
            </a:r>
            <a:r>
              <a:rPr lang="en-US" dirty="0" err="1"/>
              <a:t>решают</a:t>
            </a:r>
            <a:r>
              <a:rPr lang="en-US" dirty="0"/>
              <a:t> </a:t>
            </a:r>
            <a:r>
              <a:rPr lang="en-US" dirty="0" err="1"/>
              <a:t>учебные</a:t>
            </a:r>
            <a:r>
              <a:rPr lang="en-US" dirty="0"/>
              <a:t> </a:t>
            </a:r>
            <a:r>
              <a:rPr lang="en-US" dirty="0" err="1"/>
              <a:t>задачи</a:t>
            </a:r>
            <a:r>
              <a:rPr lang="en-US" dirty="0"/>
              <a:t>. </a:t>
            </a:r>
            <a:r>
              <a:rPr lang="en-US" dirty="0" err="1"/>
              <a:t>Кроме</a:t>
            </a:r>
            <a:r>
              <a:rPr lang="en-US" dirty="0"/>
              <a:t> </a:t>
            </a:r>
            <a:r>
              <a:rPr lang="en-US" dirty="0" err="1"/>
              <a:t>того</a:t>
            </a:r>
            <a:r>
              <a:rPr lang="en-US" dirty="0"/>
              <a:t>, </a:t>
            </a:r>
            <a:r>
              <a:rPr lang="en-US" dirty="0" err="1"/>
              <a:t>они</a:t>
            </a:r>
            <a:r>
              <a:rPr lang="en-US" dirty="0"/>
              <a:t> – </a:t>
            </a:r>
            <a:r>
              <a:rPr lang="en-US" dirty="0" err="1"/>
              <a:t>хорошая</a:t>
            </a:r>
            <a:r>
              <a:rPr lang="en-US" dirty="0"/>
              <a:t> </a:t>
            </a:r>
            <a:r>
              <a:rPr lang="en-US" dirty="0" err="1"/>
              <a:t>школа</a:t>
            </a:r>
            <a:r>
              <a:rPr lang="en-US" dirty="0"/>
              <a:t> </a:t>
            </a:r>
            <a:r>
              <a:rPr lang="en-US" dirty="0" err="1"/>
              <a:t>использования</a:t>
            </a:r>
            <a:r>
              <a:rPr lang="en-US" dirty="0"/>
              <a:t> </a:t>
            </a:r>
            <a:r>
              <a:rPr lang="en-US" dirty="0" err="1"/>
              <a:t>детьми</a:t>
            </a:r>
            <a:r>
              <a:rPr lang="en-US" dirty="0"/>
              <a:t> </a:t>
            </a:r>
            <a:r>
              <a:rPr lang="en-US" dirty="0" err="1"/>
              <a:t>полученного</a:t>
            </a:r>
            <a:r>
              <a:rPr lang="en-US" dirty="0"/>
              <a:t> </a:t>
            </a:r>
            <a:r>
              <a:rPr lang="en-US" dirty="0" err="1"/>
              <a:t>сенсорномоторного</a:t>
            </a:r>
            <a:r>
              <a:rPr lang="en-US" dirty="0"/>
              <a:t> </a:t>
            </a:r>
            <a:r>
              <a:rPr lang="en-US" dirty="0" err="1"/>
              <a:t>опыта</a:t>
            </a:r>
            <a:r>
              <a:rPr lang="en-US" dirty="0"/>
              <a:t>, </a:t>
            </a:r>
            <a:r>
              <a:rPr lang="en-US" dirty="0" err="1"/>
              <a:t>представлений</a:t>
            </a:r>
            <a:r>
              <a:rPr lang="en-US" dirty="0"/>
              <a:t> и </a:t>
            </a:r>
            <a:r>
              <a:rPr lang="en-US" dirty="0" err="1"/>
              <a:t>знаний</a:t>
            </a:r>
            <a:r>
              <a:rPr lang="en-US" dirty="0"/>
              <a:t> и, </a:t>
            </a:r>
            <a:r>
              <a:rPr lang="en-US" dirty="0" err="1"/>
              <a:t>наконец</a:t>
            </a:r>
            <a:r>
              <a:rPr lang="en-US" dirty="0"/>
              <a:t>, </a:t>
            </a:r>
            <a:r>
              <a:rPr lang="en-US" dirty="0" err="1"/>
              <a:t>выполняют</a:t>
            </a:r>
            <a:r>
              <a:rPr lang="en-US" dirty="0"/>
              <a:t> </a:t>
            </a:r>
            <a:r>
              <a:rPr lang="en-US" dirty="0" err="1"/>
              <a:t>функцию</a:t>
            </a:r>
            <a:r>
              <a:rPr lang="en-US" dirty="0"/>
              <a:t> </a:t>
            </a:r>
            <a:r>
              <a:rPr lang="en-US" dirty="0" err="1"/>
              <a:t>контроля</a:t>
            </a:r>
            <a:r>
              <a:rPr lang="en-US" dirty="0"/>
              <a:t> </a:t>
            </a:r>
            <a:r>
              <a:rPr lang="en-US" dirty="0" err="1"/>
              <a:t>за</a:t>
            </a:r>
            <a:r>
              <a:rPr lang="en-US" dirty="0"/>
              <a:t> </a:t>
            </a:r>
            <a:r>
              <a:rPr lang="en-US" dirty="0" err="1"/>
              <a:t>ходом</a:t>
            </a:r>
            <a:r>
              <a:rPr lang="en-US" dirty="0"/>
              <a:t> </a:t>
            </a:r>
            <a:r>
              <a:rPr lang="en-US" dirty="0" err="1"/>
              <a:t>сенсорномоторного</a:t>
            </a:r>
            <a:r>
              <a:rPr lang="en-US" dirty="0"/>
              <a:t> </a:t>
            </a:r>
            <a:r>
              <a:rPr lang="en-US" dirty="0" err="1"/>
              <a:t>воспитания</a:t>
            </a:r>
            <a:r>
              <a:rPr lang="en-US" dirty="0"/>
              <a:t>.</a:t>
            </a:r>
            <a:endParaRPr lang="en-US">
              <a:cs typeface="Calibri"/>
            </a:endParaRPr>
          </a:p>
          <a:p>
            <a:r>
              <a:rPr lang="en-US" dirty="0" err="1"/>
              <a:t>Целенаправленная</a:t>
            </a:r>
            <a:r>
              <a:rPr lang="en-US" dirty="0"/>
              <a:t> </a:t>
            </a:r>
            <a:r>
              <a:rPr lang="en-US" dirty="0" err="1"/>
              <a:t>систематическая</a:t>
            </a:r>
            <a:r>
              <a:rPr lang="en-US" dirty="0"/>
              <a:t> </a:t>
            </a:r>
            <a:r>
              <a:rPr lang="en-US" dirty="0" err="1"/>
              <a:t>работа</a:t>
            </a:r>
            <a:r>
              <a:rPr lang="en-US" dirty="0"/>
              <a:t> </a:t>
            </a:r>
            <a:r>
              <a:rPr lang="en-US" dirty="0" err="1"/>
              <a:t>по</a:t>
            </a:r>
            <a:r>
              <a:rPr lang="en-US" dirty="0"/>
              <a:t> </a:t>
            </a:r>
            <a:r>
              <a:rPr lang="en-US" dirty="0" err="1"/>
              <a:t>сенсорномоторному</a:t>
            </a:r>
            <a:r>
              <a:rPr lang="en-US" dirty="0"/>
              <a:t> </a:t>
            </a:r>
            <a:r>
              <a:rPr lang="en-US" dirty="0" err="1"/>
              <a:t>воспитанию</a:t>
            </a:r>
            <a:r>
              <a:rPr lang="en-US" dirty="0"/>
              <a:t> </a:t>
            </a:r>
            <a:r>
              <a:rPr lang="en-US" dirty="0" err="1"/>
              <a:t>оказывает</a:t>
            </a:r>
            <a:r>
              <a:rPr lang="en-US" dirty="0"/>
              <a:t> </a:t>
            </a:r>
            <a:r>
              <a:rPr lang="en-US" dirty="0" err="1"/>
              <a:t>существенное</a:t>
            </a:r>
            <a:r>
              <a:rPr lang="en-US" dirty="0"/>
              <a:t> </a:t>
            </a:r>
            <a:r>
              <a:rPr lang="en-US" dirty="0" err="1"/>
              <a:t>воздействие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весь</a:t>
            </a:r>
            <a:r>
              <a:rPr lang="en-US" dirty="0"/>
              <a:t> </a:t>
            </a:r>
            <a:r>
              <a:rPr lang="en-US" dirty="0" err="1"/>
              <a:t>ход</a:t>
            </a:r>
            <a:r>
              <a:rPr lang="en-US" dirty="0"/>
              <a:t> </a:t>
            </a:r>
            <a:r>
              <a:rPr lang="en-US" dirty="0" err="1"/>
              <a:t>психического</a:t>
            </a:r>
            <a:r>
              <a:rPr lang="en-US" dirty="0"/>
              <a:t> </a:t>
            </a:r>
            <a:r>
              <a:rPr lang="en-US" dirty="0" err="1"/>
              <a:t>развития</a:t>
            </a:r>
            <a:r>
              <a:rPr lang="en-US" dirty="0"/>
              <a:t> </a:t>
            </a:r>
            <a:r>
              <a:rPr lang="en-US" dirty="0" err="1"/>
              <a:t>ребенка</a:t>
            </a:r>
            <a:r>
              <a:rPr lang="en-US" dirty="0"/>
              <a:t>, </a:t>
            </a:r>
            <a:r>
              <a:rPr lang="en-US" dirty="0" err="1"/>
              <a:t>стимулируя</a:t>
            </a:r>
            <a:r>
              <a:rPr lang="en-US" dirty="0"/>
              <a:t> </a:t>
            </a:r>
            <a:r>
              <a:rPr lang="en-US" dirty="0" err="1"/>
              <a:t>развитие</a:t>
            </a:r>
            <a:r>
              <a:rPr lang="en-US" dirty="0"/>
              <a:t> </a:t>
            </a:r>
            <a:r>
              <a:rPr lang="en-US" dirty="0" err="1"/>
              <a:t>деятельности</a:t>
            </a:r>
            <a:r>
              <a:rPr lang="en-US" dirty="0"/>
              <a:t>, </a:t>
            </a:r>
            <a:r>
              <a:rPr lang="en-US" dirty="0" err="1"/>
              <a:t>мышления</a:t>
            </a:r>
            <a:r>
              <a:rPr lang="en-US" dirty="0"/>
              <a:t> и </a:t>
            </a:r>
            <a:r>
              <a:rPr lang="en-US" dirty="0" err="1"/>
              <a:t>речи</a:t>
            </a:r>
            <a:r>
              <a:rPr lang="en-US" dirty="0"/>
              <a:t>. </a:t>
            </a:r>
            <a:r>
              <a:rPr lang="en-US" dirty="0" err="1"/>
              <a:t>Таким</a:t>
            </a:r>
            <a:r>
              <a:rPr lang="en-US" dirty="0"/>
              <a:t> </a:t>
            </a:r>
            <a:r>
              <a:rPr lang="en-US" dirty="0" err="1"/>
              <a:t>образом</a:t>
            </a:r>
            <a:r>
              <a:rPr lang="en-US" dirty="0"/>
              <a:t>, </a:t>
            </a:r>
            <a:r>
              <a:rPr lang="en-US" dirty="0" err="1"/>
              <a:t>развитие</a:t>
            </a:r>
            <a:r>
              <a:rPr lang="en-US" dirty="0"/>
              <a:t> </a:t>
            </a:r>
            <a:r>
              <a:rPr lang="en-US" dirty="0" err="1"/>
              <a:t>сенсорного</a:t>
            </a:r>
            <a:r>
              <a:rPr lang="en-US" dirty="0"/>
              <a:t> </a:t>
            </a:r>
            <a:r>
              <a:rPr lang="en-US" dirty="0" err="1"/>
              <a:t>восприятия</a:t>
            </a:r>
            <a:r>
              <a:rPr lang="en-US" dirty="0"/>
              <a:t> и </a:t>
            </a:r>
            <a:r>
              <a:rPr lang="en-US" dirty="0" err="1"/>
              <a:t>актуализация</a:t>
            </a:r>
            <a:r>
              <a:rPr lang="en-US" dirty="0"/>
              <a:t> </a:t>
            </a:r>
            <a:r>
              <a:rPr lang="en-US" dirty="0" err="1"/>
              <a:t>разнообразных</a:t>
            </a:r>
            <a:r>
              <a:rPr lang="en-US" dirty="0"/>
              <a:t> </a:t>
            </a:r>
            <a:r>
              <a:rPr lang="en-US" dirty="0" err="1"/>
              <a:t>представлений</a:t>
            </a:r>
            <a:r>
              <a:rPr lang="en-US" dirty="0"/>
              <a:t> </a:t>
            </a:r>
            <a:r>
              <a:rPr lang="en-US" dirty="0" err="1"/>
              <a:t>об</a:t>
            </a:r>
            <a:r>
              <a:rPr lang="en-US" dirty="0"/>
              <a:t> </a:t>
            </a:r>
            <a:r>
              <a:rPr lang="en-US" dirty="0" err="1"/>
              <a:t>окружающем</a:t>
            </a:r>
            <a:r>
              <a:rPr lang="en-US" dirty="0"/>
              <a:t> </a:t>
            </a:r>
            <a:r>
              <a:rPr lang="en-US" dirty="0" err="1"/>
              <a:t>мире</a:t>
            </a:r>
            <a:r>
              <a:rPr lang="en-US" dirty="0"/>
              <a:t> </a:t>
            </a:r>
            <a:r>
              <a:rPr lang="en-US" dirty="0" err="1"/>
              <a:t>лежат</a:t>
            </a:r>
            <a:r>
              <a:rPr lang="en-US" dirty="0"/>
              <a:t> в </a:t>
            </a:r>
            <a:r>
              <a:rPr lang="en-US" dirty="0" err="1"/>
              <a:t>основе</a:t>
            </a:r>
            <a:r>
              <a:rPr lang="en-US" dirty="0"/>
              <a:t> </a:t>
            </a:r>
            <a:r>
              <a:rPr lang="en-US" dirty="0" err="1"/>
              <a:t>формирования</a:t>
            </a:r>
            <a:r>
              <a:rPr lang="en-US" dirty="0"/>
              <a:t> </a:t>
            </a:r>
            <a:r>
              <a:rPr lang="en-US" dirty="0" err="1"/>
              <a:t>возрастных</a:t>
            </a:r>
            <a:r>
              <a:rPr lang="en-US" dirty="0"/>
              <a:t> </a:t>
            </a:r>
            <a:r>
              <a:rPr lang="en-US" dirty="0" err="1"/>
              <a:t>психологических</a:t>
            </a:r>
            <a:r>
              <a:rPr lang="en-US" dirty="0"/>
              <a:t> </a:t>
            </a:r>
            <a:r>
              <a:rPr lang="en-US" dirty="0" err="1"/>
              <a:t>новообразований</a:t>
            </a:r>
            <a:r>
              <a:rPr lang="en-US" dirty="0"/>
              <a:t> и </a:t>
            </a:r>
            <a:r>
              <a:rPr lang="en-US" dirty="0" err="1"/>
              <a:t>становления</a:t>
            </a:r>
            <a:r>
              <a:rPr lang="en-US" dirty="0"/>
              <a:t> </a:t>
            </a:r>
            <a:r>
              <a:rPr lang="en-US" dirty="0" err="1"/>
              <a:t>всех</a:t>
            </a:r>
            <a:r>
              <a:rPr lang="en-US" dirty="0"/>
              <a:t> </a:t>
            </a:r>
            <a:r>
              <a:rPr lang="en-US" dirty="0" err="1"/>
              <a:t>видов</a:t>
            </a:r>
            <a:r>
              <a:rPr lang="en-US" dirty="0"/>
              <a:t> </a:t>
            </a:r>
            <a:r>
              <a:rPr lang="en-US" dirty="0" err="1"/>
              <a:t>детской</a:t>
            </a:r>
            <a:r>
              <a:rPr lang="en-US" dirty="0"/>
              <a:t> </a:t>
            </a:r>
            <a:r>
              <a:rPr lang="en-US" dirty="0" err="1"/>
              <a:t>деятельности</a:t>
            </a:r>
            <a:r>
              <a:rPr lang="en-US" dirty="0"/>
              <a:t> и </a:t>
            </a:r>
            <a:r>
              <a:rPr lang="en-US" dirty="0" err="1"/>
              <a:t>поведения</a:t>
            </a:r>
            <a:r>
              <a:rPr lang="en-US" dirty="0"/>
              <a:t>. </a:t>
            </a:r>
            <a:r>
              <a:rPr lang="en-US" dirty="0" err="1"/>
              <a:t>Это</a:t>
            </a:r>
            <a:r>
              <a:rPr lang="en-US" dirty="0"/>
              <a:t> </a:t>
            </a:r>
            <a:r>
              <a:rPr lang="en-US" dirty="0" err="1"/>
              <a:t>тот</a:t>
            </a:r>
            <a:r>
              <a:rPr lang="en-US" dirty="0"/>
              <a:t> </a:t>
            </a:r>
            <a:r>
              <a:rPr lang="en-US" dirty="0" err="1"/>
              <a:t>базис</a:t>
            </a:r>
            <a:r>
              <a:rPr lang="en-US" dirty="0"/>
              <a:t>, </a:t>
            </a:r>
            <a:r>
              <a:rPr lang="en-US" dirty="0" err="1"/>
              <a:t>который</a:t>
            </a:r>
            <a:r>
              <a:rPr lang="en-US" dirty="0"/>
              <a:t> </a:t>
            </a:r>
            <a:r>
              <a:rPr lang="en-US" dirty="0" err="1"/>
              <a:t>постоянно</a:t>
            </a:r>
            <a:r>
              <a:rPr lang="en-US" dirty="0"/>
              <a:t> </a:t>
            </a:r>
            <a:r>
              <a:rPr lang="en-US" dirty="0" err="1"/>
              <a:t>должен</a:t>
            </a:r>
            <a:r>
              <a:rPr lang="en-US" dirty="0"/>
              <a:t> </a:t>
            </a:r>
            <a:r>
              <a:rPr lang="en-US" dirty="0" err="1"/>
              <a:t>развиваться</a:t>
            </a:r>
            <a:r>
              <a:rPr lang="en-US" dirty="0"/>
              <a:t> и </a:t>
            </a:r>
            <a:r>
              <a:rPr lang="en-US" dirty="0" err="1"/>
              <a:t>совершенствоваться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всех</a:t>
            </a:r>
            <a:r>
              <a:rPr lang="en-US" dirty="0"/>
              <a:t> </a:t>
            </a:r>
            <a:r>
              <a:rPr lang="en-US" dirty="0" err="1"/>
              <a:t>годах</a:t>
            </a:r>
            <a:r>
              <a:rPr lang="en-US" dirty="0"/>
              <a:t> </a:t>
            </a:r>
            <a:r>
              <a:rPr lang="en-US" dirty="0" err="1"/>
              <a:t>обучения</a:t>
            </a:r>
            <a:r>
              <a:rPr lang="en-US" dirty="0"/>
              <a:t> и </a:t>
            </a:r>
            <a:r>
              <a:rPr lang="en-US" dirty="0" err="1"/>
              <a:t>воспитания</a:t>
            </a:r>
            <a:r>
              <a:rPr lang="en-US" dirty="0"/>
              <a:t> </a:t>
            </a:r>
            <a:r>
              <a:rPr lang="en-US" dirty="0" err="1"/>
              <a:t>ребенка</a:t>
            </a:r>
            <a:r>
              <a:rPr lang="en-US" dirty="0"/>
              <a:t>, в </a:t>
            </a:r>
            <a:r>
              <a:rPr lang="en-US" dirty="0" err="1"/>
              <a:t>практических</a:t>
            </a:r>
            <a:r>
              <a:rPr lang="en-US" dirty="0"/>
              <a:t> и </a:t>
            </a:r>
            <a:r>
              <a:rPr lang="en-US" dirty="0" err="1"/>
              <a:t>продуктивных</a:t>
            </a:r>
            <a:r>
              <a:rPr lang="en-US" dirty="0"/>
              <a:t> </a:t>
            </a:r>
            <a:r>
              <a:rPr lang="en-US" dirty="0" err="1"/>
              <a:t>видах</a:t>
            </a:r>
            <a:r>
              <a:rPr lang="en-US" dirty="0"/>
              <a:t> </a:t>
            </a:r>
            <a:r>
              <a:rPr lang="en-US" dirty="0" err="1"/>
              <a:t>деятельности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58940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0431" y="1730015"/>
            <a:ext cx="9057914" cy="125495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endParaRPr lang="ru-RU" sz="2000" dirty="0"/>
          </a:p>
          <a:p>
            <a:endParaRPr lang="ru-RU" sz="2400" dirty="0">
              <a:cs typeface="Calibri"/>
            </a:endParaRPr>
          </a:p>
          <a:p>
            <a:pPr>
              <a:lnSpc>
                <a:spcPct val="150000"/>
              </a:lnSpc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AD5DE-B3BD-458E-A1A5-87CA5F5AA533}"/>
              </a:ext>
            </a:extLst>
          </p:cNvPr>
          <p:cNvSpPr txBox="1"/>
          <p:nvPr/>
        </p:nvSpPr>
        <p:spPr>
          <a:xfrm>
            <a:off x="2135494" y="1141580"/>
            <a:ext cx="593792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400" dirty="0">
                <a:solidFill>
                  <a:srgbClr val="FF0000"/>
                </a:solidFill>
                <a:cs typeface="Calibri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217647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0431" y="1730015"/>
            <a:ext cx="9057914" cy="125495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endParaRPr lang="ru-RU" sz="2000" dirty="0"/>
          </a:p>
          <a:p>
            <a:endParaRPr lang="ru-RU" sz="2400" dirty="0">
              <a:cs typeface="Calibri"/>
            </a:endParaRPr>
          </a:p>
          <a:p>
            <a:pPr>
              <a:lnSpc>
                <a:spcPct val="150000"/>
              </a:lnSpc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7FA138-DE5D-46B5-A8C2-D69788045075}"/>
              </a:ext>
            </a:extLst>
          </p:cNvPr>
          <p:cNvSpPr txBox="1"/>
          <p:nvPr/>
        </p:nvSpPr>
        <p:spPr>
          <a:xfrm>
            <a:off x="791202" y="271035"/>
            <a:ext cx="5475314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 dirty="0">
                <a:ea typeface="+mn-lt"/>
                <a:cs typeface="+mn-lt"/>
              </a:rPr>
              <a:t>Развивающие игры с гидрогелем. </a:t>
            </a:r>
            <a:endParaRPr lang="ru-RU" b="1" dirty="0">
              <a:cs typeface="Calibri" panose="020F0502020204030204"/>
            </a:endParaRPr>
          </a:p>
          <a:p>
            <a:pPr algn="just"/>
            <a:r>
              <a:rPr lang="ru-RU" dirty="0">
                <a:ea typeface="+mn-lt"/>
                <a:cs typeface="+mn-lt"/>
              </a:rPr>
              <a:t>Игра способствует развитию мелкой моторики и классификация по цвету.</a:t>
            </a:r>
            <a:endParaRPr lang="ru-RU" dirty="0">
              <a:cs typeface="Calibri"/>
            </a:endParaRPr>
          </a:p>
          <a:p>
            <a:pPr marL="285750" indent="-285750" algn="just">
              <a:buFont typeface="Arial"/>
              <a:buChar char="•"/>
            </a:pPr>
            <a:r>
              <a:rPr lang="ru-RU" dirty="0">
                <a:ea typeface="+mn-lt"/>
                <a:cs typeface="+mn-lt"/>
              </a:rPr>
              <a:t>Работа с ложкой. При помощи ложки ребенок может перекладывать гидрогель из общей емкости в маленькие формы, так же можно включить сортировку по цветам.</a:t>
            </a:r>
          </a:p>
          <a:p>
            <a:pPr marL="285750" indent="-285750" algn="just">
              <a:buFont typeface="Arial"/>
              <a:buChar char="•"/>
            </a:pPr>
            <a:r>
              <a:rPr lang="ru-RU" dirty="0">
                <a:ea typeface="+mn-lt"/>
                <a:cs typeface="+mn-lt"/>
              </a:rPr>
              <a:t>Предлагаем ребенку сложить шарики пальчиками в бутылку или емкость с узким горлышком. Ребенок играет и развивает мелкую моторику и ловкость.</a:t>
            </a:r>
            <a:endParaRPr lang="ru-RU" dirty="0"/>
          </a:p>
          <a:p>
            <a:pPr marL="285750" indent="-285750" algn="just">
              <a:buFont typeface="Arial"/>
              <a:buChar char="•"/>
            </a:pPr>
            <a:endParaRPr lang="ru-RU" dirty="0">
              <a:cs typeface="Calibri"/>
            </a:endParaRPr>
          </a:p>
        </p:txBody>
      </p:sp>
      <p:pic>
        <p:nvPicPr>
          <p:cNvPr id="5" name="Рисунок 5" descr="Изображение выглядит как тарелка, внутренний, человек, ед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9CAFEAD-FC82-4BAC-89FC-F63D5286E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713" y="726146"/>
            <a:ext cx="2743200" cy="2142339"/>
          </a:xfrm>
          <a:prstGeom prst="rect">
            <a:avLst/>
          </a:prstGeom>
        </p:spPr>
      </p:pic>
      <p:pic>
        <p:nvPicPr>
          <p:cNvPr id="6" name="Рисунок 6" descr="Изображение выглядит как стол, еда, внутренний, трав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14874649-A9C9-4B14-ABB0-97E13F234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579" y="3482795"/>
            <a:ext cx="2743200" cy="2057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51E703-91D3-4230-ACE2-AAD9A3DB57D4}"/>
              </a:ext>
            </a:extLst>
          </p:cNvPr>
          <p:cNvSpPr txBox="1"/>
          <p:nvPr/>
        </p:nvSpPr>
        <p:spPr>
          <a:xfrm>
            <a:off x="3641449" y="3300679"/>
            <a:ext cx="5355770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buFont typeface="Arial,Sans-Serif"/>
              <a:buChar char="•"/>
            </a:pPr>
            <a:r>
              <a:rPr lang="ru-RU" dirty="0">
                <a:ea typeface="+mn-lt"/>
                <a:cs typeface="+mn-lt"/>
              </a:rPr>
              <a:t>В большую емкость насыпать много гидрогеля и спрятать в нем мелкие игрушки. Затем на ощупь ребёнок определяет, какую игрушку вытащил. </a:t>
            </a:r>
          </a:p>
          <a:p>
            <a:pPr marL="285750" indent="-285750" algn="just">
              <a:buFont typeface="Arial,Sans-Serif"/>
              <a:buChar char="•"/>
            </a:pPr>
            <a:r>
              <a:rPr lang="ru-RU" dirty="0">
                <a:ea typeface="+mn-lt"/>
                <a:cs typeface="+mn-lt"/>
              </a:rPr>
              <a:t>В прозрачной вазе или баночке можно создавать красивые композиции, укладывая цветной гидрогель слоями.</a:t>
            </a:r>
          </a:p>
          <a:p>
            <a:pPr marL="285750" indent="-285750" algn="just">
              <a:buFont typeface="Arial,Sans-Serif"/>
              <a:buChar char="•"/>
            </a:pPr>
            <a:r>
              <a:rPr lang="ru-RU" dirty="0">
                <a:ea typeface="+mn-lt"/>
                <a:cs typeface="+mn-lt"/>
              </a:rPr>
              <a:t>Можно проследить процесс превращения шариков снова в маленькие крупинки и снова залить их водой.</a:t>
            </a:r>
            <a:endParaRPr lang="en-US" dirty="0">
              <a:ea typeface="+mn-lt"/>
              <a:cs typeface="+mn-lt"/>
            </a:endParaRPr>
          </a:p>
          <a:p>
            <a:endParaRPr lang="ru-RU" dirty="0">
              <a:ea typeface="+mn-lt"/>
              <a:cs typeface="+mn-lt"/>
            </a:endParaRPr>
          </a:p>
          <a:p>
            <a:pPr algn="l"/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4643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0431" y="1730015"/>
            <a:ext cx="9057914" cy="125495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endParaRPr lang="ru-RU" sz="2000" dirty="0"/>
          </a:p>
          <a:p>
            <a:endParaRPr lang="ru-RU" sz="2400" dirty="0">
              <a:cs typeface="Calibri"/>
            </a:endParaRPr>
          </a:p>
          <a:p>
            <a:pPr>
              <a:lnSpc>
                <a:spcPct val="150000"/>
              </a:lnSpc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7FA138-DE5D-46B5-A8C2-D69788045075}"/>
              </a:ext>
            </a:extLst>
          </p:cNvPr>
          <p:cNvSpPr txBox="1"/>
          <p:nvPr/>
        </p:nvSpPr>
        <p:spPr>
          <a:xfrm>
            <a:off x="791202" y="271035"/>
            <a:ext cx="79175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ru-RU" b="1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10146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0431" y="1730015"/>
            <a:ext cx="9057914" cy="125495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endParaRPr lang="ru-RU" sz="2000" dirty="0"/>
          </a:p>
          <a:p>
            <a:endParaRPr lang="ru-RU" sz="2400" dirty="0">
              <a:cs typeface="Calibri"/>
            </a:endParaRPr>
          </a:p>
          <a:p>
            <a:pPr>
              <a:lnSpc>
                <a:spcPct val="150000"/>
              </a:lnSpc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7FA138-DE5D-46B5-A8C2-D69788045075}"/>
              </a:ext>
            </a:extLst>
          </p:cNvPr>
          <p:cNvSpPr txBox="1"/>
          <p:nvPr/>
        </p:nvSpPr>
        <p:spPr>
          <a:xfrm>
            <a:off x="791202" y="271035"/>
            <a:ext cx="4680184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 dirty="0">
                <a:ea typeface="+mn-lt"/>
                <a:cs typeface="+mn-lt"/>
              </a:rPr>
              <a:t>Пальчиковые игры с массажным мячиком</a:t>
            </a:r>
            <a:endParaRPr lang="ru-RU" dirty="0">
              <a:ea typeface="+mn-lt"/>
              <a:cs typeface="+mn-lt"/>
            </a:endParaRPr>
          </a:p>
          <a:p>
            <a:pPr algn="ctr"/>
            <a:r>
              <a:rPr lang="ru-RU" sz="1600" dirty="0">
                <a:ea typeface="+mn-lt"/>
                <a:cs typeface="+mn-lt"/>
              </a:rPr>
              <a:t>Очень важной частью развития сенсомоторных способностей являются «пальчиковые игры с массажным мячиком». «Пальчиковые игры с массажным мячиком» — это инсценировка каких-либо рифмованных историй, сказок при помощи пальцев и мяча.   Многие игры требуют участия обеих рук, что дает возможность детям ориентироваться в понятиях «вправо», «влево», «вверх», «вниз» и т.д.    </a:t>
            </a:r>
            <a:endParaRPr lang="ru-RU" sz="1600" dirty="0">
              <a:cs typeface="Calibri"/>
            </a:endParaRPr>
          </a:p>
        </p:txBody>
      </p:sp>
      <p:pic>
        <p:nvPicPr>
          <p:cNvPr id="5" name="Рисунок 5" descr="Изображение выглядит как растение, цветок, вырезать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8C51FBC0-D6F5-4B0E-B375-E3F6D5C80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8773" y="691706"/>
            <a:ext cx="2743200" cy="2748425"/>
          </a:xfrm>
          <a:prstGeom prst="rect">
            <a:avLst/>
          </a:prstGeom>
        </p:spPr>
      </p:pic>
      <p:pic>
        <p:nvPicPr>
          <p:cNvPr id="7" name="Рисунок 7" descr="Изображение выглядит как внутренний, красный, сидит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8B8552D-A4CD-43CE-B5E8-C97A3AC85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568" y="3306891"/>
            <a:ext cx="2075859" cy="20758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995BA5-052C-4992-AB51-DC6F5101CB23}"/>
              </a:ext>
            </a:extLst>
          </p:cNvPr>
          <p:cNvSpPr txBox="1"/>
          <p:nvPr/>
        </p:nvSpPr>
        <p:spPr>
          <a:xfrm>
            <a:off x="3569568" y="3626363"/>
            <a:ext cx="3495734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cs typeface="Calibri"/>
              </a:rPr>
              <a:t>Дошкольники могут играть в эти игры, используя несколько событий, сменяющих друг друга. Этот мяч светящийся, что так же развивает зрительное внимание.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314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0431" y="1730015"/>
            <a:ext cx="9057914" cy="125495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endParaRPr lang="ru-RU" sz="2000" dirty="0"/>
          </a:p>
          <a:p>
            <a:endParaRPr lang="ru-RU" sz="2400" dirty="0">
              <a:cs typeface="Calibri"/>
            </a:endParaRPr>
          </a:p>
          <a:p>
            <a:pPr>
              <a:lnSpc>
                <a:spcPct val="150000"/>
              </a:lnSpc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7FA138-DE5D-46B5-A8C2-D69788045075}"/>
              </a:ext>
            </a:extLst>
          </p:cNvPr>
          <p:cNvSpPr txBox="1"/>
          <p:nvPr/>
        </p:nvSpPr>
        <p:spPr>
          <a:xfrm>
            <a:off x="791202" y="271035"/>
            <a:ext cx="79175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ru-RU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8571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0431" y="1730015"/>
            <a:ext cx="9057914" cy="125495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endParaRPr lang="ru-RU" sz="2000" dirty="0"/>
          </a:p>
          <a:p>
            <a:endParaRPr lang="ru-RU" sz="2400" dirty="0">
              <a:cs typeface="Calibri"/>
            </a:endParaRPr>
          </a:p>
          <a:p>
            <a:pPr>
              <a:lnSpc>
                <a:spcPct val="150000"/>
              </a:lnSpc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7FA138-DE5D-46B5-A8C2-D69788045075}"/>
              </a:ext>
            </a:extLst>
          </p:cNvPr>
          <p:cNvSpPr txBox="1"/>
          <p:nvPr/>
        </p:nvSpPr>
        <p:spPr>
          <a:xfrm>
            <a:off x="791202" y="271035"/>
            <a:ext cx="79175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ru-RU" dirty="0"/>
          </a:p>
          <a:p>
            <a:pPr algn="just"/>
            <a:endParaRPr lang="ru-RU" dirty="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CE0712-179A-4745-8110-1A1F1CF0740F}"/>
              </a:ext>
            </a:extLst>
          </p:cNvPr>
          <p:cNvSpPr txBox="1"/>
          <p:nvPr/>
        </p:nvSpPr>
        <p:spPr>
          <a:xfrm>
            <a:off x="1172956" y="197753"/>
            <a:ext cx="7664991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 dirty="0">
                <a:cs typeface="Calibri"/>
              </a:rPr>
              <a:t>Пальчиковый футбол</a:t>
            </a:r>
            <a:endParaRPr lang="ru-RU" b="1">
              <a:cs typeface="Calibri" panose="020F0502020204030204"/>
            </a:endParaRPr>
          </a:p>
          <a:p>
            <a:pPr algn="ctr"/>
            <a:endParaRPr lang="ru-RU" b="1" dirty="0">
              <a:cs typeface="Calibri"/>
            </a:endParaRPr>
          </a:p>
          <a:p>
            <a:r>
              <a:rPr lang="ru-RU" dirty="0">
                <a:cs typeface="Calibri"/>
              </a:rPr>
              <a:t>Игра </a:t>
            </a:r>
            <a:r>
              <a:rPr lang="ru-RU" dirty="0">
                <a:ea typeface="+mn-lt"/>
                <a:cs typeface="+mn-lt"/>
              </a:rPr>
              <a:t>помогает укрепить кисти и пальцы рук, развивать их ловкость и гибкость, а также моторику и координацию движений, развивает сообразительность и быстроту реакции!</a:t>
            </a:r>
          </a:p>
          <a:p>
            <a:r>
              <a:rPr lang="ru-RU" dirty="0">
                <a:ea typeface="+mn-lt"/>
                <a:cs typeface="+mn-lt"/>
              </a:rPr>
              <a:t>Дети вставляют пальцы в ботиночки (получаются ноги футболистов) и начинают играть в футбол, забивая гол в ворота противника. Можно усложнить игру, ставя перед воротами препятствия, которые нужно обойти пальчиками.</a:t>
            </a:r>
          </a:p>
          <a:p>
            <a:endParaRPr lang="ru-RU" b="1" dirty="0">
              <a:cs typeface="Calibri"/>
            </a:endParaRPr>
          </a:p>
        </p:txBody>
      </p:sp>
      <p:pic>
        <p:nvPicPr>
          <p:cNvPr id="8" name="Рисунок 8" descr="Изображение выглядит как внутренний, бутылка, стол, вино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AFF9564D-2E0A-4F2F-B9F1-92A810AC6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931" y="2352536"/>
            <a:ext cx="2956578" cy="2956578"/>
          </a:xfrm>
          <a:prstGeom prst="rect">
            <a:avLst/>
          </a:prstGeom>
        </p:spPr>
      </p:pic>
      <p:pic>
        <p:nvPicPr>
          <p:cNvPr id="11" name="Рисунок 11">
            <a:extLst>
              <a:ext uri="{FF2B5EF4-FFF2-40B4-BE49-F238E27FC236}">
                <a16:creationId xmlns:a16="http://schemas.microsoft.com/office/drawing/2014/main" id="{684BDA8D-93B2-4CE2-B571-7E9BCD65E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561" y="2870456"/>
            <a:ext cx="4177274" cy="232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47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0431" y="1730015"/>
            <a:ext cx="9057914" cy="125495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endParaRPr lang="ru-RU" sz="2000" dirty="0"/>
          </a:p>
          <a:p>
            <a:endParaRPr lang="ru-RU" sz="2400" dirty="0">
              <a:cs typeface="Calibri"/>
            </a:endParaRPr>
          </a:p>
          <a:p>
            <a:pPr>
              <a:lnSpc>
                <a:spcPct val="150000"/>
              </a:lnSpc>
            </a:pPr>
            <a:endParaRPr lang="ru-RU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CE0712-179A-4745-8110-1A1F1CF0740F}"/>
              </a:ext>
            </a:extLst>
          </p:cNvPr>
          <p:cNvSpPr txBox="1"/>
          <p:nvPr/>
        </p:nvSpPr>
        <p:spPr>
          <a:xfrm>
            <a:off x="2105311" y="1927358"/>
            <a:ext cx="5357726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dirty="0">
              <a:cs typeface="Calibri"/>
            </a:endParaRPr>
          </a:p>
          <a:p>
            <a:endParaRPr lang="ru-RU" dirty="0">
              <a:cs typeface="Calibri"/>
            </a:endParaRPr>
          </a:p>
          <a:p>
            <a:endParaRPr lang="ru-RU" dirty="0">
              <a:cs typeface="Calibri"/>
            </a:endParaRPr>
          </a:p>
          <a:p>
            <a:endParaRPr lang="ru-RU" dirty="0">
              <a:cs typeface="Calibri"/>
            </a:endParaRPr>
          </a:p>
          <a:p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73995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490</TotalTime>
  <Words>10</Words>
  <Application>Microsoft Office PowerPoint</Application>
  <PresentationFormat>Экран (4:3)</PresentationFormat>
  <Paragraphs>6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user</cp:lastModifiedBy>
  <cp:revision>1002</cp:revision>
  <dcterms:created xsi:type="dcterms:W3CDTF">2013-11-19T05:52:05Z</dcterms:created>
  <dcterms:modified xsi:type="dcterms:W3CDTF">2019-12-08T19:12:32Z</dcterms:modified>
</cp:coreProperties>
</file>