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2"/>
  </p:notesMasterIdLst>
  <p:sldIdLst>
    <p:sldId id="256" r:id="rId2"/>
    <p:sldId id="257" r:id="rId3"/>
    <p:sldId id="263" r:id="rId4"/>
    <p:sldId id="283" r:id="rId5"/>
    <p:sldId id="284" r:id="rId6"/>
    <p:sldId id="287" r:id="rId7"/>
    <p:sldId id="285" r:id="rId8"/>
    <p:sldId id="289" r:id="rId9"/>
    <p:sldId id="299" r:id="rId10"/>
    <p:sldId id="276" r:id="rId11"/>
    <p:sldId id="282" r:id="rId12"/>
    <p:sldId id="288" r:id="rId13"/>
    <p:sldId id="291" r:id="rId14"/>
    <p:sldId id="292" r:id="rId15"/>
    <p:sldId id="293" r:id="rId16"/>
    <p:sldId id="294" r:id="rId17"/>
    <p:sldId id="295" r:id="rId18"/>
    <p:sldId id="296" r:id="rId19"/>
    <p:sldId id="298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7" autoAdjust="0"/>
    <p:restoredTop sz="94653" autoAdjust="0"/>
  </p:normalViewPr>
  <p:slideViewPr>
    <p:cSldViewPr>
      <p:cViewPr>
        <p:scale>
          <a:sx n="30" d="100"/>
          <a:sy n="30" d="100"/>
        </p:scale>
        <p:origin x="-3132" y="-13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58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CF165-3195-4852-9FD0-E998C64C603F}" type="datetimeFigureOut">
              <a:rPr lang="ru-RU" smtClean="0"/>
              <a:pPr/>
              <a:t>12.05.2019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252E7-D338-4312-986A-3D20572F9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252E7-D338-4312-986A-3D20572F927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12.05.2019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12.05.2019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12.05.2019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12.05.2019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12.05.2019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12.05.2019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F:\&#1052;&#1059;&#1047;&#1067;&#1050;&#1040;\&#1043;&#1048;&#1052;&#1053;.mp3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52;&#1059;&#1047;&#1067;&#1050;&#1040;\internacional-gimn-rsfsr-i-cccr-do-1944.mp3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52;&#1059;&#1047;&#1067;&#1050;&#1040;\&#1043;&#1080;&#1084;&#1085;%20&#1056;&#1086;&#1089;&#1089;&#1080;&#1080;%20&#1089;%201944%20&#1075;&#1086;&#1076;&#1072;.%20&#1043;&#1080;&#1084;&#1085;%20&#1057;&#1086;&#1074;&#1077;&#1090;&#1089;&#1082;&#1086;&#1075;&#1086;%20&#1057;&#1086;&#1102;&#1079;&#1072;..mp3" TargetMode="Externa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52;&#1059;&#1047;&#1067;&#1050;&#1040;\&#1043;&#1080;&#1084;&#1085;%20&#1056;&#1086;&#1089;&#1089;&#1080;&#1080;%20&#1089;%201991%20&#1075;&#1086;&#1076;&#1072;.mp3" TargetMode="Externa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52;&#1059;&#1047;&#1067;&#1050;&#1040;\&#1057;&#1086;&#1074;&#1088;&#1077;&#1084;&#1077;&#1085;&#1085;&#1099;&#1081;%20&#1075;&#1080;&#1084;&#1085;%20&#1056;&#1086;&#1089;&#1089;&#1080;&#1081;&#1089;&#1082;&#1086;&#1081;%20&#1060;&#1077;&#1076;&#1077;&#1088;&#1072;&#1094;&#1080;&#1080;.mp3" TargetMode="Externa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52;&#1059;&#1047;&#1067;&#1050;&#1040;\&#1043;&#1088;&#1086;&#1084;%20&#1087;&#1086;&#1073;&#1077;&#1076;&#1099;,%20&#1088;&#1072;&#1079;&#1076;&#1072;&#1074;&#1072;&#1081;&#1089;&#1103;.mp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52;&#1059;&#1047;&#1067;&#1050;&#1040;\&#1055;&#1077;&#1088;&#1074;&#1099;&#1081;%20&#1086;&#1092;&#1080;&#1094;&#1080;&#1072;&#1083;&#1100;&#1085;&#1099;&#1081;%20&#1075;&#1080;&#1084;&#1085;%20&#1056;&#1086;&#1089;&#1089;&#1080;&#1080;%201816%20&#1075;&#1086;&#1076;&#1072;.mp3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52;&#1059;&#1047;&#1067;&#1050;&#1040;\gimn-velikoy-rossiyskoy-imperii-1833-1917---molitva-russkih-.mp3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my.sfu-kras.ru/files/flag-RF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501008"/>
            <a:ext cx="2843808" cy="3356992"/>
          </a:xfrm>
        </p:spPr>
        <p:txBody>
          <a:bodyPr anchor="ctr">
            <a:normAutofit fontScale="92500"/>
          </a:bodyPr>
          <a:lstStyle/>
          <a:p>
            <a:r>
              <a:rPr lang="ru-RU" b="1" i="1" dirty="0" smtClean="0">
                <a:solidFill>
                  <a:schemeClr val="bg1"/>
                </a:solidFill>
                <a:latin typeface="Constantia" pitchFamily="18" charset="0"/>
              </a:rPr>
              <a:t>Выполнили студентки:</a:t>
            </a:r>
          </a:p>
          <a:p>
            <a:r>
              <a:rPr lang="ru-RU" b="1" i="1" dirty="0" smtClean="0">
                <a:solidFill>
                  <a:schemeClr val="bg1"/>
                </a:solidFill>
                <a:latin typeface="Constantia" pitchFamily="18" charset="0"/>
              </a:rPr>
              <a:t>2 курса группы АС </a:t>
            </a:r>
          </a:p>
          <a:p>
            <a:r>
              <a:rPr lang="ru-RU" b="1" i="1" dirty="0" err="1" smtClean="0">
                <a:solidFill>
                  <a:schemeClr val="bg1"/>
                </a:solidFill>
                <a:latin typeface="Constantia" pitchFamily="18" charset="0"/>
              </a:rPr>
              <a:t>Страшева</a:t>
            </a:r>
            <a:r>
              <a:rPr lang="ru-RU" b="1" i="1" dirty="0" smtClean="0">
                <a:solidFill>
                  <a:schemeClr val="bg1"/>
                </a:solidFill>
                <a:latin typeface="Constantia" pitchFamily="18" charset="0"/>
              </a:rPr>
              <a:t> А.Р.</a:t>
            </a:r>
          </a:p>
          <a:p>
            <a:r>
              <a:rPr lang="ru-RU" b="1" i="1" dirty="0" err="1" smtClean="0">
                <a:solidFill>
                  <a:schemeClr val="bg1"/>
                </a:solidFill>
                <a:latin typeface="Constantia" pitchFamily="18" charset="0"/>
              </a:rPr>
              <a:t>Гурбанзаде</a:t>
            </a:r>
            <a:r>
              <a:rPr lang="ru-RU" b="1" i="1" dirty="0" smtClean="0">
                <a:solidFill>
                  <a:schemeClr val="bg1"/>
                </a:solidFill>
                <a:latin typeface="Constantia" pitchFamily="18" charset="0"/>
              </a:rPr>
              <a:t> Ф.М.</a:t>
            </a:r>
          </a:p>
          <a:p>
            <a:r>
              <a:rPr lang="ru-RU" b="1" i="1" dirty="0" smtClean="0">
                <a:solidFill>
                  <a:schemeClr val="bg1"/>
                </a:solidFill>
                <a:latin typeface="Constantia" pitchFamily="18" charset="0"/>
              </a:rPr>
              <a:t>Проверил преподаватель:</a:t>
            </a:r>
          </a:p>
          <a:p>
            <a:r>
              <a:rPr lang="ru-RU" b="1" i="1" dirty="0" err="1" smtClean="0">
                <a:solidFill>
                  <a:schemeClr val="bg1"/>
                </a:solidFill>
                <a:latin typeface="Constantia" pitchFamily="18" charset="0"/>
              </a:rPr>
              <a:t>Кадина</a:t>
            </a:r>
            <a:r>
              <a:rPr lang="ru-RU" b="1" i="1" dirty="0" smtClean="0">
                <a:solidFill>
                  <a:schemeClr val="bg1"/>
                </a:solidFill>
                <a:latin typeface="Constantia" pitchFamily="18" charset="0"/>
              </a:rPr>
              <a:t> Вероника Владимировна</a:t>
            </a:r>
          </a:p>
          <a:p>
            <a:endParaRPr lang="ru-RU" b="1" i="1" dirty="0" smtClean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9100" y="642918"/>
            <a:ext cx="8305800" cy="1500198"/>
          </a:xfrm>
        </p:spPr>
        <p:txBody>
          <a:bodyPr anchor="ctr"/>
          <a:lstStyle/>
          <a:p>
            <a:r>
              <a:rPr lang="ru-RU" sz="6000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гимн России</a:t>
            </a:r>
            <a:endParaRPr lang="ru-RU" sz="6000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35987" y="1142984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03295" y="1214422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ÐÐ°ÑÑÐ¸Ð½ÐºÐ¸ Ð¿Ð¾ Ð·Ð°Ð¿ÑÐ¾ÑÑ ÑÐ¾Ð½ Ð´Ð»Ñ Ð¿ÑÐµÐ·ÐµÐ½ÑÐ°ÑÐ¸Ð¸ Ð³Ð¸Ð¼Ð½Ð° ÑÐ¾ÑÑÐ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pic>
        <p:nvPicPr>
          <p:cNvPr id="6" name="Рисунок 5" descr="liberalis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4519010"/>
            <a:ext cx="3115458" cy="23389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-1611560"/>
            <a:ext cx="5544616" cy="6858000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+mn-lt"/>
              </a:rPr>
              <a:t>Гимн России 1917 года. «Рабочая Марсельеза»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20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2000" b="1" dirty="0" smtClean="0">
                <a:solidFill>
                  <a:schemeClr val="bg1"/>
                </a:solidFill>
                <a:latin typeface="+mn-lt"/>
              </a:rPr>
              <a:t>  </a:t>
            </a:r>
            <a:r>
              <a:rPr lang="ru-RU" sz="2000" b="1" spc="0" dirty="0" smtClean="0">
                <a:solidFill>
                  <a:schemeClr val="bg1"/>
                </a:solidFill>
                <a:latin typeface="+mn-lt"/>
              </a:rPr>
              <a:t> В феврале 1917 года император Николай Второй отрекся от власти, а вместе с ним ушел в прошлое  и  гимн.</a:t>
            </a:r>
            <a:br>
              <a:rPr lang="ru-RU" sz="2000" b="1" spc="0" dirty="0" smtClean="0">
                <a:solidFill>
                  <a:schemeClr val="bg1"/>
                </a:solidFill>
                <a:latin typeface="+mn-lt"/>
              </a:rPr>
            </a:br>
            <a:r>
              <a:rPr lang="ru-RU" sz="2000" b="1" spc="0" dirty="0" smtClean="0">
                <a:solidFill>
                  <a:schemeClr val="bg1"/>
                </a:solidFill>
                <a:latin typeface="+mn-lt"/>
              </a:rPr>
              <a:t>В Россию пришла «Марсельеза». Ее распевали декабристы, революционное  студенчество, однако она была  доступна  лишь знавшим французский язык. Под названием "Рабочей Марсельезы" песня стала хорошо  известной  с 1875  года. </a:t>
            </a:r>
            <a:br>
              <a:rPr lang="ru-RU" sz="2000" b="1" spc="0" dirty="0" smtClean="0">
                <a:solidFill>
                  <a:schemeClr val="bg1"/>
                </a:solidFill>
                <a:latin typeface="+mn-lt"/>
              </a:rPr>
            </a:br>
            <a:r>
              <a:rPr lang="ru-RU" sz="2000" b="1" spc="0" dirty="0" smtClean="0">
                <a:solidFill>
                  <a:schemeClr val="bg1"/>
                </a:solidFill>
                <a:latin typeface="+mn-lt"/>
              </a:rPr>
              <a:t>Автором  русского  перевода был поэт Петр  </a:t>
            </a:r>
            <a:r>
              <a:rPr lang="ru-RU" sz="2000" b="1" spc="0" dirty="0" err="1" smtClean="0">
                <a:solidFill>
                  <a:schemeClr val="bg1"/>
                </a:solidFill>
                <a:latin typeface="+mn-lt"/>
              </a:rPr>
              <a:t>Лаврович</a:t>
            </a:r>
            <a:r>
              <a:rPr lang="ru-RU" sz="2000" b="1" spc="0" dirty="0" smtClean="0">
                <a:solidFill>
                  <a:schemeClr val="bg1"/>
                </a:solidFill>
                <a:latin typeface="+mn-lt"/>
              </a:rPr>
              <a:t>  Лавров, а сделал ее музыкальную обработку композитор  Александр  Константинович  Глазунов.</a:t>
            </a:r>
            <a:endParaRPr lang="ru-RU" sz="1600" b="1" spc="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85992"/>
            <a:ext cx="4059936" cy="3810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endParaRPr lang="ru-RU" sz="1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tolia_5471322_Subscription_XL-750x4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ГИМН.mp3">
            <a:hlinkClick r:id="" action="ppaction://media"/>
          </p:cNvPr>
          <p:cNvPicPr>
            <a:picLocks noGrp="1" noRot="1" noChangeAspect="1"/>
          </p:cNvPicPr>
          <p:nvPr>
            <p:ph sz="half" idx="2"/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244408" y="5949280"/>
            <a:ext cx="491480" cy="49148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476672"/>
            <a:ext cx="3059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Отречёмся от старого мира, Отряхнём его прах с наших ног! Нам не нужно златого кумира, Ненавистен нам царский чертог. Ему нужны для войска солдаты - Подавайте ему сыновей. Ему нужны пиры и палаты — Подавай ему крови своей. Припев: 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0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Вставай, подымайся, рабочий народ!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Иди на врага, люд голодный!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Раздайся, клич мести народной!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Вперёд, вперёд, вперёд, вперёд, вперёд!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Кулаки-богачи жадной сворой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Расхищают тяжёлый твой труд.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Твоим потом жиреют </a:t>
            </a:r>
            <a:r>
              <a:rPr lang="ru-RU" b="1" dirty="0" err="1" smtClean="0">
                <a:solidFill>
                  <a:schemeClr val="bg1"/>
                </a:solidFill>
              </a:rPr>
              <a:t>обжоры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Твой последний кусок они рвут.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Не довольно ли вечного горя?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Встанем, братья, повсюду зараз —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От Днепра и до Белого моря,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И Поволжье, и Дальний Кавказ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 Припев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     И взойдёт за кровавой зарёю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Солнце правды и братской любви,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Хоть купили мы страшной ценою —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Кровью нашею — счастье земли.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И настанет година свободы: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За эпохой кровавой борьбы,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И сольются в едином народы,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В царстве славы, труда и борьбы.</a:t>
            </a:r>
            <a:endParaRPr lang="ru-RU" dirty="0"/>
          </a:p>
        </p:txBody>
      </p:sp>
      <p:pic>
        <p:nvPicPr>
          <p:cNvPr id="10" name="Рисунок 9" descr="liberalis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519010"/>
            <a:ext cx="3115458" cy="2338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554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Ð°ÑÑÐ¸Ð½ÐºÐ¸ Ð¿Ð¾ Ð·Ð°Ð¿ÑÐ¾ÑÑ ÑÐ¾Ð½ Ð´Ð»Ñ Ð¿ÑÐµÐ·ÐµÐ½ÑÐ°ÑÐ¸Ð¸ Ð³Ð¸Ð¼Ð½Ð° ÑÐ¾ÑÑ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99592" y="980728"/>
            <a:ext cx="7344816" cy="5877272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        10 января 1918 г. на Третьем съезде Советов прозвучал "Интернационал".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        Текст песни принадлежит французскому поэту, анархисту, члену 1-го Интернационала и Парижской коммуны </a:t>
            </a:r>
            <a:r>
              <a:rPr lang="ru-RU" sz="2800" b="1" dirty="0" err="1" smtClean="0">
                <a:solidFill>
                  <a:schemeClr val="bg1"/>
                </a:solidFill>
              </a:rPr>
              <a:t>Эжену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Потье</a:t>
            </a:r>
            <a:r>
              <a:rPr lang="ru-RU" sz="2800" b="1" dirty="0" smtClean="0">
                <a:solidFill>
                  <a:schemeClr val="bg1"/>
                </a:solidFill>
              </a:rPr>
              <a:t>. Музыка Пьера </a:t>
            </a:r>
            <a:r>
              <a:rPr lang="ru-RU" sz="2800" b="1" dirty="0" err="1" smtClean="0">
                <a:solidFill>
                  <a:schemeClr val="bg1"/>
                </a:solidFill>
              </a:rPr>
              <a:t>Дегейтера</a:t>
            </a:r>
            <a:r>
              <a:rPr lang="ru-RU" sz="2800" b="1" dirty="0" smtClean="0">
                <a:solidFill>
                  <a:schemeClr val="bg1"/>
                </a:solidFill>
              </a:rPr>
              <a:t> .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        На русский язык текст «Интернационала» перевёл в 1902 году Аркадий Яковлевич </a:t>
            </a:r>
            <a:r>
              <a:rPr lang="ru-RU" sz="2800" b="1" dirty="0" err="1" smtClean="0">
                <a:solidFill>
                  <a:schemeClr val="bg1"/>
                </a:solidFill>
              </a:rPr>
              <a:t>Коц</a:t>
            </a:r>
            <a:r>
              <a:rPr lang="ru-RU" sz="2800" b="1" dirty="0" smtClean="0">
                <a:solidFill>
                  <a:schemeClr val="bg1"/>
                </a:solidFill>
              </a:rPr>
              <a:t>.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       «Интернационал» в России стал общепризнанным партийным гимном революционной социал-демократии, с начала 1918 года — гимном Советского государства, затем СССР. В связи с утверждением нового Государственного гимна Советского Союза в 1944 году «Интернационал» стал  официальным гимном Всесоюзной коммунистической партии (большевиков), впоследствии КПСС.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-171400"/>
            <a:ext cx="7643192" cy="126037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Гимн России с 1918 года. Гимн «Интернационал»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tolia_5471322_Subscription_XL-750x4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4211960" cy="6858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2800" b="1" dirty="0" smtClean="0"/>
              <a:t> </a:t>
            </a: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Припев. </a:t>
            </a:r>
          </a:p>
          <a:p>
            <a:pPr>
              <a:buNone/>
            </a:pP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        Вставай, проклятьем заклейменный,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Весь мир голодных и рабов!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Кипит наш разум возмущенный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И смертный бой вести готов.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Весь мир насилья мы разрушим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До основанья, а затем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Мы наш, мы новый мир построим,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Кто был ничем, тот станет всем.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sz="38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         Припев:</a:t>
            </a:r>
          </a:p>
          <a:p>
            <a:pPr>
              <a:buNone/>
            </a:pP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        Это есть наш последний</a:t>
            </a:r>
            <a:r>
              <a:rPr lang="ru-RU" sz="3800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sz="38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И решительный бой,</a:t>
            </a:r>
            <a:r>
              <a:rPr lang="ru-RU" sz="3800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sz="38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С Интернационалом</a:t>
            </a:r>
            <a:r>
              <a:rPr lang="ru-RU" sz="3800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sz="38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Воспрянет род людской!</a:t>
            </a:r>
            <a:r>
              <a:rPr lang="ru-RU" sz="3800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sz="3800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Никто не даст нам избавленья –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Ни Бог, ни царь и ни герой,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Добьемся мы освобожденья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Своею собственной рукой.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Чтоб свергнуть гнет рукой умелой,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Отвоевать свое добро,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Вздувайте горн и куйте смело,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Пока железо горячо.</a:t>
            </a:r>
            <a:endParaRPr lang="ru-RU" sz="38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6" name="Рисунок 5" descr="60251_foto1_0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42191" y="4714860"/>
            <a:ext cx="3401809" cy="21431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572000" y="40466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Лишь мы, работники всемирной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Великой армии труда,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Владеть землей имеем право,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Но паразиты – никогда.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И если гром великий грянет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Над сворой псов и палачей,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Для нас все так же солнце станет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Сиять огнем своих лучей.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8" name="internacional-gimn-rsfsr-i-cccr-do-194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211960" y="5517232"/>
            <a:ext cx="800472" cy="800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776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Ð°ÑÑÐ¸Ð½ÐºÐ¸ Ð¿Ð¾ Ð·Ð°Ð¿ÑÐ¾ÑÑ ÑÐ¾Ð½ Ð´Ð»Ñ Ð¿ÑÐµÐ·ÐµÐ½ÑÐ°ÑÐ¸Ð¸ Ð³Ð¸Ð¼Ð½Ð° ÑÐ¾ÑÑ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115616" y="1268760"/>
            <a:ext cx="7056784" cy="55892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800" b="1" dirty="0" smtClean="0">
                <a:solidFill>
                  <a:schemeClr val="bg1"/>
                </a:solidFill>
              </a:rPr>
              <a:t/>
            </a:r>
            <a:br>
              <a:rPr lang="ru-RU" sz="1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На одном из заседаний Политбюро было принято решение о создании нового Государственного гимна СССР. 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В итоге был утвержден текст поэта Сергея Владимировича Михалкова и журналиста Г.А. </a:t>
            </a:r>
            <a:r>
              <a:rPr lang="ru-RU" sz="2800" b="1" dirty="0" err="1" smtClean="0">
                <a:solidFill>
                  <a:schemeClr val="bg1"/>
                </a:solidFill>
              </a:rPr>
              <a:t>Эль-Регистана</a:t>
            </a:r>
            <a:r>
              <a:rPr lang="ru-RU" sz="2800" b="1" dirty="0" smtClean="0">
                <a:solidFill>
                  <a:schemeClr val="bg1"/>
                </a:solidFill>
              </a:rPr>
              <a:t>  на музыку композитора Александра Васильевича Александрова.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Новый Государственный гимн СССР впервые прозвучал в ночь на 1-е января 1944г. С 15 марта 1944 г. гимн начал исполняться повсеместно. Он содействовал сплочению народа в защите Отечества от фашистских захватчиков, звал к новым подвигам и свершениям</a:t>
            </a:r>
            <a:r>
              <a:rPr lang="ru-RU" sz="2000" b="1" dirty="0" smtClean="0">
                <a:solidFill>
                  <a:schemeClr val="bg1"/>
                </a:solidFill>
              </a:rPr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Гимн России с 1944 года. Гимн Советского Союза.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tolia_5471322_Subscription_XL-750x4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476672"/>
            <a:ext cx="3779912" cy="61926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Союз нерушимый республик свободных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Сплотила навеки Великая Русь.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Да здравствует созданный волей народов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Единый, могучий Советский Союз!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       Припев: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      Славься, Отечество наше свободное,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Дружбы народов надежный оплот!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Партия Ленина – сила народная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Нас к торжеству коммунизма ведет!</a:t>
            </a:r>
            <a:endParaRPr lang="ru-RU" sz="28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332656"/>
            <a:ext cx="3779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Сквозь грозы сияло нам солнце свободы,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       И Ленин великий нам путь озарил.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На правое дело он поднял народы,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На труд и на подвиги нас вдохновил!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       Припев: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В победе бессмертных идей коммунизма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Мы видим грядущее нашей страны,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И Красному знамени славной Отчизны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Мы будем всегда беззаветно верны!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pic>
        <p:nvPicPr>
          <p:cNvPr id="7" name="Гимн России с 1944 года. Гимн Советского Союза.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23928" y="5661248"/>
            <a:ext cx="7200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800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Ð°ÑÑÐ¸Ð½ÐºÐ¸ Ð¿Ð¾ Ð·Ð°Ð¿ÑÐ¾ÑÑ ÑÐ¾Ð½ Ð´Ð»Ñ Ð¿ÑÐµÐ·ÐµÐ½ÑÐ°ÑÐ¸Ð¸ Ð³Ð¸Ð¼Ð½Ð° ÑÐ¾ÑÑ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764704"/>
            <a:ext cx="7128792" cy="60932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В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начале 90-х годов произошел распад СССР. Новому государству потребовался новый гимн. В 1991 году, по указу первого президента России Б.Н. Ельцина "Патриотическая песнь" Михаила Ивановича Глинки , написанная еще в 1834 году, была объявлена гимном Российской Федерации.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     Почти тогда же встал вопрос и о тексте гимна. Свои силы "пробовали" многие известные и неизвестные поэты, было предложено около 6000 вариантов текста.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     К сожалению, ни на одном варианте не остановились.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                                                          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                                                            Б. Н. Ельцин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                                                            первый президент России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0"/>
            <a:ext cx="7643192" cy="126037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Гимн России с 1991 года</a:t>
            </a:r>
            <a:br>
              <a:rPr lang="ru-RU" b="1" dirty="0" smtClean="0">
                <a:solidFill>
                  <a:schemeClr val="bg1"/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tolia_5471322_Subscription_XL-750x4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Гимн России с 1991 года</a:t>
            </a:r>
            <a:br>
              <a:rPr lang="ru-RU" b="1" dirty="0" smtClean="0">
                <a:solidFill>
                  <a:schemeClr val="bg1"/>
                </a:solidFill>
              </a:rPr>
            </a:br>
            <a:endParaRPr lang="ru-RU" dirty="0"/>
          </a:p>
        </p:txBody>
      </p:sp>
      <p:pic>
        <p:nvPicPr>
          <p:cNvPr id="7" name="Гимн России с 1991 год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83568" y="4653136"/>
            <a:ext cx="1080120" cy="108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409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Ð°ÑÑÐ¸Ð½ÐºÐ¸ Ð¿Ð¾ Ð·Ð°Ð¿ÑÐ¾ÑÑ ÑÐ¾Ð½ Ð´Ð»Ñ Ð¿ÑÐµÐ·ÐµÐ½ÑÐ°ÑÐ¸Ð¸ Ð³Ð¸Ð¼Ð½Ð° ÑÐ¾ÑÑ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1268760"/>
            <a:ext cx="7056784" cy="55892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Современный Государственный гимн России был утвержден Указом Президента России Владимиром Владимировичем Путиным 30 декабря 2000 года. Российский народ услышал его впервые в ночь на 1 января нового 2001 года. Накануне нового XXI века у России появился новый гимн.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Слова Гимна Российской Федерации написал советский писатель Сергей Владимирович Михалков. Он же был автором Государственного гимна СССР.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Современный гимн Российской Федерации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tolia_5471322_Subscription_XL-750x4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16632"/>
            <a:ext cx="3347864" cy="67413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Россия – священная наша держава,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Россия – любимая наша страна.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Могучая воля, великая слава –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Твое достоянье на все времена!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endParaRPr lang="ru-RU" sz="28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          Припев: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       Славься, Отечество наше свободное,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Братских народов союз вековой,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Предками данная мудрость народная!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Славься, страна! Мы гордимся тобой!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0"/>
            <a:ext cx="406794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От южных морей до полярного края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Раскинулись наши леса и поля.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Одна ты на свете! Одна ты такая –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Хранимая Богом родная земля!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endParaRPr lang="ru-RU" sz="2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         Припев.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>      Широкий простор для мечты и для жизни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Грядущие нам открывают года.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Нам силу дает наша верность Отчизне.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Так было, так есть и так будет всегда!</a:t>
            </a:r>
          </a:p>
          <a:p>
            <a:endParaRPr lang="ru-RU" dirty="0"/>
          </a:p>
        </p:txBody>
      </p:sp>
      <p:pic>
        <p:nvPicPr>
          <p:cNvPr id="7" name="Современный гимн Российской Федераци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347864" y="5373216"/>
            <a:ext cx="1080120" cy="108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096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ÐÐ°ÑÑÐ¸Ð½ÐºÐ¸ Ð¿Ð¾ Ð·Ð°Ð¿ÑÐ¾ÑÑ ÑÐ¾Ð½ Ð´Ð»Ñ Ð¿ÑÐµÐ·ÐµÐ½ÑÐ°ÑÐ¸Ð¸ Ð³Ð¸Ð¼Ð½Ð° ÑÐ¾ÑÑ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08720"/>
            <a:ext cx="7056784" cy="594928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Гимн – это песня, посвященная Родине, это символ государства, такой же, как герб и флаг. Он прославляет могущество и величие нашей огромной страны. Каждая страна имеет свой Государственный гимн. Каждый гражданин должен уважать символы своего государства, знать слова гимна своей Родины.</a:t>
            </a:r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Гимн  — торжественная песня, восхваляющая и прославляющая кого-либо или что-либо (первоначально — божество).</a:t>
            </a:r>
            <a:endParaRPr lang="ru-RU" sz="28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219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Что такое гимн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tolia_5471322_Subscription_XL-750x4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chemeClr val="bg1"/>
                </a:solidFill>
              </a:rPr>
              <a:t>В словах гимна отражаются могущество и величие нашей Родины, ее необъятные просторы, богатая история. Эти стихи объединяют людей всех национальностей, всех, кто любит свою страну, гордится ею и желает ей процветания.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   Красивая, величественная и торжественная музыка рождает в сердце каждого россиянина чувство гордости за свою Родину. Ее знают во всем мире. Вместе с легко запоминающимися словами она ярко представляет нашу широкую Русь с ее бескрайними полями, лесами, реками и озерами, городами и деревнями.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68151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+mn-lt"/>
                <a:cs typeface="Aharoni" pitchFamily="2" charset="-79"/>
              </a:rPr>
              <a:t>Наша Родина</a:t>
            </a:r>
            <a:endParaRPr lang="ru-RU" sz="6000" b="1" dirty="0">
              <a:solidFill>
                <a:srgbClr val="FF0000"/>
              </a:solidFill>
              <a:latin typeface="+mn-lt"/>
              <a:cs typeface="Aharoni" pitchFamily="2" charset="-79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ÐÐ°ÑÑÐ¸Ð½ÐºÐ¸ Ð¿Ð¾ Ð·Ð°Ð¿ÑÐ¾ÑÑ ÑÐ¾Ð½ Ð´Ð»Ñ Ð¿ÑÐµÐ·ÐµÐ½ÑÐ°ÑÐ¸Ð¸ Ð³Ð¸Ð¼Ð½Ð° ÑÐ¾ÑÑ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949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chemeClr val="bg1"/>
                </a:solidFill>
              </a:rPr>
              <a:t>До XVII века, в России, торжественные церемонии сопровождались исключительно церковными песнопениями. Позже, когда появились "</a:t>
            </a:r>
            <a:r>
              <a:rPr lang="ru-RU" b="1" dirty="0" err="1" smtClean="0">
                <a:solidFill>
                  <a:schemeClr val="bg1"/>
                </a:solidFill>
              </a:rPr>
              <a:t>виватные</a:t>
            </a:r>
            <a:r>
              <a:rPr lang="ru-RU" b="1" dirty="0" smtClean="0">
                <a:solidFill>
                  <a:schemeClr val="bg1"/>
                </a:solidFill>
              </a:rPr>
              <a:t> канты" и т.п., они имели характер "временных" гимнов, т.е. сочинялись для каждого конкретного торжества (коронации, победы).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Ð°ÑÑÐ¸Ð½ÐºÐ¸ Ð¿Ð¾ Ð·Ð°Ð¿ÑÐ¾ÑÑ ÑÐ¾Ð½ Ð´Ð»Ñ Ð¿ÑÐµÐ·ÐµÐ½ÑÐ°ÑÐ¸Ð¸ Ð³Ð¸Ð¼Ð½Ð° ÑÐ¾ÑÑ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99592" y="764704"/>
            <a:ext cx="7200800" cy="6093296"/>
          </a:xfrm>
        </p:spPr>
        <p:txBody>
          <a:bodyPr>
            <a:normAutofit fontScale="85000" lnSpcReduction="10000"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        Исторически  принято  считать,  что  первый российский гимн возник в XVIII веке. Это был военный марш-гимн, который создавался для поднятия духа русской армии и флота.  11 декабря 1790 года русская армия под предводительством  великого полководца Александра Васильевича Суворова взяла неприступную турецкую крепость Измаил. Это стало переломным моментом в ходе Русско-турецкой войны. Торжественное и приподнятое настроение, упоение победой, гордость за свое Отечество читаются в каждой строчке этой песни. Ее авторы – композитор Иосиф Анатольевич Козловский  и поэт Гаврила Романович Державин.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2840" y="-315416"/>
            <a:ext cx="8841160" cy="119675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Первый гимн России -1790 года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Fotolia_5471322_Subscription_XL-750x4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476672"/>
            <a:ext cx="4186808" cy="554461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Гром победы, раздавайся!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err="1" smtClean="0">
                <a:solidFill>
                  <a:schemeClr val="tx2">
                    <a:lumMod val="10000"/>
                  </a:schemeClr>
                </a:solidFill>
              </a:rPr>
              <a:t>Веселися</a:t>
            </a: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, храбрый росс!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Звучной славой украшайся!        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Магомета ты потряс!</a:t>
            </a:r>
          </a:p>
          <a:p>
            <a:pPr>
              <a:lnSpc>
                <a:spcPct val="120000"/>
              </a:lnSpc>
              <a:buNone/>
            </a:pP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           </a:t>
            </a: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Воды быстрого Дуная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Уж в руках теперь у нас;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Храбрость россов почитая,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Тавр под нами и Кавказ.</a:t>
            </a:r>
          </a:p>
          <a:p>
            <a:pPr>
              <a:lnSpc>
                <a:spcPct val="120000"/>
              </a:lnSpc>
              <a:buNone/>
            </a:pP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           Уж не могут орды Крыма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Ныне рушить наш покой;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Гордость </a:t>
            </a:r>
            <a:r>
              <a:rPr lang="ru-RU" sz="3800" b="1" dirty="0" err="1" smtClean="0">
                <a:solidFill>
                  <a:schemeClr val="tx2">
                    <a:lumMod val="10000"/>
                  </a:schemeClr>
                </a:solidFill>
              </a:rPr>
              <a:t>низится</a:t>
            </a: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 Селима,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И бледнеет он с луной.</a:t>
            </a:r>
          </a:p>
          <a:p>
            <a:pPr>
              <a:lnSpc>
                <a:spcPct val="120000"/>
              </a:lnSpc>
              <a:buNone/>
            </a:pP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           Стон </a:t>
            </a:r>
            <a:r>
              <a:rPr lang="ru-RU" sz="3800" b="1" dirty="0" err="1" smtClean="0">
                <a:solidFill>
                  <a:schemeClr val="tx2">
                    <a:lumMod val="10000"/>
                  </a:schemeClr>
                </a:solidFill>
              </a:rPr>
              <a:t>Синая</a:t>
            </a: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 раздается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Днесь в подсолнечной везде;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Зависть и вражда мятется</a:t>
            </a:r>
            <a:b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800" b="1" dirty="0" smtClean="0">
                <a:solidFill>
                  <a:schemeClr val="tx2">
                    <a:lumMod val="10000"/>
                  </a:schemeClr>
                </a:solidFill>
              </a:rPr>
              <a:t>И терзается в себе.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  <a:p>
            <a:endParaRPr lang="ru-RU" sz="2800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116632"/>
            <a:ext cx="46440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Мы ликуем славы звуки,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Чтоб враги могли узреть,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Что свои готовы руки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 край вселенной мы </a:t>
            </a:r>
            <a:r>
              <a:rPr lang="ru-RU" b="1" dirty="0" err="1" smtClean="0">
                <a:solidFill>
                  <a:schemeClr val="tx2">
                    <a:lumMod val="10000"/>
                  </a:schemeClr>
                </a:solidFill>
              </a:rPr>
              <a:t>простреть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  Зри, премудрая царица!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Зри, великая жена!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Что Твой взгляд, Твоя десница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Наш закон, душа одна.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  Зри на </a:t>
            </a:r>
            <a:r>
              <a:rPr lang="ru-RU" b="1" dirty="0" err="1" smtClean="0">
                <a:solidFill>
                  <a:schemeClr val="tx2">
                    <a:lumMod val="10000"/>
                  </a:schemeClr>
                </a:solidFill>
              </a:rPr>
              <a:t>блещущи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соборы,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Зри на сей прекрасный строй;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Всех сердца Тобой и взоры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Оживляются одной.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  Припев: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  Славься сим, Екатерина!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Славься, нежная к нам мать!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6" name="Picture 3" descr="C:\Documents and Settings\Андрей\Мои документы\Downloads\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4365104"/>
            <a:ext cx="4355976" cy="2492896"/>
          </a:xfrm>
          <a:prstGeom prst="rect">
            <a:avLst/>
          </a:prstGeom>
          <a:noFill/>
        </p:spPr>
      </p:pic>
      <p:pic>
        <p:nvPicPr>
          <p:cNvPr id="8" name="Гром победы, раздавайся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1259632" y="5589240"/>
            <a:ext cx="720080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223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Ð°ÑÑÐ¸Ð½ÐºÐ¸ Ð¿Ð¾ Ð·Ð°Ð¿ÑÐ¾ÑÑ ÑÐ¾Ð½ Ð´Ð»Ñ Ð¿ÑÐµÐ·ÐµÐ½ÑÐ°ÑÐ¸Ð¸ Ð³Ð¸Ð¼Ð½Ð° ÑÐ¾ÑÑ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1268760"/>
            <a:ext cx="7056784" cy="5589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bg1"/>
                </a:solidFill>
              </a:rPr>
              <a:t/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Первый же официальным гимном России в 1815 году стал гимн, написанный на музыку английского гимна. Автором слов был великий русский поэт, наставник Александра Сергеевича Пушкина, будущий воспитатель  императора Александра Второго – Василий Андреевич Жуковский . Он написал стихи "Молитва  русских«: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Первый официальный гимн России 1816 года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otolia_5471322_Subscription_XL-750x4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88640"/>
            <a:ext cx="3347864" cy="666936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400" b="1" dirty="0" smtClean="0"/>
              <a:t> </a:t>
            </a: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Боже! Царя храни!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Славному долги дни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Дай на земли!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sz="3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         Гордых смирителю,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Слабых хранителю,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Всех утешителю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Все ниспошли!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sz="3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         </a:t>
            </a:r>
            <a:r>
              <a:rPr lang="ru-RU" sz="3400" b="1" dirty="0" err="1" smtClean="0">
                <a:solidFill>
                  <a:schemeClr val="tx2">
                    <a:lumMod val="10000"/>
                  </a:schemeClr>
                </a:solidFill>
              </a:rPr>
              <a:t>Перводержавную</a:t>
            </a: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Русь православную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Боже, храни!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sz="3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         Царство ей стройное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В силе спокойное! —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Все ж недостойное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Прочь </a:t>
            </a:r>
            <a:r>
              <a:rPr lang="ru-RU" sz="3400" b="1" dirty="0" err="1" smtClean="0">
                <a:solidFill>
                  <a:schemeClr val="tx2">
                    <a:lumMod val="10000"/>
                  </a:schemeClr>
                </a:solidFill>
              </a:rPr>
              <a:t>отжени</a:t>
            </a: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!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sz="3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         Воинство бранное,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Славой избранное,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Боже, храни!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sz="3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         Воинам мстителям,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Чести спасителям,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err="1" smtClean="0">
                <a:solidFill>
                  <a:schemeClr val="tx2">
                    <a:lumMod val="10000"/>
                  </a:schemeClr>
                </a:solidFill>
              </a:rPr>
              <a:t>Миротворителям</a:t>
            </a: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 —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Долгие дни!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sz="3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>
              <a:buNone/>
            </a:pP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         Мирных воителей,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Правды блюстителей,</a:t>
            </a:r>
            <a:b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3400" b="1" dirty="0" smtClean="0">
                <a:solidFill>
                  <a:schemeClr val="tx2">
                    <a:lumMod val="10000"/>
                  </a:schemeClr>
                </a:solidFill>
              </a:rPr>
              <a:t>Боже, храни!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394692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Жизнь их примерную,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Нелицемерную,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Доблестям верную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Ты помяни!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 О, Провидение!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Благословение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Нам ниспошли!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 К благу стремление,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 счастье смирение,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 скорби терпение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Дай на земли!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 Будь нам заступником,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Верным </a:t>
            </a:r>
            <a:r>
              <a:rPr lang="ru-RU" b="1" dirty="0" err="1" smtClean="0">
                <a:solidFill>
                  <a:schemeClr val="tx2">
                    <a:lumMod val="10000"/>
                  </a:schemeClr>
                </a:solidFill>
              </a:rPr>
              <a:t>сопутником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Нас провожай!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 </a:t>
            </a:r>
            <a:r>
              <a:rPr lang="ru-RU" b="1" dirty="0" err="1" smtClean="0">
                <a:solidFill>
                  <a:schemeClr val="tx2">
                    <a:lumMod val="10000"/>
                  </a:schemeClr>
                </a:solidFill>
              </a:rPr>
              <a:t>Светлопрелестная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Жизнь </a:t>
            </a:r>
            <a:r>
              <a:rPr lang="ru-RU" b="1" dirty="0" err="1" smtClean="0">
                <a:solidFill>
                  <a:schemeClr val="tx2">
                    <a:lumMod val="10000"/>
                  </a:schemeClr>
                </a:solidFill>
              </a:rPr>
              <a:t>наднебесная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Сердцу известная,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Сердцу сияй!</a:t>
            </a:r>
          </a:p>
          <a:p>
            <a:pPr>
              <a:buNone/>
            </a:pPr>
            <a:r>
              <a:rPr lang="ru-RU" b="1" dirty="0" smtClean="0"/>
              <a:t> </a:t>
            </a:r>
            <a:endParaRPr lang="ru-RU" dirty="0"/>
          </a:p>
        </p:txBody>
      </p:sp>
      <p:pic>
        <p:nvPicPr>
          <p:cNvPr id="10" name="Первый официальный гимн России 1816 год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851920" y="5661248"/>
            <a:ext cx="728464" cy="7284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771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Ð°ÑÑÐ¸Ð½ÐºÐ¸ Ð¿Ð¾ Ð·Ð°Ð¿ÑÐ¾ÑÑ ÑÐ¾Ð½ Ð´Ð»Ñ Ð¿ÑÐµÐ·ÐµÐ½ÑÐ°ÑÐ¸Ð¸ Ð³Ð¸Ð¼Ð½Ð° ÑÐ¾ÑÑ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71600" y="1340768"/>
            <a:ext cx="7128792" cy="533400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В 1833 году император Николай I находился в зарубежной поездке. Его сопровождал князь Львов. Везде русский император слышал только звуки британского гимна. Это раздражало. По возвращении Николай Павлович поручил Львову написать новую музыку к гимну на текст Жуковского при участии А.С.Пушкина. Современники пишут, что новый гимн исполнили три раза подряд. По лицу далеко не сентиментального императора текли слезы счастья и гордости за Отечество.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Гимн России-1833 года."Боже царя храни"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otolia_5471322_Subscription_XL-750x4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4139952" cy="68580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Боже, Царя храни!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Сильный, державный,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Царствуй на славу, на славу нам!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Царствуй на страх врагам,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Царь православный!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Боже, Царя, Царя храни!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Боже, Царя храни!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Славному долги дни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Дай на земли! Дай на земли!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Гордых смирителю,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Славных хранителю,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Всех утешителю — все ниспошли!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err="1" smtClean="0">
                <a:solidFill>
                  <a:schemeClr val="tx2">
                    <a:lumMod val="10000"/>
                  </a:schemeClr>
                </a:solidFill>
              </a:rPr>
              <a:t>Перводержавную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Русь православную,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Боже, храни! Боже, храни!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Царство ей стройное,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 силе спокойное!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Все ж недостойное прочь </a:t>
            </a:r>
            <a:r>
              <a:rPr lang="ru-RU" b="1" dirty="0" err="1" smtClean="0">
                <a:solidFill>
                  <a:schemeClr val="tx2">
                    <a:lumMod val="10000"/>
                  </a:schemeClr>
                </a:solidFill>
              </a:rPr>
              <a:t>отжени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!</a:t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Воинство бранное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,</a:t>
            </a:r>
            <a:endParaRPr lang="ru-RU" b="1" dirty="0" smtClean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0"/>
            <a:ext cx="828092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Славой избранное,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Боже, храни! Боже, храни!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Воинам-мстителям,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Чести спасителям,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err="1" smtClean="0">
                <a:solidFill>
                  <a:schemeClr val="tx2">
                    <a:lumMod val="10000"/>
                  </a:schemeClr>
                </a:solidFill>
              </a:rPr>
              <a:t>Миротворителям</a:t>
            </a: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 долгие дни!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Мирных воителей,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Правды блюстителей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Боже, храни! Боже, храни!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Жизнь их примерную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Нелицемерную,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Доблестям верную </a:t>
            </a:r>
            <a:r>
              <a:rPr lang="ru-RU" sz="1600" b="1" dirty="0" err="1" smtClean="0">
                <a:solidFill>
                  <a:schemeClr val="tx2">
                    <a:lumMod val="10000"/>
                  </a:schemeClr>
                </a:solidFill>
              </a:rPr>
              <a:t>воспомяни</a:t>
            </a: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!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О, Провидение!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Благословение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Нам ниспошли! Нам ниспошли!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К благу стремление,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В счастье смирение,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В скорби терпение дай на земли!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Будь нам заступником,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Верным </a:t>
            </a:r>
            <a:r>
              <a:rPr lang="ru-RU" sz="1600" b="1" dirty="0" err="1" smtClean="0">
                <a:solidFill>
                  <a:schemeClr val="tx2">
                    <a:lumMod val="10000"/>
                  </a:schemeClr>
                </a:solidFill>
              </a:rPr>
              <a:t>сопутником</a:t>
            </a: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Нас провожай! Нас провожай!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Светло-прелестная,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Жизнь поднебесная,</a:t>
            </a:r>
            <a:b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10000"/>
                  </a:schemeClr>
                </a:solidFill>
              </a:rPr>
              <a:t>Сердцу известная, сердцу сияй!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</a:b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6" name="gimn-velikoy-rossiyskoy-imperii-1833-1917---molitva-russkih-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707904" y="5589240"/>
            <a:ext cx="936104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353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1261</TotalTime>
  <Words>594</Words>
  <Application>Microsoft Office PowerPoint</Application>
  <PresentationFormat>Экран (4:3)</PresentationFormat>
  <Paragraphs>83</Paragraphs>
  <Slides>20</Slides>
  <Notes>1</Notes>
  <HiddenSlides>0</HiddenSlides>
  <MMClips>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гимн России</vt:lpstr>
      <vt:lpstr>Что такое гимн?</vt:lpstr>
      <vt:lpstr>Слайд 3</vt:lpstr>
      <vt:lpstr>Первый гимн России -1790 года</vt:lpstr>
      <vt:lpstr>Слайд 5</vt:lpstr>
      <vt:lpstr>Первый официальный гимн России 1816 года</vt:lpstr>
      <vt:lpstr>Слайд 7</vt:lpstr>
      <vt:lpstr>Гимн России-1833 года."Боже царя храни"</vt:lpstr>
      <vt:lpstr>Слайд 9</vt:lpstr>
      <vt:lpstr>Гимн России 1917 года. «Рабочая Марсельеза»     В феврале 1917 года император Николай Второй отрекся от власти, а вместе с ним ушел в прошлое  и  гимн. В Россию пришла «Марсельеза». Ее распевали декабристы, революционное  студенчество, однако она была  доступна  лишь знавшим французский язык. Под названием "Рабочей Марсельезы" песня стала хорошо  известной  с 1875  года.  Автором  русского  перевода был поэт Петр  Лаврович  Лавров, а сделал ее музыкальную обработку композитор  Александр  Константинович  Глазунов.</vt:lpstr>
      <vt:lpstr>Слайд 11</vt:lpstr>
      <vt:lpstr>Гимн России с 1918 года. Гимн «Интернационал»</vt:lpstr>
      <vt:lpstr>Слайд 13</vt:lpstr>
      <vt:lpstr>Гимн России с 1944 года. Гимн Советского Союза.</vt:lpstr>
      <vt:lpstr>Слайд 15</vt:lpstr>
      <vt:lpstr> Гимн России с 1991 года </vt:lpstr>
      <vt:lpstr>Гимн России с 1991 года </vt:lpstr>
      <vt:lpstr>Современный гимн Российской Федерации</vt:lpstr>
      <vt:lpstr>Слайд 19</vt:lpstr>
      <vt:lpstr>Наша Родина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гимна России</dc:title>
  <dc:creator>ПК</dc:creator>
  <cp:lastModifiedBy>Пользователь</cp:lastModifiedBy>
  <cp:revision>150</cp:revision>
  <dcterms:modified xsi:type="dcterms:W3CDTF">2019-05-12T19:15:58Z</dcterms:modified>
</cp:coreProperties>
</file>