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6" r:id="rId3"/>
    <p:sldId id="260" r:id="rId4"/>
    <p:sldId id="264" r:id="rId5"/>
    <p:sldId id="272" r:id="rId6"/>
    <p:sldId id="265" r:id="rId7"/>
    <p:sldId id="273" r:id="rId8"/>
    <p:sldId id="262" r:id="rId9"/>
    <p:sldId id="263" r:id="rId10"/>
    <p:sldId id="256" r:id="rId11"/>
    <p:sldId id="274" r:id="rId12"/>
    <p:sldId id="267" r:id="rId13"/>
    <p:sldId id="275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andia.ru/text/81/258/images/img3_6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0023" y="2"/>
            <a:ext cx="7622056" cy="553904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430" y="1285860"/>
            <a:ext cx="7543802" cy="2071702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декабря</a:t>
            </a:r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  <a:latin typeface="Segoe Print" pitchFamily="2" charset="0"/>
                <a:cs typeface="DilleniaUPC" pitchFamily="18" charset="-34"/>
              </a:rPr>
              <a:t/>
            </a:r>
            <a:br>
              <a:rPr lang="ru-RU" sz="7200" b="1" i="1" dirty="0" smtClean="0">
                <a:solidFill>
                  <a:schemeClr val="tx2">
                    <a:lumMod val="50000"/>
                  </a:schemeClr>
                </a:solidFill>
                <a:latin typeface="Segoe Print" pitchFamily="2" charset="0"/>
                <a:cs typeface="DilleniaUPC" pitchFamily="18" charset="-34"/>
              </a:rPr>
            </a:br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Классная работа</a:t>
            </a:r>
            <a:endParaRPr lang="ru-RU" sz="72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7224" y="285728"/>
            <a:ext cx="7429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 </a:t>
            </a:r>
            <a:r>
              <a:rPr lang="ru-RU" sz="6000" b="1" i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«Пиши красиво» </a:t>
            </a:r>
            <a:endParaRPr lang="ru-RU" sz="6000" b="1" i="1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000372"/>
            <a:ext cx="8929718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44444  77777  00000 </a:t>
            </a:r>
            <a:endParaRPr lang="ru-RU" sz="8000" b="1" dirty="0">
              <a:ln w="11430">
                <a:solidFill>
                  <a:srgbClr val="0070C0"/>
                </a:solidFill>
              </a:ln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758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596" y="1357298"/>
            <a:ext cx="71866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37 – 9 =            71-6 =</a:t>
            </a:r>
          </a:p>
          <a:p>
            <a:pPr eaLnBrk="1" hangingPunct="1"/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46 -8  =             67-9=</a:t>
            </a:r>
          </a:p>
          <a:p>
            <a:pPr eaLnBrk="1" hangingPunct="1"/>
            <a:endParaRPr lang="ru-RU" alt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00034" y="3500438"/>
            <a:ext cx="69834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37 – 9 =</a:t>
            </a:r>
            <a:r>
              <a:rPr lang="ru-RU" alt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ru-RU" alt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71-6 =</a:t>
            </a:r>
            <a:r>
              <a:rPr lang="ru-RU" alt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</a:p>
          <a:p>
            <a:pPr eaLnBrk="1" hangingPunct="1"/>
            <a:r>
              <a:rPr lang="ru-RU" alt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46 -8  =</a:t>
            </a:r>
            <a:r>
              <a:rPr lang="ru-RU" alt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r>
              <a:rPr lang="ru-RU" alt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67-9=</a:t>
            </a:r>
            <a:r>
              <a:rPr lang="ru-RU" alt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</a:t>
            </a:r>
          </a:p>
        </p:txBody>
      </p:sp>
      <p:sp>
        <p:nvSpPr>
          <p:cNvPr id="11268" name="Прямоугольник 1"/>
          <p:cNvSpPr>
            <a:spLocks noChangeArrowheads="1"/>
          </p:cNvSpPr>
          <p:nvPr/>
        </p:nvSpPr>
        <p:spPr bwMode="auto">
          <a:xfrm>
            <a:off x="1142976" y="428604"/>
            <a:ext cx="58277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 действия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3.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Было – 8 т.</a:t>
            </a: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357430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5000" b="1" i="1" dirty="0" smtClean="0">
                <a:latin typeface="Times New Roman" pitchFamily="18" charset="0"/>
                <a:cs typeface="Times New Roman" pitchFamily="18" charset="0"/>
              </a:rPr>
              <a:t>Купили – 2 т.</a:t>
            </a:r>
            <a:endParaRPr lang="ru-RU" sz="5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143248"/>
            <a:ext cx="521495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5000" b="1" i="1" dirty="0" smtClean="0">
                <a:latin typeface="Times New Roman" pitchFamily="18" charset="0"/>
                <a:cs typeface="Times New Roman" pitchFamily="18" charset="0"/>
              </a:rPr>
              <a:t>Передали – 1 т.</a:t>
            </a:r>
            <a:endParaRPr lang="ru-RU" sz="5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000504"/>
            <a:ext cx="2891625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5000" b="1" i="1" dirty="0" smtClean="0">
                <a:latin typeface="Times New Roman" pitchFamily="18" charset="0"/>
                <a:cs typeface="Times New Roman" pitchFamily="18" charset="0"/>
              </a:rPr>
              <a:t>Стало –?</a:t>
            </a:r>
            <a:endParaRPr lang="ru-RU" sz="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6786578" y="5643578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338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5" descr="рад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571472" y="571480"/>
            <a:ext cx="1060450" cy="1296987"/>
          </a:xfrm>
          <a:prstGeom prst="rect">
            <a:avLst/>
          </a:prstGeom>
          <a:solidFill>
            <a:srgbClr val="FF9999"/>
          </a:solidFill>
          <a:ln w="57150" cmpd="thickThin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3315" name="Picture 16" descr="удивлени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642910" y="2500306"/>
            <a:ext cx="1087438" cy="1263649"/>
          </a:xfrm>
          <a:prstGeom prst="rect">
            <a:avLst/>
          </a:prstGeom>
          <a:solidFill>
            <a:srgbClr val="0099CC"/>
          </a:solidFill>
          <a:ln w="57150" cmpd="thickThin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13316" name="Picture 17" descr="печ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lum bright="-40000" contrast="40000"/>
          </a:blip>
          <a:srcRect l="-7091"/>
          <a:stretch>
            <a:fillRect/>
          </a:stretch>
        </p:blipFill>
        <p:spPr bwMode="auto">
          <a:xfrm>
            <a:off x="642910" y="4500570"/>
            <a:ext cx="1085850" cy="1260462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3317" name="Rectangle 18"/>
          <p:cNvSpPr>
            <a:spLocks noChangeArrowheads="1"/>
          </p:cNvSpPr>
          <p:nvPr/>
        </p:nvSpPr>
        <p:spPr bwMode="auto">
          <a:xfrm>
            <a:off x="1928794" y="500042"/>
            <a:ext cx="6691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</a:rPr>
              <a:t>Вы считаете, что урок прошёл для вас плодотворно, с пользой. Вы научились и можете помочь другим.</a:t>
            </a:r>
          </a:p>
        </p:txBody>
      </p:sp>
      <p:sp>
        <p:nvSpPr>
          <p:cNvPr id="13318" name="Rectangle 19"/>
          <p:cNvSpPr>
            <a:spLocks noChangeArrowheads="1"/>
          </p:cNvSpPr>
          <p:nvPr/>
        </p:nvSpPr>
        <p:spPr bwMode="auto">
          <a:xfrm>
            <a:off x="2143108" y="2285992"/>
            <a:ext cx="59594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rgbClr val="002060"/>
                </a:solidFill>
              </a:rPr>
              <a:t>Вы считаете, что научились решать примеры и задачи, но вам ещё нужна помощь.</a:t>
            </a:r>
          </a:p>
        </p:txBody>
      </p:sp>
      <p:sp>
        <p:nvSpPr>
          <p:cNvPr id="14344" name="Rectangle 20"/>
          <p:cNvSpPr>
            <a:spLocks noChangeArrowheads="1"/>
          </p:cNvSpPr>
          <p:nvPr/>
        </p:nvSpPr>
        <p:spPr bwMode="auto">
          <a:xfrm>
            <a:off x="2127247" y="4429132"/>
            <a:ext cx="701675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считаете, что было трудно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уроке</a:t>
            </a:r>
            <a:r>
              <a:rPr lang="ru-RU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80400" cy="10715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Устный счет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844824"/>
            <a:ext cx="2273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- Вычисли: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12-4=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11760" y="2708920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8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501008"/>
            <a:ext cx="1819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11-3=</a:t>
            </a:r>
            <a:endParaRPr lang="ru-RU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4221088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18-9=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2708920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7+8=</a:t>
            </a:r>
            <a:endParaRPr lang="ru-RU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91880" y="3501008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7+7=</a:t>
            </a:r>
            <a:endParaRPr lang="ru-RU" sz="5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63888" y="4221088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4+9=</a:t>
            </a:r>
            <a:endParaRPr lang="ru-RU" sz="5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44208" y="2708920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13-6=</a:t>
            </a:r>
            <a:endParaRPr lang="ru-RU" sz="5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3501008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17-8=</a:t>
            </a:r>
            <a:endParaRPr lang="ru-RU" sz="5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588224" y="4221088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9+5=</a:t>
            </a:r>
            <a:endParaRPr lang="ru-RU" sz="5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11760" y="3501008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8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1760" y="4221088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9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4048" y="270892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15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4048" y="350100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14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4048" y="422108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13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72400" y="2708920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7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72400" y="3501008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9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28384" y="422108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14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04800" y="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Устный счёт</a:t>
            </a:r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609600" y="914400"/>
            <a:ext cx="8001000" cy="14763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77800"/>
            <a:r>
              <a:rPr lang="ru-RU" sz="3000" dirty="0"/>
              <a:t>В саду росли 2 березы, 4 яблони, 5 вишен. Сколько всего фруктовых деревьев росло в саду?</a:t>
            </a:r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685800" y="2514600"/>
            <a:ext cx="7848600" cy="10668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6433" name="Picture 4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514600"/>
            <a:ext cx="6397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4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 contrast="48000"/>
          </a:blip>
          <a:srcRect l="10622" t="4042" r="8549" b="5745"/>
          <a:stretch>
            <a:fillRect/>
          </a:stretch>
        </p:blipFill>
        <p:spPr bwMode="auto">
          <a:xfrm>
            <a:off x="5029200" y="2590800"/>
            <a:ext cx="68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7" name="Picture 5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4000"/>
          </a:blip>
          <a:srcRect l="2332" t="51778" r="54146" b="9111"/>
          <a:stretch>
            <a:fillRect/>
          </a:stretch>
        </p:blipFill>
        <p:spPr bwMode="auto">
          <a:xfrm>
            <a:off x="3581400" y="2590800"/>
            <a:ext cx="762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0" name="Picture 5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514600"/>
            <a:ext cx="6397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1" name="Picture 5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4000"/>
          </a:blip>
          <a:srcRect l="2332" t="51778" r="54146" b="9111"/>
          <a:stretch>
            <a:fillRect/>
          </a:stretch>
        </p:blipFill>
        <p:spPr bwMode="auto">
          <a:xfrm>
            <a:off x="2133600" y="2514600"/>
            <a:ext cx="76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2" name="Picture 5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4000"/>
          </a:blip>
          <a:srcRect l="2332" t="51778" r="54146" b="9111"/>
          <a:stretch>
            <a:fillRect/>
          </a:stretch>
        </p:blipFill>
        <p:spPr bwMode="auto">
          <a:xfrm>
            <a:off x="2895600" y="2514600"/>
            <a:ext cx="76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3" name="Picture 5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4000"/>
          </a:blip>
          <a:srcRect l="2332" t="51778" r="54146" b="9111"/>
          <a:stretch>
            <a:fillRect/>
          </a:stretch>
        </p:blipFill>
        <p:spPr bwMode="auto">
          <a:xfrm>
            <a:off x="4267200" y="2590800"/>
            <a:ext cx="762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4" name="Picture 6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 contrast="48000"/>
          </a:blip>
          <a:srcRect l="10622" t="4042" r="8549" b="5745"/>
          <a:stretch>
            <a:fillRect/>
          </a:stretch>
        </p:blipFill>
        <p:spPr bwMode="auto">
          <a:xfrm>
            <a:off x="5715000" y="2590800"/>
            <a:ext cx="68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5" name="Picture 6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 contrast="48000"/>
          </a:blip>
          <a:srcRect l="10622" t="4042" r="8549" b="5745"/>
          <a:stretch>
            <a:fillRect/>
          </a:stretch>
        </p:blipFill>
        <p:spPr bwMode="auto">
          <a:xfrm>
            <a:off x="6400800" y="2590800"/>
            <a:ext cx="68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6" name="Picture 6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 contrast="48000"/>
          </a:blip>
          <a:srcRect l="10622" t="4042" r="8549" b="5745"/>
          <a:stretch>
            <a:fillRect/>
          </a:stretch>
        </p:blipFill>
        <p:spPr bwMode="auto">
          <a:xfrm>
            <a:off x="7086600" y="2590800"/>
            <a:ext cx="68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47" name="Picture 6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 contrast="48000"/>
          </a:blip>
          <a:srcRect l="10622" t="4042" r="8549" b="5745"/>
          <a:stretch>
            <a:fillRect/>
          </a:stretch>
        </p:blipFill>
        <p:spPr bwMode="auto">
          <a:xfrm>
            <a:off x="7772400" y="2590800"/>
            <a:ext cx="68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59" name="Line 75"/>
          <p:cNvSpPr>
            <a:spLocks noChangeShapeType="1"/>
          </p:cNvSpPr>
          <p:nvPr/>
        </p:nvSpPr>
        <p:spPr bwMode="auto">
          <a:xfrm>
            <a:off x="838200" y="2590800"/>
            <a:ext cx="4572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60" name="Line 76"/>
          <p:cNvSpPr>
            <a:spLocks noChangeShapeType="1"/>
          </p:cNvSpPr>
          <p:nvPr/>
        </p:nvSpPr>
        <p:spPr bwMode="auto">
          <a:xfrm>
            <a:off x="1600200" y="2590800"/>
            <a:ext cx="4572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61" name="Line 77"/>
          <p:cNvSpPr>
            <a:spLocks noChangeShapeType="1"/>
          </p:cNvSpPr>
          <p:nvPr/>
        </p:nvSpPr>
        <p:spPr bwMode="auto">
          <a:xfrm>
            <a:off x="4572000" y="19050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09600" y="2438400"/>
            <a:ext cx="8001000" cy="1524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77800"/>
            <a:r>
              <a:rPr lang="ru-RU" sz="3100" dirty="0"/>
              <a:t>Сестре 9 лет, брату 3 года. На сколько сестра будет старше брата через пять лет?</a:t>
            </a:r>
          </a:p>
        </p:txBody>
      </p:sp>
      <p:sp>
        <p:nvSpPr>
          <p:cNvPr id="16462" name="WordArt 78"/>
          <p:cNvSpPr>
            <a:spLocks noChangeArrowheads="1" noChangeShapeType="1" noTextEdit="1"/>
          </p:cNvSpPr>
          <p:nvPr/>
        </p:nvSpPr>
        <p:spPr bwMode="auto">
          <a:xfrm>
            <a:off x="3962400" y="1981200"/>
            <a:ext cx="3886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9 фруктовых деревьев</a:t>
            </a:r>
          </a:p>
        </p:txBody>
      </p:sp>
      <p:sp>
        <p:nvSpPr>
          <p:cNvPr id="16463" name="WordArt 79"/>
          <p:cNvSpPr>
            <a:spLocks noChangeArrowheads="1" noChangeShapeType="1" noTextEdit="1"/>
          </p:cNvSpPr>
          <p:nvPr/>
        </p:nvSpPr>
        <p:spPr bwMode="auto">
          <a:xfrm>
            <a:off x="2362200" y="3505200"/>
            <a:ext cx="5486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 6 лет сестра старше брата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9" grpId="0" animBg="1"/>
      <p:bldP spid="16460" grpId="0" animBg="1"/>
      <p:bldP spid="16461" grpId="0" animBg="1"/>
      <p:bldP spid="16425" grpId="0" animBg="1"/>
      <p:bldP spid="16462" grpId="0" animBg="1"/>
      <p:bldP spid="164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80400" cy="10715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Устный счёт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412776"/>
            <a:ext cx="2997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- Дополни до 10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420888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5</a:t>
            </a:r>
            <a:endParaRPr lang="ru-RU" sz="8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3717032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7</a:t>
            </a:r>
            <a:endParaRPr lang="ru-RU" sz="8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3789040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9</a:t>
            </a:r>
            <a:endParaRPr lang="ru-RU" sz="8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2780928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3</a:t>
            </a:r>
            <a:endParaRPr lang="ru-RU" sz="8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2564904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8</a:t>
            </a:r>
            <a:endParaRPr lang="ru-RU" sz="8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91680" y="5085184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1</a:t>
            </a:r>
            <a:endParaRPr lang="ru-RU" sz="8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4869160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4</a:t>
            </a:r>
            <a:endParaRPr lang="ru-RU" sz="8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2204864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2</a:t>
            </a:r>
            <a:endParaRPr lang="ru-RU" sz="8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68144" y="4005064"/>
            <a:ext cx="748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6</a:t>
            </a:r>
            <a:endParaRPr lang="ru-RU" sz="8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75656" y="2420888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>
                <a:solidFill>
                  <a:srgbClr val="7030A0"/>
                </a:solidFill>
              </a:rPr>
              <a:t>5</a:t>
            </a:r>
            <a:endParaRPr lang="ru-RU" sz="88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2276872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8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9992" y="2708920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7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2200" y="2564904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2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1600" y="3789040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3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55776" y="3861048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1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2120" y="393305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4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5085184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9</a:t>
            </a:r>
            <a:endParaRPr lang="ru-RU" sz="8800" dirty="0">
              <a:solidFill>
                <a:srgbClr val="7030A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67944" y="4941168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7030A0"/>
                </a:solidFill>
              </a:rPr>
              <a:t>6</a:t>
            </a:r>
            <a:endParaRPr lang="ru-RU" sz="8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Уменьшите их до круглого десятка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86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- …           65 - …        84 - …                     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- …          77 - …       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- 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357166"/>
            <a:ext cx="85568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Найдите значение выражений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916832"/>
            <a:ext cx="51219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56-4           48-5</a:t>
            </a:r>
          </a:p>
          <a:p>
            <a:r>
              <a:rPr lang="ru-RU" sz="6000" dirty="0" smtClean="0"/>
              <a:t>99-7           87-2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6516216" y="1916832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35-7</a:t>
            </a:r>
            <a:endParaRPr lang="ru-RU" sz="6000" dirty="0"/>
          </a:p>
        </p:txBody>
      </p:sp>
      <p:sp>
        <p:nvSpPr>
          <p:cNvPr id="19" name="Дуга 18"/>
          <p:cNvSpPr/>
          <p:nvPr/>
        </p:nvSpPr>
        <p:spPr>
          <a:xfrm rot="7499107">
            <a:off x="6730806" y="1565684"/>
            <a:ext cx="1137575" cy="146776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7833893">
            <a:off x="4210530" y="2524338"/>
            <a:ext cx="1137575" cy="146776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7628121">
            <a:off x="4211570" y="1575382"/>
            <a:ext cx="1137575" cy="146776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7808632">
            <a:off x="682445" y="2450927"/>
            <a:ext cx="1137575" cy="146776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7643690">
            <a:off x="755223" y="1576468"/>
            <a:ext cx="1137575" cy="146776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Цель: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i="1" dirty="0" smtClean="0"/>
              <a:t>Научиться вычитать из </a:t>
            </a:r>
            <a:endParaRPr lang="ru-RU" sz="4400" b="1" i="1" dirty="0" smtClean="0"/>
          </a:p>
          <a:p>
            <a:pPr>
              <a:buNone/>
            </a:pPr>
            <a:endParaRPr lang="ru-RU" sz="4400" b="1" i="1" dirty="0" smtClean="0"/>
          </a:p>
          <a:p>
            <a:pPr>
              <a:buNone/>
            </a:pPr>
            <a:r>
              <a:rPr lang="ru-RU" sz="4400" b="1" i="1" dirty="0" smtClean="0"/>
              <a:t>однозначное</a:t>
            </a:r>
            <a:endParaRPr lang="ru-RU" sz="4400" b="1" i="1" dirty="0" smtClean="0"/>
          </a:p>
          <a:p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286644" y="5500702"/>
            <a:ext cx="85725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786058"/>
            <a:ext cx="54915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/>
              <a:t>двузначного числа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4357694"/>
            <a:ext cx="76451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/>
              <a:t>с переходом через разряд.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2268538"/>
            <a:ext cx="2089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35 - 7=</a:t>
            </a:r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 flipH="1">
            <a:off x="946150" y="2895600"/>
            <a:ext cx="28733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4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1492250" y="2895600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4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58800" y="3328988"/>
            <a:ext cx="5032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585913" y="3309938"/>
            <a:ext cx="5032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1916113" y="2268538"/>
            <a:ext cx="2079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(35 - 5) 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800475" y="2268538"/>
            <a:ext cx="2079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79950" y="2265363"/>
            <a:ext cx="2909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30 – </a:t>
            </a:r>
            <a:r>
              <a:rPr lang="ru-RU" alt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4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alt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875463" y="2246313"/>
            <a:ext cx="2079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ru-RU" altLang="ru-RU" sz="4800" b="1">
                <a:latin typeface="Times New Roman" pitchFamily="18" charset="0"/>
                <a:cs typeface="Times New Roman" pitchFamily="18" charset="0"/>
              </a:rPr>
              <a:t>28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97113" y="1773238"/>
            <a:ext cx="1503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utoUpdateAnimBg="0"/>
      <p:bldP spid="14344" grpId="0" autoUpdateAnimBg="0"/>
      <p:bldP spid="14345" grpId="0" autoUpdateAnimBg="0"/>
      <p:bldP spid="13" grpId="0" autoUpdateAnimBg="0"/>
      <p:bldP spid="14" grpId="0" autoUpdateAnimBg="0"/>
      <p:bldP spid="15" grpId="0" autoUpdateAnimBg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6191250" cy="7048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40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Алгоритм вычисления 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732838" cy="4479925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1. Заменим однозначное число суммой удобных слагаемых так, чтобы при вычитании первой части получился круглый десяток.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2. Вычтем из двузначного числа первое удобное слагаемое.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  Вычтем из результата оставшееся слагаемое. </a:t>
            </a: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4. Запишем ответ.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322</Words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Математика</vt:lpstr>
      <vt:lpstr>Устный счет</vt:lpstr>
      <vt:lpstr>Слайд 3</vt:lpstr>
      <vt:lpstr>Устный счёт</vt:lpstr>
      <vt:lpstr>Уменьшите их до круглого десятка.</vt:lpstr>
      <vt:lpstr>Слайд 6</vt:lpstr>
      <vt:lpstr>Цель:</vt:lpstr>
      <vt:lpstr>Слайд 8</vt:lpstr>
      <vt:lpstr>Алгоритм вычисления </vt:lpstr>
      <vt:lpstr>5 декабря Классная работа</vt:lpstr>
      <vt:lpstr>Слайд 11</vt:lpstr>
      <vt:lpstr>Слайд 12</vt:lpstr>
      <vt:lpstr>Задача 3.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декабря  Классная работа</dc:title>
  <dc:creator>Надежда</dc:creator>
  <cp:lastModifiedBy>Надежда</cp:lastModifiedBy>
  <cp:revision>29</cp:revision>
  <dcterms:created xsi:type="dcterms:W3CDTF">2019-12-03T14:57:17Z</dcterms:created>
  <dcterms:modified xsi:type="dcterms:W3CDTF">2019-12-04T17:41:17Z</dcterms:modified>
</cp:coreProperties>
</file>