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4319B-8FB7-4C9B-9B15-5A5A27AA5C0E}" type="datetimeFigureOut">
              <a:rPr lang="ru-RU" smtClean="0"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5A0554-402C-4749-91F0-59759D8CA8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9"/>
            <a:ext cx="7175351" cy="3168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Стереотипы, которые имеют немцы о других народах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6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8735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Мнения немецких школьников о немцах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2060847"/>
            <a:ext cx="7221041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7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525344"/>
            <a:ext cx="6512511" cy="72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073744"/>
          </a:xfrm>
        </p:spPr>
        <p:txBody>
          <a:bodyPr>
            <a:normAutofit fontScale="92500"/>
          </a:bodyPr>
          <a:lstStyle/>
          <a:p>
            <a:pPr algn="ctr"/>
            <a:r>
              <a:rPr lang="de-DE" sz="4800" u="sng" dirty="0" smtClean="0"/>
              <a:t>Typisch deutsch:</a:t>
            </a:r>
          </a:p>
          <a:p>
            <a:r>
              <a:rPr lang="de-DE" sz="4800" b="1" dirty="0" smtClean="0"/>
              <a:t>ordentlich-</a:t>
            </a:r>
            <a:r>
              <a:rPr lang="ru-RU" sz="4800" b="1" dirty="0" smtClean="0"/>
              <a:t>  аккуратные</a:t>
            </a:r>
            <a:endParaRPr lang="de-DE" sz="4800" b="1" dirty="0" smtClean="0"/>
          </a:p>
          <a:p>
            <a:r>
              <a:rPr lang="de-DE" sz="4800" b="1" dirty="0" smtClean="0"/>
              <a:t>pünktlich -</a:t>
            </a:r>
            <a:r>
              <a:rPr lang="ru-RU" sz="4800" b="1" dirty="0" smtClean="0"/>
              <a:t>   пунктуальные</a:t>
            </a:r>
            <a:endParaRPr lang="de-DE" sz="4800" b="1" dirty="0" smtClean="0"/>
          </a:p>
          <a:p>
            <a:r>
              <a:rPr lang="de-DE" sz="4800" b="1" dirty="0"/>
              <a:t>a</a:t>
            </a:r>
            <a:r>
              <a:rPr lang="de-DE" sz="4800" b="1" dirty="0" smtClean="0"/>
              <a:t>rrogant –</a:t>
            </a:r>
            <a:r>
              <a:rPr lang="ru-RU" sz="4800" b="1" dirty="0" smtClean="0"/>
              <a:t>     </a:t>
            </a:r>
            <a:r>
              <a:rPr lang="ru-RU" sz="4300" b="1" dirty="0" smtClean="0"/>
              <a:t>высокомерные</a:t>
            </a:r>
            <a:endParaRPr lang="de-DE" sz="4300" b="1" dirty="0" smtClean="0"/>
          </a:p>
          <a:p>
            <a:r>
              <a:rPr lang="de-DE" sz="4000" b="1" dirty="0"/>
              <a:t>d</a:t>
            </a:r>
            <a:r>
              <a:rPr lang="de-DE" sz="4000" b="1" dirty="0" smtClean="0"/>
              <a:t>iszipliniert -</a:t>
            </a:r>
            <a:r>
              <a:rPr lang="ru-RU" sz="4000" b="1" dirty="0" smtClean="0"/>
              <a:t>   </a:t>
            </a:r>
            <a:r>
              <a:rPr lang="ru-RU" sz="3000" b="1" dirty="0" smtClean="0"/>
              <a:t>дисциплинированные</a:t>
            </a:r>
            <a:endParaRPr lang="de-DE" sz="3000" b="1" dirty="0" smtClean="0"/>
          </a:p>
          <a:p>
            <a:r>
              <a:rPr lang="de-DE" sz="4800" b="1" dirty="0" smtClean="0"/>
              <a:t>Humorlos -</a:t>
            </a:r>
            <a:r>
              <a:rPr lang="ru-RU" sz="4800" b="1" dirty="0" smtClean="0"/>
              <a:t> </a:t>
            </a:r>
            <a:r>
              <a:rPr lang="ru-RU" sz="3900" b="1" dirty="0" smtClean="0"/>
              <a:t>без чувства юмора </a:t>
            </a:r>
            <a:endParaRPr lang="ru-RU" sz="3900" b="1" dirty="0"/>
          </a:p>
        </p:txBody>
      </p:sp>
    </p:spTree>
    <p:extLst>
      <p:ext uri="{BB962C8B-B14F-4D97-AF65-F5344CB8AC3E}">
        <p14:creationId xmlns:p14="http://schemas.microsoft.com/office/powerpoint/2010/main" val="356204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525342"/>
            <a:ext cx="6512511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4785712"/>
          </a:xfrm>
        </p:spPr>
        <p:txBody>
          <a:bodyPr/>
          <a:lstStyle/>
          <a:p>
            <a:pPr algn="ctr"/>
            <a:r>
              <a:rPr lang="de-DE" sz="4400" b="1" u="sng" dirty="0"/>
              <a:t>Typisch </a:t>
            </a:r>
            <a:r>
              <a:rPr lang="de-DE" sz="4400" b="1" u="sng" dirty="0" smtClean="0"/>
              <a:t>deutsch</a:t>
            </a:r>
            <a:endParaRPr lang="de-DE" sz="4400" b="1" u="sng" dirty="0"/>
          </a:p>
          <a:p>
            <a:r>
              <a:rPr lang="de-DE" sz="4000" b="1" dirty="0"/>
              <a:t>s</a:t>
            </a:r>
            <a:r>
              <a:rPr lang="de-DE" sz="4000" b="1" dirty="0" smtClean="0"/>
              <a:t>parsam –   </a:t>
            </a:r>
            <a:r>
              <a:rPr lang="ru-RU" sz="4000" b="1" dirty="0" smtClean="0"/>
              <a:t>   </a:t>
            </a:r>
            <a:r>
              <a:rPr lang="de-DE" sz="4000" b="1" dirty="0" smtClean="0"/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экономные</a:t>
            </a:r>
            <a:endParaRPr lang="de-DE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sz="4000" b="1" dirty="0" smtClean="0"/>
              <a:t>Biertrinker –</a:t>
            </a:r>
            <a:r>
              <a:rPr lang="ru-RU" sz="4000" b="1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любители пива</a:t>
            </a:r>
            <a:endParaRPr lang="de-DE" sz="4000" b="1" dirty="0" smtClean="0">
              <a:solidFill>
                <a:srgbClr val="FF0000"/>
              </a:solidFill>
            </a:endParaRPr>
          </a:p>
          <a:p>
            <a:r>
              <a:rPr lang="de-DE" sz="4000" b="1" dirty="0"/>
              <a:t>a</a:t>
            </a:r>
            <a:r>
              <a:rPr lang="de-DE" sz="4000" b="1" dirty="0" smtClean="0"/>
              <a:t>rbeitsam </a:t>
            </a:r>
            <a:r>
              <a:rPr lang="de-DE" sz="4000" b="1" dirty="0" smtClean="0">
                <a:solidFill>
                  <a:srgbClr val="00B050"/>
                </a:solidFill>
              </a:rPr>
              <a:t>–</a:t>
            </a:r>
            <a:r>
              <a:rPr lang="ru-RU" sz="4000" b="1" dirty="0" smtClean="0">
                <a:solidFill>
                  <a:srgbClr val="00B050"/>
                </a:solidFill>
              </a:rPr>
              <a:t>    работящие</a:t>
            </a:r>
            <a:endParaRPr lang="de-DE" sz="4000" b="1" dirty="0" smtClean="0">
              <a:solidFill>
                <a:srgbClr val="00B050"/>
              </a:solidFill>
            </a:endParaRPr>
          </a:p>
          <a:p>
            <a:r>
              <a:rPr lang="de-DE" sz="4000" b="1" dirty="0" smtClean="0"/>
              <a:t>Kalt  -</a:t>
            </a:r>
            <a:r>
              <a:rPr lang="ru-RU" sz="4000" b="1" dirty="0" smtClean="0"/>
              <a:t>            </a:t>
            </a:r>
            <a:r>
              <a:rPr lang="ru-RU" sz="4000" b="1" dirty="0" smtClean="0">
                <a:solidFill>
                  <a:srgbClr val="FFC000"/>
                </a:solidFill>
              </a:rPr>
              <a:t>холодные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1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551632"/>
            <a:ext cx="6512511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361776"/>
          </a:xfrm>
        </p:spPr>
        <p:txBody>
          <a:bodyPr>
            <a:normAutofit/>
          </a:bodyPr>
          <a:lstStyle/>
          <a:p>
            <a:pPr algn="ctr"/>
            <a:r>
              <a:rPr lang="de-DE" sz="4400" b="1" u="sng" dirty="0" smtClean="0"/>
              <a:t>Typisch russisch:</a:t>
            </a:r>
          </a:p>
          <a:p>
            <a:r>
              <a:rPr lang="de-DE" sz="4400" b="1" dirty="0"/>
              <a:t>f</a:t>
            </a:r>
            <a:r>
              <a:rPr lang="de-DE" sz="4400" b="1" dirty="0" smtClean="0"/>
              <a:t>aul –</a:t>
            </a:r>
            <a:r>
              <a:rPr lang="ru-RU" sz="4400" b="1" dirty="0" smtClean="0"/>
              <a:t>            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ленивые</a:t>
            </a:r>
            <a:endParaRPr lang="de-DE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DE" sz="4400" b="1" dirty="0"/>
              <a:t>u</a:t>
            </a:r>
            <a:r>
              <a:rPr lang="de-DE" sz="4400" b="1" dirty="0" smtClean="0"/>
              <a:t>nzuverlässig –</a:t>
            </a:r>
            <a:r>
              <a:rPr lang="ru-RU" sz="4000" b="1" dirty="0" smtClean="0">
                <a:solidFill>
                  <a:srgbClr val="FF0000"/>
                </a:solidFill>
              </a:rPr>
              <a:t>ненадёжные</a:t>
            </a:r>
            <a:endParaRPr lang="de-DE" sz="4000" b="1" dirty="0" smtClean="0">
              <a:solidFill>
                <a:srgbClr val="FF0000"/>
              </a:solidFill>
            </a:endParaRPr>
          </a:p>
          <a:p>
            <a:r>
              <a:rPr lang="de-DE" sz="4400" b="1" dirty="0"/>
              <a:t>g</a:t>
            </a:r>
            <a:r>
              <a:rPr lang="de-DE" sz="4400" b="1" dirty="0" smtClean="0"/>
              <a:t>astfreundlich –</a:t>
            </a:r>
            <a:r>
              <a:rPr lang="ru-RU" sz="3200" b="1" dirty="0" smtClean="0">
                <a:solidFill>
                  <a:srgbClr val="0070C0"/>
                </a:solidFill>
              </a:rPr>
              <a:t>гостеприимные</a:t>
            </a:r>
            <a:endParaRPr lang="de-DE" sz="3200" b="1" dirty="0" smtClean="0">
              <a:solidFill>
                <a:srgbClr val="0070C0"/>
              </a:solidFill>
            </a:endParaRPr>
          </a:p>
          <a:p>
            <a:r>
              <a:rPr lang="de-DE" sz="4400" b="1" dirty="0"/>
              <a:t>t</a:t>
            </a:r>
            <a:r>
              <a:rPr lang="de-DE" sz="4400" b="1" dirty="0" smtClean="0"/>
              <a:t>rinken gern –</a:t>
            </a:r>
            <a:r>
              <a:rPr lang="ru-RU" sz="4400" b="1" dirty="0" smtClean="0"/>
              <a:t> много пьют</a:t>
            </a:r>
            <a:endParaRPr lang="de-DE" sz="4400" b="1" dirty="0" smtClean="0"/>
          </a:p>
          <a:p>
            <a:r>
              <a:rPr lang="de-DE" sz="4400" b="1" dirty="0"/>
              <a:t>u</a:t>
            </a:r>
            <a:r>
              <a:rPr lang="de-DE" sz="4400" b="1" dirty="0" smtClean="0"/>
              <a:t>nordentlich -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неаккуратные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5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525344"/>
            <a:ext cx="6512511" cy="332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560840" cy="48577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4400" b="1" u="sng" dirty="0"/>
              <a:t>Typisch </a:t>
            </a:r>
            <a:r>
              <a:rPr lang="de-DE" sz="4400" b="1" u="sng" dirty="0" smtClean="0"/>
              <a:t>russisch:</a:t>
            </a:r>
            <a:endParaRPr lang="ru-RU" sz="4400" b="1" u="sng" dirty="0" smtClean="0"/>
          </a:p>
          <a:p>
            <a:r>
              <a:rPr lang="de-DE" sz="3600" b="1" dirty="0" smtClean="0">
                <a:solidFill>
                  <a:srgbClr val="FF0000"/>
                </a:solidFill>
              </a:rPr>
              <a:t>verschwenderisch</a:t>
            </a:r>
            <a:r>
              <a:rPr lang="de-DE" sz="4400" b="1" dirty="0" smtClean="0"/>
              <a:t>-</a:t>
            </a:r>
            <a:r>
              <a:rPr lang="ru-RU" sz="4400" b="1" dirty="0" smtClean="0"/>
              <a:t>         </a:t>
            </a:r>
            <a:r>
              <a:rPr lang="ru-RU" sz="4400" b="1" dirty="0" smtClean="0"/>
              <a:t>     </a:t>
            </a:r>
            <a:r>
              <a:rPr lang="ru-RU" sz="3600" b="1" dirty="0" smtClean="0"/>
              <a:t>расточительные</a:t>
            </a:r>
            <a:endParaRPr lang="de-DE" sz="3600" b="1" dirty="0" smtClean="0"/>
          </a:p>
          <a:p>
            <a:r>
              <a:rPr lang="de-DE" sz="4400" b="1" dirty="0">
                <a:solidFill>
                  <a:srgbClr val="7030A0"/>
                </a:solidFill>
              </a:rPr>
              <a:t>s</a:t>
            </a:r>
            <a:r>
              <a:rPr lang="de-DE" sz="4400" b="1" dirty="0" smtClean="0">
                <a:solidFill>
                  <a:srgbClr val="7030A0"/>
                </a:solidFill>
              </a:rPr>
              <a:t>chlechtes </a:t>
            </a:r>
            <a:r>
              <a:rPr lang="de-DE" sz="3200" b="1" dirty="0" smtClean="0">
                <a:solidFill>
                  <a:srgbClr val="7030A0"/>
                </a:solidFill>
              </a:rPr>
              <a:t>Umweltbewusstsein </a:t>
            </a:r>
            <a:r>
              <a:rPr lang="de-DE" sz="3200" b="1" dirty="0" smtClean="0"/>
              <a:t>–</a:t>
            </a:r>
            <a:endParaRPr lang="ru-RU" sz="3200" b="1" dirty="0" smtClean="0"/>
          </a:p>
          <a:p>
            <a:r>
              <a:rPr lang="ru-RU" sz="3200" b="1" dirty="0" smtClean="0"/>
              <a:t>Плохое отношение к окружающей среде</a:t>
            </a:r>
            <a:endParaRPr lang="de-DE" sz="3200" b="1" dirty="0" smtClean="0"/>
          </a:p>
          <a:p>
            <a:r>
              <a:rPr lang="de-DE" sz="4400" b="1" dirty="0" smtClean="0">
                <a:solidFill>
                  <a:srgbClr val="00B050"/>
                </a:solidFill>
              </a:rPr>
              <a:t>ehrlich –</a:t>
            </a:r>
            <a:r>
              <a:rPr lang="ru-RU" sz="4400" b="1" dirty="0" smtClean="0">
                <a:solidFill>
                  <a:srgbClr val="00B050"/>
                </a:solidFill>
              </a:rPr>
              <a:t>   честные</a:t>
            </a:r>
            <a:endParaRPr lang="de-DE" sz="4400" b="1" dirty="0" smtClean="0">
              <a:solidFill>
                <a:srgbClr val="00B050"/>
              </a:solidFill>
            </a:endParaRPr>
          </a:p>
          <a:p>
            <a:r>
              <a:rPr lang="de-DE" sz="4400" b="1" dirty="0">
                <a:solidFill>
                  <a:srgbClr val="FF0000"/>
                </a:solidFill>
              </a:rPr>
              <a:t>o</a:t>
            </a:r>
            <a:r>
              <a:rPr lang="de-DE" sz="4400" b="1" dirty="0" smtClean="0">
                <a:solidFill>
                  <a:srgbClr val="FF0000"/>
                </a:solidFill>
              </a:rPr>
              <a:t>ffen </a:t>
            </a:r>
            <a:r>
              <a:rPr lang="de-DE" sz="4400" b="1" dirty="0" smtClean="0"/>
              <a:t> -</a:t>
            </a:r>
            <a:r>
              <a:rPr lang="ru-RU" sz="4400" b="1" dirty="0" smtClean="0"/>
              <a:t>    открытые</a:t>
            </a:r>
            <a:endParaRPr lang="de-DE" sz="4400" b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011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858000"/>
            <a:ext cx="6512511" cy="17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507374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Что мы можем сделать, чтобы исправить негативные стереотипы?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Больше получать информации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Лучше знакомиться друг с другом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Налаживать персональные контакты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Воспитывать понимание, что люди все разные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Уважать культурные особенности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Ещё???</a:t>
            </a:r>
          </a:p>
          <a:p>
            <a:pPr algn="r"/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8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0B050"/>
                </a:solidFill>
              </a:rPr>
              <a:t>Die Japaner sind sehr höflich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Японцы очень вежливые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604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5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649120"/>
          </a:xfrm>
        </p:spPr>
        <p:txBody>
          <a:bodyPr/>
          <a:lstStyle/>
          <a:p>
            <a:pPr algn="ctr"/>
            <a:r>
              <a:rPr lang="de-DE" sz="3200" dirty="0" smtClean="0">
                <a:solidFill>
                  <a:srgbClr val="00B0F0"/>
                </a:solidFill>
              </a:rPr>
              <a:t>Die Chinesen sind undurchschaubar</a:t>
            </a:r>
            <a:br>
              <a:rPr lang="de-DE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Китайцы непроницаемые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80"/>
            <a:ext cx="7101408" cy="35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6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2009160"/>
          </a:xfrm>
        </p:spPr>
        <p:txBody>
          <a:bodyPr/>
          <a:lstStyle/>
          <a:p>
            <a:pPr algn="l"/>
            <a:r>
              <a:rPr lang="de-DE" sz="4000" dirty="0" smtClean="0">
                <a:solidFill>
                  <a:srgbClr val="FF0000"/>
                </a:solidFill>
              </a:rPr>
              <a:t>Die Franzosen sind arrogant</a:t>
            </a:r>
            <a:br>
              <a:rPr lang="de-DE" sz="4000" dirty="0" smtClean="0">
                <a:solidFill>
                  <a:srgbClr val="FF0000"/>
                </a:solidFill>
              </a:rPr>
            </a:br>
            <a:r>
              <a:rPr lang="de-DE" sz="4000" dirty="0">
                <a:solidFill>
                  <a:srgbClr val="FF0000"/>
                </a:solidFill>
              </a:rPr>
              <a:t/>
            </a:r>
            <a:br>
              <a:rPr lang="de-DE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accent1"/>
                </a:solidFill>
              </a:rPr>
              <a:t>Французы высокомерные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1838"/>
            <a:ext cx="684076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5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865144"/>
          </a:xfrm>
        </p:spPr>
        <p:txBody>
          <a:bodyPr/>
          <a:lstStyle/>
          <a:p>
            <a:pPr algn="ctr"/>
            <a:r>
              <a:rPr lang="de-DE" dirty="0" smtClean="0"/>
              <a:t>Die Zigeuner haben Musik im Blut</a:t>
            </a:r>
            <a:br>
              <a:rPr lang="de-DE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У цыган музыка  в крови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04" y="404664"/>
            <a:ext cx="7314836" cy="380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793136"/>
          </a:xfrm>
        </p:spPr>
        <p:txBody>
          <a:bodyPr/>
          <a:lstStyle/>
          <a:p>
            <a:pPr algn="l"/>
            <a:r>
              <a:rPr lang="de-DE" dirty="0" smtClean="0"/>
              <a:t>Die Spanier sind impulsiv</a:t>
            </a:r>
            <a:br>
              <a:rPr lang="de-DE" dirty="0" smtClean="0"/>
            </a:br>
            <a:r>
              <a:rPr lang="ru-RU" dirty="0" smtClean="0"/>
              <a:t>Испанцы импульсивные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88832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2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372168"/>
            <a:ext cx="7704856" cy="1937152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00B050"/>
                </a:solidFill>
              </a:rPr>
              <a:t>Die Amerikaner lieben nur Dollar</a:t>
            </a:r>
            <a:br>
              <a:rPr lang="de-DE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Американцы любят только доллар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548680"/>
            <a:ext cx="6192688" cy="365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2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793136"/>
          </a:xfrm>
        </p:spPr>
        <p:txBody>
          <a:bodyPr/>
          <a:lstStyle/>
          <a:p>
            <a:pPr algn="l"/>
            <a:r>
              <a:rPr lang="de-DE" dirty="0" smtClean="0"/>
              <a:t>Die Italiener sind faul</a:t>
            </a:r>
            <a:br>
              <a:rPr lang="de-DE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Итальянцы ленивые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624735" cy="380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8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149080"/>
            <a:ext cx="7118176" cy="2016224"/>
          </a:xfrm>
        </p:spPr>
        <p:txBody>
          <a:bodyPr/>
          <a:lstStyle/>
          <a:p>
            <a:pPr algn="ctr"/>
            <a:r>
              <a:rPr lang="de-DE" dirty="0" smtClean="0"/>
              <a:t>Die Schweizer sind gründlich</a:t>
            </a:r>
            <a:br>
              <a:rPr lang="de-DE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Швейцарцы основательные, солидные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768752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814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155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Стереотипы, которые имеют немцы о других народах</vt:lpstr>
      <vt:lpstr>Die Japaner sind sehr höflich Японцы очень вежливые</vt:lpstr>
      <vt:lpstr>Die Chinesen sind undurchschaubar  Китайцы непроницаемые</vt:lpstr>
      <vt:lpstr>Die Franzosen sind arrogant  Французы высокомерные</vt:lpstr>
      <vt:lpstr>Die Zigeuner haben Musik im Blut У цыган музыка  в крови</vt:lpstr>
      <vt:lpstr>Die Spanier sind impulsiv Испанцы импульсивные</vt:lpstr>
      <vt:lpstr>Die Amerikaner lieben nur Dollar Американцы любят только доллар</vt:lpstr>
      <vt:lpstr>Die Italiener sind faul Итальянцы ленивые</vt:lpstr>
      <vt:lpstr>Die Schweizer sind gründlich Швейцарцы основательные, солидные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Стереотипы, которые имеют немцы о других народах</dc:title>
  <dc:creator>Admin</dc:creator>
  <cp:lastModifiedBy>Admin</cp:lastModifiedBy>
  <cp:revision>9</cp:revision>
  <dcterms:created xsi:type="dcterms:W3CDTF">2016-02-17T21:21:28Z</dcterms:created>
  <dcterms:modified xsi:type="dcterms:W3CDTF">2016-05-14T11:44:35Z</dcterms:modified>
</cp:coreProperties>
</file>