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20"/>
  </p:notesMasterIdLst>
  <p:sldIdLst>
    <p:sldId id="272" r:id="rId2"/>
    <p:sldId id="271" r:id="rId3"/>
    <p:sldId id="257" r:id="rId4"/>
    <p:sldId id="267" r:id="rId5"/>
    <p:sldId id="270" r:id="rId6"/>
    <p:sldId id="275" r:id="rId7"/>
    <p:sldId id="277" r:id="rId8"/>
    <p:sldId id="278" r:id="rId9"/>
    <p:sldId id="281" r:id="rId10"/>
    <p:sldId id="283" r:id="rId11"/>
    <p:sldId id="282" r:id="rId12"/>
    <p:sldId id="286" r:id="rId13"/>
    <p:sldId id="287" r:id="rId14"/>
    <p:sldId id="289" r:id="rId15"/>
    <p:sldId id="290" r:id="rId16"/>
    <p:sldId id="288" r:id="rId17"/>
    <p:sldId id="285" r:id="rId18"/>
    <p:sldId id="26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66FF"/>
    <a:srgbClr val="FFFF66"/>
    <a:srgbClr val="FF0000"/>
    <a:srgbClr val="969696"/>
    <a:srgbClr val="B73378"/>
    <a:srgbClr val="8312D8"/>
    <a:srgbClr val="BC7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9652" autoAdjust="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AEF4BF2-0D4F-467A-8905-3EC6F6C2B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621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62510-FA5F-4322-BCDD-3009291C0200}" type="slidenum">
              <a:rPr lang="ru-RU" smtClean="0">
                <a:cs typeface="Arial" charset="0"/>
              </a:rPr>
              <a:pPr/>
              <a:t>1</a:t>
            </a:fld>
            <a:endParaRPr lang="ru-RU" smtClean="0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59916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0413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414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452F-D7EB-4A9F-8104-799234D30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D88F3-A162-4BA6-9DE2-A2302D905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D15C8-AE49-43A5-9918-4D5B11467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CCF26-C1AD-48E2-82B8-214CA22D3F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2B805-C07C-4D95-BDC8-8C27C3E2E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817FF-D812-4868-9515-CDBA9DC5D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A0510-5A72-4422-B750-197512D05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9EA64-24A7-460C-89F8-E36C3D3756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18FA4-9415-4511-8CD4-7C3C0F3E4F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05AD-3567-4931-904B-51BD75CD4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7A183-CEC4-4495-A481-9A9A29E75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2349E-02EB-44DA-9ED9-CFB5EFA76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973E1-3F69-4671-9A6C-D78488C73E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88506-F902-4F01-AAC6-2D166A3D4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7CDA60A-C954-4F28-B88C-9CDDCE86A9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311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30311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30311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30311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30311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sp>
          <p:nvSpPr>
            <p:cNvPr id="30311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30311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0311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311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1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9" r:id="rId1"/>
    <p:sldLayoutId id="2147483808" r:id="rId2"/>
    <p:sldLayoutId id="2147483807" r:id="rId3"/>
    <p:sldLayoutId id="2147483806" r:id="rId4"/>
    <p:sldLayoutId id="2147483805" r:id="rId5"/>
    <p:sldLayoutId id="2147483804" r:id="rId6"/>
    <p:sldLayoutId id="2147483803" r:id="rId7"/>
    <p:sldLayoutId id="2147483802" r:id="rId8"/>
    <p:sldLayoutId id="2147483801" r:id="rId9"/>
    <p:sldLayoutId id="2147483800" r:id="rId10"/>
    <p:sldLayoutId id="2147483799" r:id="rId11"/>
    <p:sldLayoutId id="2147483798" r:id="rId12"/>
    <p:sldLayoutId id="2147483797" r:id="rId13"/>
    <p:sldLayoutId id="2147483796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74638"/>
            <a:ext cx="8507412" cy="6323012"/>
          </a:xfrm>
        </p:spPr>
        <p:txBody>
          <a:bodyPr/>
          <a:lstStyle/>
          <a:p>
            <a:pPr eaLnBrk="1" hangingPunct="1"/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ГБОУ СОШ «ОЦ»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Times New Roman" pitchFamily="18" charset="0"/>
              </a:rPr>
              <a:t>с.Старая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Шентала</a:t>
            </a:r>
            <a:r>
              <a:rPr lang="ru-RU" sz="48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48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Проектная работа </a:t>
            </a:r>
            <a:b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на тему: «Молодое поколение выбирает ЗОЖ»</a:t>
            </a:r>
            <a:b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</a:t>
            </a:r>
            <a:r>
              <a:rPr lang="ru-RU" sz="2000" u="sng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Автор: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Долгова Татьяна ,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                   учащаяся 7 класса                                                        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</a:t>
            </a:r>
            <a: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         </a:t>
            </a:r>
            <a: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                                                                     </a:t>
            </a:r>
            <a:r>
              <a:rPr lang="ru-RU" sz="2000" u="sng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Руководитель: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Логинов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В.Д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000" dirty="0" err="1" smtClean="0">
                <a:solidFill>
                  <a:schemeClr val="tx1"/>
                </a:solidFill>
                <a:effectLst/>
                <a:latin typeface="Times New Roman" pitchFamily="18" charset="0"/>
              </a:rPr>
              <a:t>с.Старая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Шентала,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2019г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990600"/>
            <a:ext cx="3505200" cy="44497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b="1" smtClean="0">
              <a:solidFill>
                <a:srgbClr val="FF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/>
              <a:t>        </a:t>
            </a:r>
            <a:r>
              <a:rPr lang="ru-RU" sz="1600" b="1" smtClean="0">
                <a:effectLst/>
                <a:latin typeface="Times New Roman" pitchFamily="18" charset="0"/>
              </a:rPr>
              <a:t>Занятия спортом утром более эффективны, чем вечерние занятия, кроме того, они лучше вписываются в распорядок дня. После утренней зарядки появляется приятное ощущение удовлетворения и гордости, что помогает успешно выходить из стрессовых ситуаций и сохранить хорошее настроение на весь день. Утренняя зарядка - лучшее начало дня, которое в конечном итоге влияет на множество решений, которые мы принимаем в течение дня</a:t>
            </a:r>
            <a:r>
              <a:rPr lang="ru-RU" sz="1600" b="1" smtClean="0">
                <a:effectLst/>
              </a:rPr>
              <a:t>.</a:t>
            </a: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1255713" y="2170113"/>
            <a:ext cx="327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ru-RU" sz="3200">
              <a:latin typeface="Arial" charset="0"/>
            </a:endParaRPr>
          </a:p>
        </p:txBody>
      </p:sp>
      <p:pic>
        <p:nvPicPr>
          <p:cNvPr id="250888" name="Picture 8" descr="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5410200"/>
            <a:ext cx="23622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3" name="Picture 13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5486400"/>
            <a:ext cx="2667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0894" name="Rectangle 14"/>
          <p:cNvSpPr>
            <a:spLocks noChangeArrowheads="1"/>
          </p:cNvSpPr>
          <p:nvPr/>
        </p:nvSpPr>
        <p:spPr bwMode="auto">
          <a:xfrm>
            <a:off x="1600200" y="304800"/>
            <a:ext cx="495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Утренняя зарядка</a:t>
            </a:r>
          </a:p>
        </p:txBody>
      </p:sp>
      <p:sp>
        <p:nvSpPr>
          <p:cNvPr id="250895" name="Rectangle 15"/>
          <p:cNvSpPr>
            <a:spLocks noChangeArrowheads="1"/>
          </p:cNvSpPr>
          <p:nvPr/>
        </p:nvSpPr>
        <p:spPr bwMode="auto">
          <a:xfrm>
            <a:off x="5029200" y="1295400"/>
            <a:ext cx="2895600" cy="380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28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1600" b="1">
                <a:latin typeface="Times New Roman" pitchFamily="18" charset="0"/>
              </a:rPr>
              <a:t>«С утра сил совсем нет и настроение разбитое» - так ведь утренняя зарядка и призвана для того, чтобы снабдить организм энергией и поднять настроение перед насыщенным событиями днем. Физические упражнения ускоряют кровоток, позволяя мышцам, связкам и сухожилиям получить повышенную дозу питательных веществ, что благотворно сказывается на их тонусе. Стоит лишь начать двигаться, как силы сразу же появятся</a:t>
            </a:r>
            <a:r>
              <a:rPr lang="ru-RU" sz="16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</p:txBody>
      </p:sp>
      <p:pic>
        <p:nvPicPr>
          <p:cNvPr id="250896" name="Picture 16" descr="0329290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3276600"/>
            <a:ext cx="12954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0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0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50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50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50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50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0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0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50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 build="p"/>
      <p:bldP spid="250894" grpId="0"/>
      <p:bldP spid="2508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0"/>
            <a:ext cx="6870700" cy="10668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0">
                <a:solidFill>
                  <a:srgbClr val="FF0066"/>
                </a:solidFill>
                <a:latin typeface="Times New Roman" pitchFamily="18" charset="0"/>
              </a:rPr>
              <a:t>Положительные</a:t>
            </a:r>
            <a:r>
              <a:rPr lang="ru-RU" sz="3200" b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ru-RU" sz="3600" b="0">
                <a:solidFill>
                  <a:srgbClr val="FF0066"/>
                </a:solidFill>
                <a:latin typeface="Times New Roman" pitchFamily="18" charset="0"/>
              </a:rPr>
              <a:t>эмоции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1295400"/>
            <a:ext cx="4800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    </a:t>
            </a:r>
            <a:r>
              <a:rPr lang="ru-RU" sz="2400" smtClean="0">
                <a:effectLst/>
                <a:latin typeface="Times New Roman" pitchFamily="18" charset="0"/>
              </a:rPr>
              <a:t>Просто улыбнитесь - и плохое настроение уйдет, как не бывало! Не стесняйтесь смеяться - и вы поразитесь тому, как изменится ваша жизнь и ваше здоровье. Хорошее настроение и добрый смех полезен не только потому, что поднимает настроение. Люди, которые любят смеяться, меньше болеют, реже раздражаются и не знают, что такое депрессия. </a:t>
            </a:r>
          </a:p>
        </p:txBody>
      </p:sp>
      <p:sp>
        <p:nvSpPr>
          <p:cNvPr id="249860" name="Rectangle 4"/>
          <p:cNvSpPr>
            <a:spLocks noChangeArrowheads="1"/>
          </p:cNvSpPr>
          <p:nvPr/>
        </p:nvSpPr>
        <p:spPr bwMode="auto">
          <a:xfrm>
            <a:off x="1219200" y="152400"/>
            <a:ext cx="655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endParaRPr lang="ru-RU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+mn-cs"/>
            </a:endParaRPr>
          </a:p>
        </p:txBody>
      </p:sp>
      <p:pic>
        <p:nvPicPr>
          <p:cNvPr id="249864" name="Picture 8" descr="baby2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590800"/>
            <a:ext cx="3733800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9868" name="Picture 12" descr="smile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04800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8800" y="304800"/>
            <a:ext cx="3581400" cy="5334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0">
                <a:solidFill>
                  <a:srgbClr val="FF0000"/>
                </a:solidFill>
                <a:latin typeface="Times New Roman" pitchFamily="18" charset="0"/>
              </a:rPr>
              <a:t>Смех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800" smtClean="0"/>
              <a:t>       </a:t>
            </a:r>
            <a:r>
              <a:rPr lang="ru-RU" sz="1400" b="1" smtClean="0">
                <a:solidFill>
                  <a:srgbClr val="FF66FF"/>
                </a:solidFill>
                <a:effectLst/>
                <a:latin typeface="Times New Roman" pitchFamily="18" charset="0"/>
              </a:rPr>
              <a:t>СМЕХ УСПОКАИВАЕТ</a:t>
            </a:r>
            <a:r>
              <a:rPr lang="ru-RU" sz="1400" b="1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>
                <a:effectLst/>
                <a:latin typeface="Times New Roman" pitchFamily="18" charset="0"/>
              </a:rPr>
              <a:t> </a:t>
            </a:r>
            <a:r>
              <a:rPr lang="ru-RU" sz="1500" smtClean="0">
                <a:effectLst/>
                <a:latin typeface="Times New Roman" pitchFamily="18" charset="0"/>
              </a:rPr>
              <a:t>Смех высвобождает эндорфины - гормоны счастья, которые помогают избавиться от раздражения грусти.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50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>
                <a:effectLst/>
                <a:latin typeface="Times New Roman" pitchFamily="18" charset="0"/>
              </a:rPr>
              <a:t>    </a:t>
            </a:r>
            <a:r>
              <a:rPr lang="ru-RU" sz="1400" b="1" smtClean="0">
                <a:solidFill>
                  <a:srgbClr val="FF66FF"/>
                </a:solidFill>
                <a:effectLst/>
                <a:latin typeface="Times New Roman" pitchFamily="18" charset="0"/>
              </a:rPr>
              <a:t>СМЕХ УЛУЧШАЕТ КОЖУ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>
                <a:effectLst/>
                <a:latin typeface="Times New Roman" pitchFamily="18" charset="0"/>
              </a:rPr>
              <a:t> </a:t>
            </a:r>
            <a:r>
              <a:rPr lang="ru-RU" sz="1500" smtClean="0">
                <a:effectLst/>
                <a:latin typeface="Times New Roman" pitchFamily="18" charset="0"/>
              </a:rPr>
              <a:t>Смех тонизирует мышцы лица и улучшает циркуляцию крови, благодаря чему появляется естественный румянец.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50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>
                <a:effectLst/>
                <a:latin typeface="Times New Roman" pitchFamily="18" charset="0"/>
              </a:rPr>
              <a:t>    </a:t>
            </a:r>
            <a:r>
              <a:rPr lang="ru-RU" sz="1400" b="1" smtClean="0">
                <a:solidFill>
                  <a:srgbClr val="FF66FF"/>
                </a:solidFill>
                <a:effectLst/>
                <a:latin typeface="Times New Roman" pitchFamily="18" charset="0"/>
              </a:rPr>
              <a:t>СМЕХ ПОВЫШАЕТ ИММУНИТЕТ</a:t>
            </a:r>
            <a:r>
              <a:rPr lang="ru-RU" sz="140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500" smtClean="0">
                <a:effectLst/>
                <a:latin typeface="Times New Roman" pitchFamily="18" charset="0"/>
              </a:rPr>
              <a:t>Смех помогает бороться с инфекциями. После минуты искреннего смеха организм выбрасывает в дыхательные пути большое количество антител, которые защищают от бактерий и вирусов. Смех также увеличивает выработку лейкоцитов, борющихся с различными заболеваниями, в том числе с раком.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50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>
                <a:effectLst/>
                <a:latin typeface="Times New Roman" pitchFamily="18" charset="0"/>
              </a:rPr>
              <a:t>    </a:t>
            </a:r>
            <a:r>
              <a:rPr lang="ru-RU" sz="1400" b="1" smtClean="0">
                <a:solidFill>
                  <a:srgbClr val="FF66FF"/>
                </a:solidFill>
                <a:effectLst/>
                <a:latin typeface="Times New Roman" pitchFamily="18" charset="0"/>
              </a:rPr>
              <a:t>СМЕХ ОЗДОРАВЛИВАЕТ СЕРДЦЕ</a:t>
            </a:r>
            <a:r>
              <a:rPr lang="ru-RU" sz="1400" smtClean="0">
                <a:solidFill>
                  <a:srgbClr val="FF00FF"/>
                </a:solidFill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500" smtClean="0">
                <a:effectLst/>
                <a:latin typeface="Times New Roman" pitchFamily="18" charset="0"/>
              </a:rPr>
              <a:t>Благодаря смеху расширяются кровеносные сосуды и кровь лучше циркулирует. Десять минут смеха могут существенно снизить кровяное давление и уменьшить риск возникновения холестериновых бляшек.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50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>
                <a:solidFill>
                  <a:srgbClr val="FF00FF"/>
                </a:solidFill>
                <a:effectLst/>
                <a:latin typeface="Times New Roman" pitchFamily="18" charset="0"/>
              </a:rPr>
              <a:t>    </a:t>
            </a:r>
            <a:r>
              <a:rPr lang="ru-RU" sz="1400" b="1" smtClean="0">
                <a:solidFill>
                  <a:srgbClr val="FF66FF"/>
                </a:solidFill>
                <a:effectLst/>
                <a:latin typeface="Times New Roman" pitchFamily="18" charset="0"/>
              </a:rPr>
              <a:t>СМЕХ СНИМАЕТ БОЛЬ</a:t>
            </a:r>
            <a:r>
              <a:rPr lang="ru-RU" sz="1400" smtClean="0">
                <a:solidFill>
                  <a:srgbClr val="FF66FF"/>
                </a:solidFill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>
                <a:effectLst/>
                <a:latin typeface="Times New Roman" pitchFamily="18" charset="0"/>
              </a:rPr>
              <a:t>Гормоны счастья эндорфины, которые вырабатываются, когда человек смеется, - естественные болеутоляющие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40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>
                <a:effectLst/>
                <a:latin typeface="Times New Roman" pitchFamily="18" charset="0"/>
              </a:rPr>
              <a:t>    </a:t>
            </a:r>
            <a:r>
              <a:rPr lang="ru-RU" sz="1400" b="1" smtClean="0">
                <a:solidFill>
                  <a:srgbClr val="FF66FF"/>
                </a:solidFill>
                <a:effectLst/>
                <a:latin typeface="Times New Roman" pitchFamily="18" charset="0"/>
              </a:rPr>
              <a:t>СМЕХ ПОБЕЖДАЕТ СТРЕСС</a:t>
            </a:r>
            <a:r>
              <a:rPr lang="ru-RU" sz="1400" smtClean="0">
                <a:effectLst/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>
                <a:effectLst/>
                <a:latin typeface="Times New Roman" pitchFamily="18" charset="0"/>
              </a:rPr>
              <a:t>Смех помогает избавиться от физического и эмоционального напряжения. Ученые утверждают, что минута искреннего смеха равноценна  45-тиминутной глубокой релаксации. </a:t>
            </a:r>
          </a:p>
        </p:txBody>
      </p:sp>
      <p:pic>
        <p:nvPicPr>
          <p:cNvPr id="254980" name="Picture 4" descr="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0"/>
            <a:ext cx="1295400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4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4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4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49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49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49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49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49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49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49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49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49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49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49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49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8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49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49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549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8" grpId="0"/>
      <p:bldP spid="2549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>
                <a:solidFill>
                  <a:srgbClr val="FF0066"/>
                </a:solidFill>
              </a:rPr>
              <a:t>Мы провели исследование-опрос среди учащихся нашей школы.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    </a:t>
            </a:r>
            <a:r>
              <a:rPr lang="ru-RU" sz="2400" smtClean="0">
                <a:effectLst/>
                <a:latin typeface="Times New Roman" pitchFamily="18" charset="0"/>
              </a:rPr>
              <a:t>Для изучения представлений о здоровом образе жизни у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effectLst/>
                <a:latin typeface="Times New Roman" pitchFamily="18" charset="0"/>
              </a:rPr>
              <a:t>учащихся, нами была разработана анкета, состоящая из 7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effectLst/>
                <a:latin typeface="Times New Roman" pitchFamily="18" charset="0"/>
              </a:rPr>
              <a:t>вопросов.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effectLst/>
                <a:latin typeface="Times New Roman" pitchFamily="18" charset="0"/>
              </a:rPr>
              <a:t>    В опросе приняли участие 25 учащихся старших классов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>
                <a:effectLst/>
                <a:latin typeface="Times New Roman" pitchFamily="18" charset="0"/>
              </a:rPr>
              <a:t>(15-17лет).</a:t>
            </a:r>
            <a:r>
              <a:rPr lang="ru-RU" sz="2400" smtClean="0">
                <a:effectLst/>
                <a:latin typeface="Times New Roman" pitchFamily="18" charset="0"/>
              </a:rPr>
              <a:t> Им была предложена анкета с вопросами,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effectLst/>
                <a:latin typeface="Times New Roman" pitchFamily="18" charset="0"/>
              </a:rPr>
              <a:t>отражающие основные составляющие здорового образа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effectLst/>
                <a:latin typeface="Times New Roman" pitchFamily="18" charset="0"/>
              </a:rPr>
              <a:t>жизни.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smtClean="0">
                <a:effectLst/>
                <a:latin typeface="Times New Roman" pitchFamily="18" charset="0"/>
              </a:rPr>
              <a:t>Цель нашего исследования</a:t>
            </a:r>
            <a:r>
              <a:rPr lang="ru-RU" smtClean="0">
                <a:effectLst/>
                <a:latin typeface="Times New Roman" pitchFamily="18" charset="0"/>
              </a:rPr>
              <a:t>: в</a:t>
            </a:r>
            <a:r>
              <a:rPr lang="ru-RU" sz="2400" smtClean="0">
                <a:effectLst/>
                <a:latin typeface="Times New Roman" pitchFamily="18" charset="0"/>
              </a:rPr>
              <a:t>ыявить отношение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effectLst/>
                <a:latin typeface="Times New Roman" pitchFamily="18" charset="0"/>
              </a:rPr>
              <a:t>учащихся старших классов к здоровому образу жизни</a:t>
            </a:r>
            <a:r>
              <a:rPr lang="ru-RU" sz="2400" smtClean="0">
                <a:latin typeface="Times New Roman" pitchFamily="18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6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6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6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/>
      <p:bldP spid="3061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534400" cy="6477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1. </a:t>
            </a:r>
            <a:r>
              <a:rPr lang="ru-RU" sz="1800" b="1" smtClean="0">
                <a:effectLst/>
                <a:latin typeface="Times New Roman" pitchFamily="18" charset="0"/>
              </a:rPr>
              <a:t>Перечислите, что входит в понятие «вредные привычки».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u="sng" smtClean="0">
                <a:effectLst/>
                <a:latin typeface="Times New Roman" pitchFamily="18" charset="0"/>
              </a:rPr>
              <a:t>Самые распространенные ответы</a:t>
            </a:r>
            <a:r>
              <a:rPr lang="ru-RU" sz="1800" smtClean="0">
                <a:effectLst/>
                <a:latin typeface="Times New Roman" pitchFamily="18" charset="0"/>
              </a:rPr>
              <a:t>:</a:t>
            </a:r>
            <a:r>
              <a:rPr lang="ru-RU" sz="1600" smtClean="0">
                <a:effectLst/>
                <a:latin typeface="Times New Roman" pitchFamily="18" charset="0"/>
              </a:rPr>
              <a:t> курение, наркомания, алкоголизм.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smtClean="0">
              <a:effectLst/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>
                <a:effectLst/>
                <a:latin typeface="Times New Roman" pitchFamily="18" charset="0"/>
              </a:rPr>
              <a:t>2. </a:t>
            </a:r>
            <a:r>
              <a:rPr lang="ru-RU" sz="1800" b="1" smtClean="0">
                <a:effectLst/>
                <a:latin typeface="Times New Roman" pitchFamily="18" charset="0"/>
              </a:rPr>
              <a:t>Продолжительность сна.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9 часов</a:t>
            </a:r>
            <a:r>
              <a:rPr lang="ru-RU" sz="1600" smtClean="0">
                <a:effectLst/>
                <a:latin typeface="Times New Roman" pitchFamily="18" charset="0"/>
              </a:rPr>
              <a:t> – 2 человека (8%)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8 часов</a:t>
            </a:r>
            <a:r>
              <a:rPr lang="ru-RU" sz="1600" smtClean="0">
                <a:effectLst/>
                <a:latin typeface="Times New Roman" pitchFamily="18" charset="0"/>
              </a:rPr>
              <a:t> – </a:t>
            </a:r>
            <a:r>
              <a:rPr lang="ru-RU" sz="1600" b="1" u="sng" smtClean="0">
                <a:effectLst/>
                <a:latin typeface="Times New Roman" pitchFamily="18" charset="0"/>
              </a:rPr>
              <a:t>14 человек (56%)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7 часов</a:t>
            </a:r>
            <a:r>
              <a:rPr lang="ru-RU" sz="1600" smtClean="0">
                <a:effectLst/>
                <a:latin typeface="Times New Roman" pitchFamily="18" charset="0"/>
              </a:rPr>
              <a:t> – 7 человек (28%)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6 часов</a:t>
            </a:r>
            <a:r>
              <a:rPr lang="ru-RU" sz="1600" smtClean="0">
                <a:effectLst/>
                <a:latin typeface="Times New Roman" pitchFamily="18" charset="0"/>
              </a:rPr>
              <a:t> -2 человека (8%)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effectLst/>
                <a:latin typeface="Times New Roman" pitchFamily="18" charset="0"/>
              </a:rPr>
              <a:t>3. Как часто вы чувствуете себя бодрым, активным?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Всегда</a:t>
            </a:r>
            <a:r>
              <a:rPr lang="ru-RU" sz="1600" smtClean="0">
                <a:effectLst/>
                <a:latin typeface="Times New Roman" pitchFamily="18" charset="0"/>
              </a:rPr>
              <a:t> – 7 человек (28%)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Часто</a:t>
            </a:r>
            <a:r>
              <a:rPr lang="ru-RU" sz="1600" smtClean="0">
                <a:effectLst/>
                <a:latin typeface="Times New Roman" pitchFamily="18" charset="0"/>
              </a:rPr>
              <a:t> – </a:t>
            </a:r>
            <a:r>
              <a:rPr lang="ru-RU" sz="1600" b="1" u="sng" smtClean="0">
                <a:effectLst/>
                <a:latin typeface="Times New Roman" pitchFamily="18" charset="0"/>
              </a:rPr>
              <a:t>11 человек (44%)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Иногда</a:t>
            </a:r>
            <a:r>
              <a:rPr lang="ru-RU" sz="1600" smtClean="0">
                <a:effectLst/>
                <a:latin typeface="Times New Roman" pitchFamily="18" charset="0"/>
              </a:rPr>
              <a:t> – 5 человек (20%)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Редко</a:t>
            </a:r>
            <a:r>
              <a:rPr lang="ru-RU" sz="1600" smtClean="0">
                <a:effectLst/>
                <a:latin typeface="Times New Roman" pitchFamily="18" charset="0"/>
              </a:rPr>
              <a:t> – 2 человека (8%)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Никогда</a:t>
            </a:r>
            <a:r>
              <a:rPr lang="ru-RU" sz="1600" smtClean="0">
                <a:effectLst/>
                <a:latin typeface="Times New Roman" pitchFamily="18" charset="0"/>
              </a:rPr>
              <a:t> – 0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1600" smtClean="0">
              <a:effectLst/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>
                <a:effectLst/>
                <a:latin typeface="Times New Roman" pitchFamily="18" charset="0"/>
              </a:rPr>
              <a:t>4</a:t>
            </a:r>
            <a:r>
              <a:rPr lang="ru-RU" sz="1800" b="1" smtClean="0">
                <a:effectLst/>
                <a:latin typeface="Times New Roman" pitchFamily="18" charset="0"/>
              </a:rPr>
              <a:t>. Что входит в понятие «здоровый образ жизни»?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u="sng" smtClean="0">
                <a:effectLst/>
                <a:latin typeface="Times New Roman" pitchFamily="18" charset="0"/>
              </a:rPr>
              <a:t>Самые распространенные ответы</a:t>
            </a:r>
            <a:r>
              <a:rPr lang="ru-RU" sz="1600" smtClean="0">
                <a:effectLst/>
                <a:latin typeface="Times New Roman" pitchFamily="18" charset="0"/>
              </a:rPr>
              <a:t>: зарядка, рациональное  питание, занятия спортом, прогулки на свежем воздухе, хорошее настроение.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smtClean="0">
              <a:effectLst/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b="1" smtClean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10600" cy="64008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z="1800" b="1" smtClean="0"/>
              <a:t>5</a:t>
            </a:r>
            <a:r>
              <a:rPr lang="ru-RU" sz="1800" b="1" smtClean="0">
                <a:effectLst/>
                <a:latin typeface="Times New Roman" pitchFamily="18" charset="0"/>
              </a:rPr>
              <a:t>. Делаете ли вы утреннюю зарядку?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Всегда </a:t>
            </a:r>
            <a:r>
              <a:rPr lang="ru-RU" sz="1600" smtClean="0">
                <a:effectLst/>
                <a:latin typeface="Times New Roman" pitchFamily="18" charset="0"/>
              </a:rPr>
              <a:t>– 4 человек (16%)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Часто</a:t>
            </a:r>
            <a:r>
              <a:rPr lang="ru-RU" sz="1600" smtClean="0">
                <a:effectLst/>
                <a:latin typeface="Times New Roman" pitchFamily="18" charset="0"/>
              </a:rPr>
              <a:t> – </a:t>
            </a:r>
            <a:r>
              <a:rPr lang="ru-RU" sz="1600" b="1" u="sng" smtClean="0">
                <a:effectLst/>
                <a:latin typeface="Times New Roman" pitchFamily="18" charset="0"/>
              </a:rPr>
              <a:t>8 человек (32%)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Иногда</a:t>
            </a:r>
            <a:r>
              <a:rPr lang="ru-RU" sz="1600" smtClean="0">
                <a:effectLst/>
                <a:latin typeface="Times New Roman" pitchFamily="18" charset="0"/>
              </a:rPr>
              <a:t> – 7 человек (28%)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Редко</a:t>
            </a:r>
            <a:r>
              <a:rPr lang="ru-RU" sz="1600" smtClean="0">
                <a:effectLst/>
                <a:latin typeface="Times New Roman" pitchFamily="18" charset="0"/>
              </a:rPr>
              <a:t> – 2 человека (8%)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u="sng" smtClean="0">
                <a:effectLst/>
                <a:latin typeface="Times New Roman" pitchFamily="18" charset="0"/>
              </a:rPr>
              <a:t>Никогда</a:t>
            </a:r>
            <a:r>
              <a:rPr lang="ru-RU" sz="1600" smtClean="0">
                <a:effectLst/>
                <a:latin typeface="Times New Roman" pitchFamily="18" charset="0"/>
              </a:rPr>
              <a:t> – 4 человека (16%)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1600" b="1" smtClean="0">
              <a:effectLst/>
              <a:latin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800" b="1" smtClean="0">
                <a:effectLst/>
                <a:latin typeface="Times New Roman" pitchFamily="18" charset="0"/>
              </a:rPr>
              <a:t>6. Как часто вы бываете на свежем воздухе?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Всегда– 8 человек (32%)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Часто –</a:t>
            </a:r>
            <a:r>
              <a:rPr lang="ru-RU" sz="1600" b="1" u="sng" smtClean="0">
                <a:effectLst/>
                <a:latin typeface="Times New Roman" pitchFamily="18" charset="0"/>
              </a:rPr>
              <a:t>11 человек (44%)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Иногда – 3 человека (12%)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Редко –2 человека (8%)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Никогда -1 человек (4%)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600" smtClean="0">
              <a:effectLst/>
              <a:latin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800" b="1" smtClean="0">
                <a:effectLst/>
                <a:latin typeface="Times New Roman" pitchFamily="18" charset="0"/>
              </a:rPr>
              <a:t>7. Соблюдаете ли вы режим питания?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Всегда – </a:t>
            </a:r>
            <a:r>
              <a:rPr lang="ru-RU" sz="1600" b="1" u="sng" smtClean="0">
                <a:effectLst/>
                <a:latin typeface="Times New Roman" pitchFamily="18" charset="0"/>
              </a:rPr>
              <a:t>9 человек (36%)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Часто – 6 человек (24%)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Иногда – 4 человека (16%)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Редко – 3 человека (12%)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600" smtClean="0">
                <a:effectLst/>
                <a:latin typeface="Times New Roman" pitchFamily="18" charset="0"/>
              </a:rPr>
              <a:t>Никогда – 3 человек (12%)</a:t>
            </a:r>
            <a:endParaRPr lang="ru-RU" sz="1800" smtClean="0">
              <a:effectLst/>
              <a:latin typeface="Times New Roman" pitchFamily="18" charset="0"/>
            </a:endParaRPr>
          </a:p>
          <a:p>
            <a:pPr marL="609600" indent="-609600" eaLnBrk="1" hangingPunct="1"/>
            <a:endParaRPr lang="ru-RU" sz="1800" smtClean="0">
              <a:effectLst/>
              <a:latin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1800" smtClean="0">
              <a:effectLst/>
              <a:latin typeface="Times New Roman" pitchFamily="18" charset="0"/>
            </a:endParaRPr>
          </a:p>
          <a:p>
            <a:pPr marL="609600" indent="-609600" eaLnBrk="1" hangingPunct="1"/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solidFill>
                  <a:srgbClr val="FF0000"/>
                </a:solidFill>
              </a:rPr>
              <a:t>Анализ результатов проведенного исследования позволяет сделать следующий вывод: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- </a:t>
            </a:r>
            <a:r>
              <a:rPr lang="ru-RU" sz="2400" smtClean="0">
                <a:effectLst/>
                <a:latin typeface="Times New Roman" pitchFamily="18" charset="0"/>
              </a:rPr>
              <a:t>Основная часть испытуемых считает здоровый образ жизни необходимым.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effectLst/>
                <a:latin typeface="Times New Roman" pitchFamily="18" charset="0"/>
              </a:rPr>
              <a:t>- Представления о здоровом образе жизни у подростков, прежде всего сводятся к занятиям спортом, отсутствию вредных привычек и правильному питанию. Вместе с тем наиболее важным составляющим здорового образа жизни называют такие, как ощущение счастья и хорошее настроение.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effectLst/>
                <a:latin typeface="Times New Roman" pitchFamily="18" charset="0"/>
              </a:rPr>
              <a:t>  Можно заключить, что молодые люди придают в целом большее значение здоровью и здоровому образу жизни.</a:t>
            </a:r>
            <a:endParaRPr lang="ru-RU" sz="240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smtClean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2" grpId="0"/>
      <p:bldP spid="30720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696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u="sng" smtClean="0">
                <a:effectLst/>
                <a:latin typeface="Times New Roman" pitchFamily="18" charset="0"/>
              </a:rPr>
              <a:t>Здоровый образ жизни</a:t>
            </a:r>
            <a:r>
              <a:rPr lang="ru-RU" sz="2400" b="1" smtClean="0">
                <a:effectLst/>
                <a:latin typeface="Times New Roman" pitchFamily="18" charset="0"/>
              </a:rPr>
              <a:t> является предпосылкой для развития других сторон жизнедеятельности человека, достижения им активного долголетия и полноценного выполнения социальных функций.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b="1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600" smtClean="0">
                <a:effectLst/>
                <a:latin typeface="Times New Roman" pitchFamily="18" charset="0"/>
              </a:rPr>
              <a:t> </a:t>
            </a:r>
            <a:r>
              <a:rPr lang="ru-RU" sz="2400" b="1" u="sng" smtClean="0">
                <a:effectLst/>
                <a:latin typeface="Times New Roman" pitchFamily="18" charset="0"/>
              </a:rPr>
              <a:t>Придерживаясь активному образу жизни</a:t>
            </a:r>
            <a:r>
              <a:rPr lang="ru-RU" sz="2400" b="1" smtClean="0">
                <a:effectLst/>
                <a:latin typeface="Times New Roman" pitchFamily="18" charset="0"/>
              </a:rPr>
              <a:t>, очень скоро вы почувствуете, что стали получать удовольствие от движения. И наверняка отметите, что у вас заметно улучшился цвет лица, подтянулась фигура, </a:t>
            </a:r>
            <a:r>
              <a:rPr lang="ru-RU" sz="2400" b="1" smtClean="0">
                <a:solidFill>
                  <a:schemeClr val="tx2"/>
                </a:solidFill>
                <a:effectLst/>
                <a:latin typeface="Times New Roman" pitchFamily="18" charset="0"/>
              </a:rPr>
              <a:t>мышцы пришли в тонус, кровообращение улучшилось, </a:t>
            </a:r>
            <a:r>
              <a:rPr lang="ru-RU" sz="2400" b="1" smtClean="0">
                <a:effectLst/>
                <a:latin typeface="Times New Roman" pitchFamily="18" charset="0"/>
              </a:rPr>
              <a:t>а настроение стало бодрым.</a:t>
            </a:r>
            <a:r>
              <a:rPr lang="ru-RU" sz="2400" b="1" smtClean="0">
                <a:solidFill>
                  <a:schemeClr val="tx2"/>
                </a:solidFill>
                <a:effectLst/>
                <a:latin typeface="Times New Roman" pitchFamily="18" charset="0"/>
              </a:rPr>
              <a:t> Вы стали здоровее и выносливее!!!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b="1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b="1" smtClean="0">
              <a:effectLst/>
              <a:latin typeface="Times New Roman" pitchFamily="18" charset="0"/>
            </a:endParaRPr>
          </a:p>
        </p:txBody>
      </p:sp>
      <p:pic>
        <p:nvPicPr>
          <p:cNvPr id="252934" name="Picture 6" descr="a6dd2961ddd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5205413"/>
            <a:ext cx="1371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9" name="Rectangle 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smtClean="0">
                <a:solidFill>
                  <a:schemeClr val="tx1"/>
                </a:solidFill>
              </a:rPr>
              <a:t>Спасибо за внимание!</a:t>
            </a:r>
          </a:p>
        </p:txBody>
      </p:sp>
      <p:pic>
        <p:nvPicPr>
          <p:cNvPr id="35842" name="Picture 10" descr="love_29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895600" y="1676400"/>
            <a:ext cx="2928938" cy="41148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1000"/>
            <a:ext cx="7620000" cy="5486400"/>
          </a:xfrm>
        </p:spPr>
        <p:txBody>
          <a:bodyPr/>
          <a:lstStyle/>
          <a:p>
            <a:pPr algn="l" eaLnBrk="1" hangingPunct="1"/>
            <a:r>
              <a:rPr lang="ru-RU" sz="4000" b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Цель работы:</a:t>
            </a:r>
          </a:p>
          <a:p>
            <a:pPr algn="l"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400" b="1" smtClean="0">
                <a:effectLst/>
                <a:latin typeface="Times New Roman" pitchFamily="18" charset="0"/>
              </a:rPr>
              <a:t>Выявить отношение учащихся старших классов к здоровому образу жизни.</a:t>
            </a:r>
          </a:p>
          <a:p>
            <a:pPr algn="l" eaLnBrk="1" hangingPunct="1">
              <a:buClr>
                <a:schemeClr val="tx1"/>
              </a:buClr>
            </a:pPr>
            <a:endParaRPr lang="ru-RU" sz="2400" b="1" smtClean="0">
              <a:effectLst/>
              <a:latin typeface="Times New Roman" pitchFamily="18" charset="0"/>
            </a:endParaRPr>
          </a:p>
          <a:p>
            <a:pPr algn="l" eaLnBrk="1" hangingPunct="1">
              <a:buClr>
                <a:schemeClr val="tx1"/>
              </a:buClr>
            </a:pPr>
            <a:r>
              <a:rPr lang="ru-RU" sz="3600" b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Задачи:</a:t>
            </a:r>
          </a:p>
          <a:p>
            <a:pPr algn="l"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400" b="1" smtClean="0">
                <a:effectLst/>
                <a:latin typeface="Times New Roman" pitchFamily="18" charset="0"/>
              </a:rPr>
              <a:t>Ознакомление учащихся с основными составляющими ЗОЖ</a:t>
            </a:r>
          </a:p>
          <a:p>
            <a:pPr algn="l"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400" b="1" smtClean="0">
                <a:effectLst/>
                <a:latin typeface="Times New Roman" pitchFamily="18" charset="0"/>
              </a:rPr>
              <a:t>Проведение исследования об отношении учащихся старших классов к ЗОЖ</a:t>
            </a:r>
          </a:p>
          <a:p>
            <a:pPr algn="l"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ru-RU" sz="2400" b="1" smtClean="0">
                <a:effectLst/>
                <a:latin typeface="Times New Roman" pitchFamily="18" charset="0"/>
              </a:rPr>
              <a:t>Анализ полученных результатов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4648200" cy="3581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smtClean="0"/>
              <a:t>    </a:t>
            </a:r>
            <a:r>
              <a:rPr lang="ru-RU" sz="2800" b="1" smtClean="0">
                <a:effectLst/>
                <a:latin typeface="Times New Roman" pitchFamily="18" charset="0"/>
              </a:rPr>
              <a:t>Здоровье - это ценность, которую нужно сохранять ежедневно. Хорошее здоровье - основа долгой, счастливой и полноценной жизни. </a:t>
            </a:r>
          </a:p>
        </p:txBody>
      </p:sp>
      <p:pic>
        <p:nvPicPr>
          <p:cNvPr id="3092" name="Picture 20" descr="3667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53000" y="762000"/>
            <a:ext cx="3771900" cy="282892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solidFill>
                  <a:srgbClr val="FF0000"/>
                </a:solidFill>
                <a:effectLst/>
                <a:latin typeface="Times New Roman" pitchFamily="18" charset="0"/>
              </a:rPr>
              <a:t>В  понятие «здоровый образ жизни» входят следующие составляющие:</a:t>
            </a:r>
            <a:br>
              <a:rPr lang="ru-RU" sz="2800" smtClean="0">
                <a:solidFill>
                  <a:srgbClr val="FF0000"/>
                </a:solidFill>
                <a:effectLst/>
                <a:latin typeface="Times New Roman" pitchFamily="18" charset="0"/>
              </a:rPr>
            </a:br>
            <a:endParaRPr lang="ru-RU" sz="2800" smtClean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7696200" cy="3657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</a:t>
            </a:r>
          </a:p>
          <a:p>
            <a:pPr eaLnBrk="1" hangingPunct="1"/>
            <a:r>
              <a:rPr lang="ru-RU" sz="2800" smtClean="0">
                <a:effectLst/>
                <a:latin typeface="Times New Roman" pitchFamily="18" charset="0"/>
              </a:rPr>
              <a:t>отказ от вредных привычек</a:t>
            </a:r>
          </a:p>
          <a:p>
            <a:pPr eaLnBrk="1" hangingPunct="1"/>
            <a:r>
              <a:rPr lang="ru-RU" sz="2800" smtClean="0">
                <a:effectLst/>
                <a:latin typeface="Times New Roman" pitchFamily="18" charset="0"/>
              </a:rPr>
              <a:t>здоровый сон</a:t>
            </a:r>
          </a:p>
          <a:p>
            <a:pPr eaLnBrk="1" hangingPunct="1"/>
            <a:r>
              <a:rPr lang="ru-RU" sz="2800" smtClean="0">
                <a:effectLst/>
                <a:latin typeface="Times New Roman" pitchFamily="18" charset="0"/>
              </a:rPr>
              <a:t>активный образ жизни</a:t>
            </a:r>
          </a:p>
          <a:p>
            <a:pPr eaLnBrk="1" hangingPunct="1"/>
            <a:r>
              <a:rPr lang="ru-RU" sz="2800" smtClean="0">
                <a:effectLst/>
                <a:latin typeface="Times New Roman" pitchFamily="18" charset="0"/>
              </a:rPr>
              <a:t>рациональное питание</a:t>
            </a:r>
          </a:p>
          <a:p>
            <a:pPr eaLnBrk="1" hangingPunct="1"/>
            <a:r>
              <a:rPr lang="ru-RU" sz="2800" smtClean="0">
                <a:effectLst/>
                <a:latin typeface="Times New Roman" pitchFamily="18" charset="0"/>
              </a:rPr>
              <a:t>утренняя зарядка</a:t>
            </a:r>
          </a:p>
          <a:p>
            <a:pPr eaLnBrk="1" hangingPunct="1"/>
            <a:r>
              <a:rPr lang="ru-RU" sz="2800" smtClean="0">
                <a:effectLst/>
                <a:latin typeface="Times New Roman" pitchFamily="18" charset="0"/>
              </a:rPr>
              <a:t>положительные эмоции</a:t>
            </a:r>
          </a:p>
        </p:txBody>
      </p:sp>
      <p:pic>
        <p:nvPicPr>
          <p:cNvPr id="137220" name="Picture 4" descr="091bbe827d7f4175100f20ed6c81b5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1125" y="1828800"/>
            <a:ext cx="323056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solidFill>
                  <a:srgbClr val="FF0000"/>
                </a:solidFill>
              </a:rPr>
              <a:t>Шесть основных составляющих здорового образа жизни</a:t>
            </a:r>
          </a:p>
        </p:txBody>
      </p:sp>
      <p:pic>
        <p:nvPicPr>
          <p:cNvPr id="150542" name="Picture 14" descr="45939801_1246731483_119433524067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49438" y="1600200"/>
            <a:ext cx="1249362" cy="2168525"/>
          </a:xfrm>
        </p:spPr>
      </p:pic>
      <p:pic>
        <p:nvPicPr>
          <p:cNvPr id="150541" name="Picture 13" descr="158bi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081713" y="1600200"/>
            <a:ext cx="1177925" cy="2168525"/>
          </a:xfrm>
        </p:spPr>
      </p:pic>
      <p:pic>
        <p:nvPicPr>
          <p:cNvPr id="150546" name="Picture 18" descr="80515_237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868363" y="4051300"/>
            <a:ext cx="2816225" cy="1841500"/>
          </a:xfrm>
        </p:spPr>
      </p:pic>
      <p:pic>
        <p:nvPicPr>
          <p:cNvPr id="150548" name="Picture 20" descr="5613454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5837238" y="3957638"/>
            <a:ext cx="1914525" cy="2168525"/>
          </a:xfrm>
        </p:spPr>
      </p:pic>
      <p:pic>
        <p:nvPicPr>
          <p:cNvPr id="150533" name="Picture 5" descr="utr-zariadka-10-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1905000"/>
            <a:ext cx="170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57" name="Picture 29" descr="415_larg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14800" y="4876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7848600" cy="1143000"/>
          </a:xfrm>
        </p:spPr>
        <p:txBody>
          <a:bodyPr/>
          <a:lstStyle/>
          <a:p>
            <a:pPr eaLnBrk="1" hangingPunct="1"/>
            <a:r>
              <a:rPr lang="ru-RU" sz="3200" i="1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3200" i="1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3200" i="1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3200" i="1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3200" i="1" smtClean="0">
                <a:solidFill>
                  <a:srgbClr val="FF0066"/>
                </a:solidFill>
                <a:latin typeface="Times New Roman" pitchFamily="18" charset="0"/>
              </a:rPr>
              <a:t>Отказ от вредных привычек</a:t>
            </a:r>
            <a:r>
              <a:rPr lang="ru-RU" sz="3200" smtClean="0">
                <a:latin typeface="Times New Roman" pitchFamily="18" charset="0"/>
              </a:rPr>
              <a:t> </a:t>
            </a:r>
            <a:br>
              <a:rPr lang="ru-RU" sz="3200" smtClean="0">
                <a:latin typeface="Times New Roman" pitchFamily="18" charset="0"/>
              </a:rPr>
            </a:br>
            <a:r>
              <a:rPr lang="ru-RU" sz="1600" smtClean="0">
                <a:solidFill>
                  <a:schemeClr val="tx1"/>
                </a:solidFill>
                <a:effectLst/>
                <a:latin typeface="Times New Roman" pitchFamily="18" charset="0"/>
              </a:rPr>
              <a:t>К вредным привычкам относятся злоупотребление алкоголем, курение, наркомания и токсикомания. Все они отрицательно влияют на здоровье человека, разрушающе действуя на его организм и вызывая различные заболевания.</a:t>
            </a:r>
            <a:r>
              <a:rPr lang="ru-RU" sz="1600" b="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1600" b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1600" b="0" smtClean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86200" y="1905000"/>
            <a:ext cx="4038600" cy="4572000"/>
          </a:xfrm>
        </p:spPr>
        <p:txBody>
          <a:bodyPr/>
          <a:lstStyle/>
          <a:p>
            <a:pPr indent="-5715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ru-RU" sz="1000" b="1" smtClean="0"/>
              <a:t>    </a:t>
            </a:r>
            <a:r>
              <a:rPr lang="ru-RU" sz="1200" b="1" smtClean="0">
                <a:latin typeface="Times New Roman" pitchFamily="18" charset="0"/>
              </a:rPr>
              <a:t>Курение табака является одной из наиболее распространенных вредных привычек. С течением времени она вызывает физическую и психическую зависимость курильщика.</a:t>
            </a:r>
          </a:p>
          <a:p>
            <a:pPr indent="-571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smtClean="0">
                <a:latin typeface="Times New Roman" pitchFamily="18" charset="0"/>
              </a:rPr>
              <a:t>       Прежде всего от табачного дыма страдает легочная система, разрушаются механизмы защиты легких, и развивается хроническое заболевание — бронхит курильщика. В дыме табака содержится более 30 ядовитых веществ: никотин, углекислый газ, окись углерода, синильная кислота, аммиак, смолистые вещества, органические кислоты и другие. </a:t>
            </a:r>
            <a:r>
              <a:rPr lang="ru-RU" sz="1200" b="1" smtClean="0">
                <a:effectLst/>
                <a:latin typeface="Times New Roman" pitchFamily="18" charset="0"/>
              </a:rPr>
              <a:t>Табачный дым вредно влияет не только на курящего, но и на тех, кто находится рядом с ним. В этом случае у некурящих людей возникает головная боль, недомогание, обостряются заболевания верхних дыхательных путей, происходят негативные изменения в деятельности нервной системы и составе крови. Особенно вредное влияние оказывает пассивное курение на детей.</a:t>
            </a:r>
          </a:p>
          <a:p>
            <a:pPr indent="-571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 smtClean="0">
                <a:effectLst/>
                <a:latin typeface="Times New Roman" pitchFamily="18" charset="0"/>
              </a:rPr>
              <a:t>      В настоящее время во многих странах ведется серьезная научная пропаганда за полное прекращение курения. Предлагаются различные способы и средства для организации активного отдыха и здорового образа жизни. </a:t>
            </a:r>
          </a:p>
          <a:p>
            <a:pPr indent="-5715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sz="1200" b="1" smtClean="0">
              <a:latin typeface="Times New Roman" pitchFamily="18" charset="0"/>
            </a:endParaRPr>
          </a:p>
        </p:txBody>
      </p:sp>
      <p:pic>
        <p:nvPicPr>
          <p:cNvPr id="242693" name="Picture 5" descr="0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4495800"/>
            <a:ext cx="15763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8"/>
          <p:cNvSpPr>
            <a:spLocks noChangeArrowheads="1"/>
          </p:cNvSpPr>
          <p:nvPr/>
        </p:nvSpPr>
        <p:spPr bwMode="auto">
          <a:xfrm>
            <a:off x="381000" y="2819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    </a:t>
            </a:r>
            <a:endParaRPr lang="ru-RU" sz="1400" b="1"/>
          </a:p>
        </p:txBody>
      </p:sp>
      <p:pic>
        <p:nvPicPr>
          <p:cNvPr id="242698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4363" y="0"/>
            <a:ext cx="90963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2700" name="Rectangle 12"/>
          <p:cNvSpPr>
            <a:spLocks noChangeArrowheads="1"/>
          </p:cNvSpPr>
          <p:nvPr/>
        </p:nvSpPr>
        <p:spPr bwMode="auto">
          <a:xfrm>
            <a:off x="152400" y="1905000"/>
            <a:ext cx="3962400" cy="425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1300" b="1">
                <a:latin typeface="Times New Roman" pitchFamily="18" charset="0"/>
              </a:rPr>
              <a:t>В наши дни очень актуальна проблема употребления алкоголя. От этого страдает все общество, под угрозу ставится подрастающее поколение, здоровье будущих матерей.</a:t>
            </a:r>
          </a:p>
          <a:p>
            <a:endParaRPr lang="ru-RU" sz="1300" b="1">
              <a:latin typeface="Times New Roman" pitchFamily="18" charset="0"/>
            </a:endParaRPr>
          </a:p>
          <a:p>
            <a:r>
              <a:rPr lang="ru-RU" sz="1300" b="1">
                <a:latin typeface="Times New Roman" pitchFamily="18" charset="0"/>
              </a:rPr>
              <a:t>   Вред алкоголя очевиден. Алкоголь разносится по крови ко всем органам и неблагоприятно на них действует, вплоть до разрушения. При систематическом употреблении алкоголя развивается алкоголизм. </a:t>
            </a:r>
          </a:p>
          <a:p>
            <a:r>
              <a:rPr lang="ru-RU" sz="1300" b="1">
                <a:latin typeface="Times New Roman" pitchFamily="18" charset="0"/>
              </a:rPr>
              <a:t>  В организме алкоголь оказывает четыре основных эффекта:</a:t>
            </a:r>
          </a:p>
          <a:p>
            <a:r>
              <a:rPr lang="ru-RU" sz="1300" b="1">
                <a:latin typeface="Times New Roman" pitchFamily="18" charset="0"/>
              </a:rPr>
              <a:t>- токсически действует на клетки головного мозга. </a:t>
            </a:r>
          </a:p>
          <a:p>
            <a:r>
              <a:rPr lang="ru-RU" sz="1300" b="1">
                <a:latin typeface="Times New Roman" pitchFamily="18" charset="0"/>
              </a:rPr>
              <a:t>- изменяет биологические процессы головного мозга.</a:t>
            </a:r>
          </a:p>
          <a:p>
            <a:r>
              <a:rPr lang="ru-RU" sz="1300" b="1">
                <a:latin typeface="Times New Roman" pitchFamily="18" charset="0"/>
              </a:rPr>
              <a:t>- замедляет работу центральной нервной системы, снижает ее эффективность.</a:t>
            </a:r>
          </a:p>
          <a:p>
            <a:r>
              <a:rPr lang="ru-RU" sz="1300" b="1">
                <a:latin typeface="Times New Roman" pitchFamily="18" charset="0"/>
              </a:rPr>
              <a:t>- выводит из строя печень.</a:t>
            </a:r>
          </a:p>
        </p:txBody>
      </p:sp>
      <p:pic>
        <p:nvPicPr>
          <p:cNvPr id="242702" name="Picture 14" descr="26Ndrink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4953000"/>
            <a:ext cx="14287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2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2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/>
      <p:bldP spid="2427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0" y="304800"/>
            <a:ext cx="6172200" cy="9144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>
                <a:solidFill>
                  <a:srgbClr val="FF0066"/>
                </a:solidFill>
              </a:rPr>
              <a:t>Здоровый сон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09800"/>
            <a:ext cx="38862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/>
              <a:t>         </a:t>
            </a:r>
            <a:r>
              <a:rPr lang="ru-RU" sz="1600" b="1" smtClean="0">
                <a:effectLst/>
                <a:latin typeface="Times New Roman" pitchFamily="18" charset="0"/>
              </a:rPr>
              <a:t>Здоровый сон – это залог здоровья и успехов в карьере, а его отсутствие является верной гарантией снижения трудоспособности и возникновения различных заболеваний.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>
                <a:effectLst/>
                <a:latin typeface="Times New Roman" pitchFamily="18" charset="0"/>
              </a:rPr>
              <a:t>        Для здоровья человеку требуется 8-10 часов сна. У каждого человека индивидуальная потребность во сне. Необходимо определить оптимальный для себя промежуток времени, за который вы высыпаетесь и обеспечить условия для здорового, полноценного сна.        Во сне мы проводим треть своей жизни, поэтому важно заботиться об этой трети нашей жизни и сохранять ее природный естественный ритм.</a:t>
            </a:r>
          </a:p>
        </p:txBody>
      </p:sp>
      <p:pic>
        <p:nvPicPr>
          <p:cNvPr id="244740" name="Picture 4" descr="5613454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304800"/>
            <a:ext cx="1752600" cy="1714500"/>
          </a:xfrm>
        </p:spPr>
      </p:pic>
      <p:pic>
        <p:nvPicPr>
          <p:cNvPr id="244741" name="Picture 5" descr="8521866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581400"/>
            <a:ext cx="24098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4742" name="Rectangle 6"/>
          <p:cNvSpPr>
            <a:spLocks noChangeArrowheads="1"/>
          </p:cNvSpPr>
          <p:nvPr/>
        </p:nvSpPr>
        <p:spPr bwMode="auto">
          <a:xfrm>
            <a:off x="4953000" y="1371600"/>
            <a:ext cx="366395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/>
              <a:t>    </a:t>
            </a:r>
            <a:r>
              <a:rPr lang="ru-RU" sz="1600" b="1">
                <a:latin typeface="Times New Roman" pitchFamily="18" charset="0"/>
              </a:rPr>
              <a:t>Всем известно, что сон является источником хорошего самочувствия и настроения. Недаром сон</a:t>
            </a:r>
            <a:r>
              <a:rPr lang="ru-RU" sz="1600" b="1" i="1">
                <a:latin typeface="Times New Roman" pitchFamily="18" charset="0"/>
              </a:rPr>
              <a:t> </a:t>
            </a:r>
            <a:r>
              <a:rPr lang="ru-RU" sz="1600" b="1">
                <a:latin typeface="Times New Roman" pitchFamily="18" charset="0"/>
              </a:rPr>
              <a:t>считают лучшим лекарством. </a:t>
            </a:r>
          </a:p>
          <a:p>
            <a:r>
              <a:rPr lang="ru-RU" sz="1600" b="1">
                <a:latin typeface="Times New Roman" pitchFamily="18" charset="0"/>
              </a:rPr>
              <a:t>Сон — жизненно важное состояние мозговой деятельности, поэтому важен именно здоровый, крепкий сон</a:t>
            </a:r>
            <a:r>
              <a:rPr lang="ru-RU" sz="1600" b="1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4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/>
      <p:bldP spid="244739" grpId="0" build="p"/>
      <p:bldP spid="2447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43000" y="228600"/>
            <a:ext cx="6629400" cy="8001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0">
                <a:solidFill>
                  <a:srgbClr val="FF0066"/>
                </a:solidFill>
                <a:latin typeface="Times New Roman" pitchFamily="18" charset="0"/>
              </a:rPr>
              <a:t>Активный образ жизни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143000"/>
            <a:ext cx="31242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/>
              <a:t>      </a:t>
            </a:r>
            <a:r>
              <a:rPr lang="ru-RU" sz="1600" b="1" smtClean="0">
                <a:effectLst/>
                <a:latin typeface="Times New Roman" pitchFamily="18" charset="0"/>
              </a:rPr>
              <a:t>Красота и хорошее самочувствие неотделимы от здорового образа жизни, основа которого – движение, физическая активность. Наша жизнь становится все более комфортной, и, увы, все менее здоровой. Мы часами сидим за компьютером, перед телевизором, и даже путешествуем, сидя в автомобилях и самолетах.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>
                <a:effectLst/>
                <a:latin typeface="Times New Roman" pitchFamily="18" charset="0"/>
              </a:rPr>
              <a:t>               Врачи обеспокоены: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>
                <a:effectLst/>
                <a:latin typeface="Times New Roman" pitchFamily="18" charset="0"/>
              </a:rPr>
              <a:t>               гиподинамия, то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>
                <a:effectLst/>
                <a:latin typeface="Times New Roman" pitchFamily="18" charset="0"/>
              </a:rPr>
              <a:t>               есть малоподвижность,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>
                <a:effectLst/>
                <a:latin typeface="Times New Roman" pitchFamily="18" charset="0"/>
              </a:rPr>
              <a:t>               становится пугающе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>
                <a:effectLst/>
                <a:latin typeface="Times New Roman" pitchFamily="18" charset="0"/>
              </a:rPr>
              <a:t>               распространенной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>
                <a:effectLst/>
                <a:latin typeface="Times New Roman" pitchFamily="18" charset="0"/>
              </a:rPr>
              <a:t>               проблемой.</a:t>
            </a:r>
          </a:p>
        </p:txBody>
      </p:sp>
      <p:pic>
        <p:nvPicPr>
          <p:cNvPr id="245764" name="Picture 4" descr="158bi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81400" y="1295400"/>
            <a:ext cx="2063750" cy="3276600"/>
          </a:xfrm>
        </p:spPr>
      </p:pic>
      <p:sp>
        <p:nvSpPr>
          <p:cNvPr id="245765" name="Rectangle 5"/>
          <p:cNvSpPr>
            <a:spLocks noChangeArrowheads="1"/>
          </p:cNvSpPr>
          <p:nvPr/>
        </p:nvSpPr>
        <p:spPr bwMode="auto">
          <a:xfrm>
            <a:off x="5867400" y="914400"/>
            <a:ext cx="31242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b="1">
                <a:latin typeface="Times New Roman" pitchFamily="18" charset="0"/>
              </a:rPr>
              <a:t>Физические нагрузки улучшают.</a:t>
            </a:r>
          </a:p>
          <a:p>
            <a:r>
              <a:rPr lang="ru-RU" sz="1400" b="1">
                <a:latin typeface="Times New Roman" pitchFamily="18" charset="0"/>
              </a:rPr>
              <a:t>Физкультура помогает уменьшению кровяного давления, снижению уровня сахара и уровня Ваш внешний вид и самочувствие. Даже краткое проявление активности, способствует улучшению кровообращения холестерина в крови. Сердце человека – это мышца, и так же, как другие мышцы, она становится больше и сильнее благодаря физическим упражнениям. Ходьба, плавание и танцы – отличная тренировка для сердца и легких. А чем больше и сильнее сердечная мышца, тем медленнее ей приходится работать, гоняя кровь по всему телу. Это снижает напряжение и обеспечивает более здоровое и расслабленное состояние сердечно-сосудистой системы. </a:t>
            </a:r>
          </a:p>
          <a:p>
            <a:r>
              <a:rPr lang="ru-RU" sz="1400" b="1">
                <a:latin typeface="Times New Roman" pitchFamily="18" charset="0"/>
              </a:rPr>
              <a:t>Вдобавок, физическая активность делает человека бодрее и помогает преодолеть стресс. </a:t>
            </a:r>
          </a:p>
        </p:txBody>
      </p:sp>
      <p:pic>
        <p:nvPicPr>
          <p:cNvPr id="245766" name="Picture 6" descr="doc0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962400"/>
            <a:ext cx="6953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 decel="1000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800" decel="1000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  <p:bldP spid="2457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228600" y="228600"/>
            <a:ext cx="7373938" cy="48736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>
                <a:solidFill>
                  <a:srgbClr val="FF0066"/>
                </a:solidFill>
                <a:latin typeface="Times New Roman" pitchFamily="18" charset="0"/>
              </a:rPr>
              <a:t>Рациональное питание</a:t>
            </a:r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066800"/>
            <a:ext cx="89154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>
                <a:solidFill>
                  <a:srgbClr val="FF66FF"/>
                </a:solidFill>
              </a:rPr>
              <a:t>     Планируйте режим питания.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smtClean="0"/>
              <a:t>           </a:t>
            </a:r>
            <a:r>
              <a:rPr lang="ru-RU" sz="1800" b="1" smtClean="0">
                <a:effectLst/>
                <a:latin typeface="Times New Roman" pitchFamily="18" charset="0"/>
              </a:rPr>
              <a:t>Если физические упражнения – это одна  половина достижения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effectLst/>
                <a:latin typeface="Times New Roman" pitchFamily="18" charset="0"/>
              </a:rPr>
              <a:t>      здоровой, физически активной и полноценной жизни, то вторая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effectLst/>
                <a:latin typeface="Times New Roman" pitchFamily="18" charset="0"/>
              </a:rPr>
              <a:t>      половина – это правильное и рациональное питание. Люди, ведущие здоровый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effectLst/>
                <a:latin typeface="Times New Roman" pitchFamily="18" charset="0"/>
              </a:rPr>
              <a:t>      образ жизни, питаются строго в определенное время, планируют приемы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effectLst/>
                <a:latin typeface="Times New Roman" pitchFamily="18" charset="0"/>
              </a:rPr>
              <a:t>      пищи с учетом тренировок.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effectLst/>
                <a:latin typeface="Times New Roman" pitchFamily="18" charset="0"/>
              </a:rPr>
              <a:t>          Правильное питание - это образ жизни, который обеспечивает организм    всеми необходимыми веществами на долгие годы. Здоровое питание подразумевает и возможность находиться в хорошей физической форме, то есть отсутствие болезней и избыточного веса. Ваше самочувствие будет улучшаться по мере того, как вы будете выбрасывать из своей жизни вредные продукты и заменять их натуральными, здоровыми компонентами в правильных пропорциях и сочетаниях.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effectLst/>
                <a:latin typeface="Times New Roman" pitchFamily="18" charset="0"/>
              </a:rPr>
              <a:t>          Здоровое играет огромную роль а нашей жизни. Оно обеспечивает рост и формирование всех органов и систем организма, дает энергию, участвует в обмене веществ. Правильно сбалансированное питание позволяет  на долгие годы сохранить здоровье и работоспособность.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smtClean="0">
              <a:effectLst/>
              <a:latin typeface="Times New Roman" pitchFamily="18" charset="0"/>
            </a:endParaRPr>
          </a:p>
        </p:txBody>
      </p:sp>
      <p:pic>
        <p:nvPicPr>
          <p:cNvPr id="248835" name="Picture 3" descr="415_larg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391400" y="152400"/>
            <a:ext cx="1600200" cy="1600200"/>
          </a:xfrm>
        </p:spPr>
      </p:pic>
      <p:pic>
        <p:nvPicPr>
          <p:cNvPr id="248839" name="Picture 7" descr="a9fc62128a0b9f6e90a3bf164fcebb7c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8006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8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8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8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8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8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8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8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8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8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8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8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8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8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8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8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8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8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8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8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8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8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88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88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88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7" grpId="0"/>
      <p:bldP spid="248834" grpId="0" build="p"/>
    </p:bld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2061</TotalTime>
  <Words>1686</Words>
  <Application>Microsoft Office PowerPoint</Application>
  <PresentationFormat>Экран (4:3)</PresentationFormat>
  <Paragraphs>141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Garamond</vt:lpstr>
      <vt:lpstr>Times New Roman</vt:lpstr>
      <vt:lpstr>Wingdings</vt:lpstr>
      <vt:lpstr>Течение</vt:lpstr>
      <vt:lpstr>ГБОУ СОШ «ОЦ» с.Старая Шентала Проектная работа  на тему: «Молодое поколение выбирает ЗОЖ»                                 Автор: Долгова Татьяна ,                                                                                    учащаяся 7 класса                                                                                                                                                                                                                                Руководитель:  Логинов В.Д.  с.Старая Шентала, 2019г.</vt:lpstr>
      <vt:lpstr>Презентация PowerPoint</vt:lpstr>
      <vt:lpstr>Презентация PowerPoint</vt:lpstr>
      <vt:lpstr>В  понятие «здоровый образ жизни» входят следующие составляющие: </vt:lpstr>
      <vt:lpstr>Шесть основных составляющих здорового образа жизни</vt:lpstr>
      <vt:lpstr>  Отказ от вредных привычек  К вредным привычкам относятся злоупотребление алкоголем, курение, наркомания и токсикомания. Все они отрицательно влияют на здоровье человека, разрушающе действуя на его организм и вызывая различные заболевания. </vt:lpstr>
      <vt:lpstr>Здоровый сон</vt:lpstr>
      <vt:lpstr>Активный образ жизни</vt:lpstr>
      <vt:lpstr>Рациональное питание</vt:lpstr>
      <vt:lpstr>Презентация PowerPoint</vt:lpstr>
      <vt:lpstr>Положительные эмоции</vt:lpstr>
      <vt:lpstr>Смех</vt:lpstr>
      <vt:lpstr>Мы провели исследование-опрос среди учащихся нашей школы.</vt:lpstr>
      <vt:lpstr>Презентация PowerPoint</vt:lpstr>
      <vt:lpstr>Презентация PowerPoint</vt:lpstr>
      <vt:lpstr>Анализ результатов проведенного исследования позволяет сделать следующий вывод:</vt:lpstr>
      <vt:lpstr> 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жизни.</dc:title>
  <dc:creator>1</dc:creator>
  <cp:lastModifiedBy>Галина</cp:lastModifiedBy>
  <cp:revision>41</cp:revision>
  <dcterms:created xsi:type="dcterms:W3CDTF">2009-10-24T14:46:19Z</dcterms:created>
  <dcterms:modified xsi:type="dcterms:W3CDTF">2019-12-27T10:54:37Z</dcterms:modified>
</cp:coreProperties>
</file>