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81" r:id="rId13"/>
    <p:sldId id="282" r:id="rId14"/>
    <p:sldId id="267" r:id="rId15"/>
    <p:sldId id="268" r:id="rId16"/>
    <p:sldId id="288" r:id="rId17"/>
    <p:sldId id="269" r:id="rId18"/>
    <p:sldId id="270" r:id="rId19"/>
    <p:sldId id="271" r:id="rId20"/>
    <p:sldId id="283" r:id="rId21"/>
    <p:sldId id="272" r:id="rId22"/>
    <p:sldId id="273" r:id="rId23"/>
    <p:sldId id="285" r:id="rId24"/>
    <p:sldId id="274" r:id="rId25"/>
    <p:sldId id="286" r:id="rId26"/>
    <p:sldId id="275" r:id="rId27"/>
    <p:sldId id="289" r:id="rId28"/>
    <p:sldId id="276" r:id="rId29"/>
    <p:sldId id="277" r:id="rId30"/>
    <p:sldId id="278" r:id="rId31"/>
    <p:sldId id="287" r:id="rId32"/>
    <p:sldId id="279" r:id="rId33"/>
    <p:sldId id="280" r:id="rId34"/>
    <p:sldId id="284" r:id="rId35"/>
    <p:sldId id="290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920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DCA554-D31C-4933-A618-67F793D996E9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309AD17-BC32-4242-A7B7-DA5580EF4227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C00000"/>
              </a:solidFill>
            </a:rPr>
            <a:t>«Надо» </a:t>
          </a:r>
          <a:r>
            <a:rPr lang="ru-RU" sz="2400" b="1" dirty="0" smtClean="0"/>
            <a:t>— потребности рынка труда</a:t>
          </a:r>
        </a:p>
        <a:p>
          <a:r>
            <a:rPr lang="ru-RU" sz="2400" b="1" i="1" dirty="0" smtClean="0"/>
            <a:t>Выбирая профессию, нужно думать о возможном трудоустройстве</a:t>
          </a:r>
          <a:endParaRPr lang="ru-RU" sz="2400" b="1" i="1" dirty="0"/>
        </a:p>
      </dgm:t>
    </dgm:pt>
    <dgm:pt modelId="{AFF89DAA-89BC-4362-977D-58D67A1F1AEA}" type="parTrans" cxnId="{FBC69419-3DC2-45A1-9531-96CBACB97CF0}">
      <dgm:prSet/>
      <dgm:spPr/>
      <dgm:t>
        <a:bodyPr/>
        <a:lstStyle/>
        <a:p>
          <a:endParaRPr lang="ru-RU"/>
        </a:p>
      </dgm:t>
    </dgm:pt>
    <dgm:pt modelId="{E6D91B73-A72A-4BA9-B18C-81FF7E8696E5}" type="sibTrans" cxnId="{FBC69419-3DC2-45A1-9531-96CBACB97CF0}">
      <dgm:prSet/>
      <dgm:spPr/>
      <dgm:t>
        <a:bodyPr/>
        <a:lstStyle/>
        <a:p>
          <a:endParaRPr lang="ru-RU"/>
        </a:p>
      </dgm:t>
    </dgm:pt>
    <dgm:pt modelId="{03582CED-50DB-4B41-BD3F-C8E888835F7B}">
      <dgm:prSet phldrT="[Текст]"/>
      <dgm:spPr/>
      <dgm:t>
        <a:bodyPr/>
        <a:lstStyle/>
        <a:p>
          <a:r>
            <a:rPr lang="ru-RU" b="1" i="1" dirty="0" smtClean="0">
              <a:solidFill>
                <a:srgbClr val="C00000"/>
              </a:solidFill>
            </a:rPr>
            <a:t>«Могу»</a:t>
          </a:r>
          <a:r>
            <a:rPr lang="ru-RU" dirty="0" smtClean="0">
              <a:solidFill>
                <a:srgbClr val="C00000"/>
              </a:solidFill>
            </a:rPr>
            <a:t> </a:t>
          </a:r>
          <a:r>
            <a:rPr lang="ru-RU" b="1" dirty="0" smtClean="0"/>
            <a:t>(уровень  знаний, наличие способностей к данному виду деятельности, физические возможности)</a:t>
          </a:r>
          <a:endParaRPr lang="ru-RU" b="1" dirty="0"/>
        </a:p>
      </dgm:t>
    </dgm:pt>
    <dgm:pt modelId="{1E1F408E-376E-47ED-B24D-672B477F8ECD}" type="parTrans" cxnId="{76B93C0F-A9E0-436B-8CF0-C0F90064123B}">
      <dgm:prSet/>
      <dgm:spPr/>
      <dgm:t>
        <a:bodyPr/>
        <a:lstStyle/>
        <a:p>
          <a:endParaRPr lang="ru-RU"/>
        </a:p>
      </dgm:t>
    </dgm:pt>
    <dgm:pt modelId="{20155416-FEC7-4ECA-A53C-537CFE498259}" type="sibTrans" cxnId="{76B93C0F-A9E0-436B-8CF0-C0F90064123B}">
      <dgm:prSet/>
      <dgm:spPr/>
      <dgm:t>
        <a:bodyPr/>
        <a:lstStyle/>
        <a:p>
          <a:endParaRPr lang="ru-RU"/>
        </a:p>
      </dgm:t>
    </dgm:pt>
    <dgm:pt modelId="{23ADCFAD-BABF-40C0-B383-120A262370A2}">
      <dgm:prSet custT="1"/>
      <dgm:spPr/>
      <dgm:t>
        <a:bodyPr/>
        <a:lstStyle/>
        <a:p>
          <a:pPr algn="l"/>
          <a:r>
            <a:rPr lang="ru-RU" sz="2400" b="1" i="1" dirty="0" smtClean="0">
              <a:solidFill>
                <a:srgbClr val="C00000"/>
              </a:solidFill>
            </a:rPr>
            <a:t>«Хочу»</a:t>
          </a:r>
          <a:r>
            <a:rPr lang="ru-RU" sz="2400" b="1" dirty="0" smtClean="0">
              <a:solidFill>
                <a:srgbClr val="C00000"/>
              </a:solidFill>
            </a:rPr>
            <a:t> </a:t>
          </a:r>
          <a:r>
            <a:rPr lang="ru-RU" sz="2400" b="1" dirty="0" smtClean="0"/>
            <a:t>(желания, интересы, склонности).</a:t>
          </a:r>
        </a:p>
        <a:p>
          <a:pPr algn="l"/>
          <a:r>
            <a:rPr lang="ru-RU" sz="2400" b="1" dirty="0" smtClean="0"/>
            <a:t>Призвание -идеальное совпадение способностей и интересов</a:t>
          </a:r>
          <a:br>
            <a:rPr lang="ru-RU" sz="2400" b="1" dirty="0" smtClean="0"/>
          </a:br>
          <a:endParaRPr lang="ru-RU" sz="2400" b="1" dirty="0"/>
        </a:p>
      </dgm:t>
    </dgm:pt>
    <dgm:pt modelId="{31553AC0-0676-44A4-8ABA-803FC2F0794B}" type="parTrans" cxnId="{3F268CB8-C726-4AC3-9457-DAACF7C1E591}">
      <dgm:prSet/>
      <dgm:spPr/>
      <dgm:t>
        <a:bodyPr/>
        <a:lstStyle/>
        <a:p>
          <a:endParaRPr lang="ru-RU"/>
        </a:p>
      </dgm:t>
    </dgm:pt>
    <dgm:pt modelId="{C0EC4D14-5EB1-4FC1-A688-266A23BE8DFD}" type="sibTrans" cxnId="{3F268CB8-C726-4AC3-9457-DAACF7C1E591}">
      <dgm:prSet/>
      <dgm:spPr/>
      <dgm:t>
        <a:bodyPr/>
        <a:lstStyle/>
        <a:p>
          <a:endParaRPr lang="ru-RU"/>
        </a:p>
      </dgm:t>
    </dgm:pt>
    <dgm:pt modelId="{9336F2C7-1C5F-4ED9-9AF3-7414E481A4A3}" type="pres">
      <dgm:prSet presAssocID="{38DCA554-D31C-4933-A618-67F793D996E9}" presName="compositeShape" presStyleCnt="0">
        <dgm:presLayoutVars>
          <dgm:dir/>
          <dgm:resizeHandles/>
        </dgm:presLayoutVars>
      </dgm:prSet>
      <dgm:spPr/>
    </dgm:pt>
    <dgm:pt modelId="{A307A0C3-3E06-4092-8040-E0FD5E219EE1}" type="pres">
      <dgm:prSet presAssocID="{38DCA554-D31C-4933-A618-67F793D996E9}" presName="pyramid" presStyleLbl="node1" presStyleIdx="0" presStyleCnt="1"/>
      <dgm:spPr/>
    </dgm:pt>
    <dgm:pt modelId="{ED7BB008-3DEF-4E7E-81F9-52E5DE2D1168}" type="pres">
      <dgm:prSet presAssocID="{38DCA554-D31C-4933-A618-67F793D996E9}" presName="theList" presStyleCnt="0"/>
      <dgm:spPr/>
    </dgm:pt>
    <dgm:pt modelId="{1D6850B7-E057-4542-81AD-DF57440362FD}" type="pres">
      <dgm:prSet presAssocID="{3309AD17-BC32-4242-A7B7-DA5580EF4227}" presName="aNode" presStyleLbl="fgAcc1" presStyleIdx="0" presStyleCnt="3" custScaleX="230769" custScaleY="231504" custLinFactNeighborX="9554" custLinFactNeighborY="-301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1C35B7-20B0-49C2-A838-EC1A85EC1D26}" type="pres">
      <dgm:prSet presAssocID="{3309AD17-BC32-4242-A7B7-DA5580EF4227}" presName="aSpace" presStyleCnt="0"/>
      <dgm:spPr/>
    </dgm:pt>
    <dgm:pt modelId="{AADB9862-5260-4A7A-BC50-B1257F64B341}" type="pres">
      <dgm:prSet presAssocID="{23ADCFAD-BABF-40C0-B383-120A262370A2}" presName="aNode" presStyleLbl="fgAcc1" presStyleIdx="1" presStyleCnt="3" custScaleX="230769" custScaleY="251690" custLinFactNeighborX="51923" custLinFactNeighborY="937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FBBD93-4A6E-49BA-8174-B7834E192519}" type="pres">
      <dgm:prSet presAssocID="{23ADCFAD-BABF-40C0-B383-120A262370A2}" presName="aSpace" presStyleCnt="0"/>
      <dgm:spPr/>
    </dgm:pt>
    <dgm:pt modelId="{B7722842-8F0A-44F7-AAB9-3360F7CF70FA}" type="pres">
      <dgm:prSet presAssocID="{03582CED-50DB-4B41-BD3F-C8E888835F7B}" presName="aNode" presStyleLbl="fgAcc1" presStyleIdx="2" presStyleCnt="3" custScaleX="235217" custScaleY="212591" custLinFactY="40471" custLinFactNeighborX="882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688CFE-3197-4F30-8BFA-210E50B32993}" type="pres">
      <dgm:prSet presAssocID="{03582CED-50DB-4B41-BD3F-C8E888835F7B}" presName="aSpace" presStyleCnt="0"/>
      <dgm:spPr/>
    </dgm:pt>
  </dgm:ptLst>
  <dgm:cxnLst>
    <dgm:cxn modelId="{D7264D83-B29E-46E4-864B-C50521DAD163}" type="presOf" srcId="{38DCA554-D31C-4933-A618-67F793D996E9}" destId="{9336F2C7-1C5F-4ED9-9AF3-7414E481A4A3}" srcOrd="0" destOrd="0" presId="urn:microsoft.com/office/officeart/2005/8/layout/pyramid2"/>
    <dgm:cxn modelId="{3F268CB8-C726-4AC3-9457-DAACF7C1E591}" srcId="{38DCA554-D31C-4933-A618-67F793D996E9}" destId="{23ADCFAD-BABF-40C0-B383-120A262370A2}" srcOrd="1" destOrd="0" parTransId="{31553AC0-0676-44A4-8ABA-803FC2F0794B}" sibTransId="{C0EC4D14-5EB1-4FC1-A688-266A23BE8DFD}"/>
    <dgm:cxn modelId="{8FE56D21-D03B-4719-AEAF-DA91A430F6DA}" type="presOf" srcId="{03582CED-50DB-4B41-BD3F-C8E888835F7B}" destId="{B7722842-8F0A-44F7-AAB9-3360F7CF70FA}" srcOrd="0" destOrd="0" presId="urn:microsoft.com/office/officeart/2005/8/layout/pyramid2"/>
    <dgm:cxn modelId="{76B93C0F-A9E0-436B-8CF0-C0F90064123B}" srcId="{38DCA554-D31C-4933-A618-67F793D996E9}" destId="{03582CED-50DB-4B41-BD3F-C8E888835F7B}" srcOrd="2" destOrd="0" parTransId="{1E1F408E-376E-47ED-B24D-672B477F8ECD}" sibTransId="{20155416-FEC7-4ECA-A53C-537CFE498259}"/>
    <dgm:cxn modelId="{3A7D4060-7579-4F62-BEF6-BD86C8689117}" type="presOf" srcId="{3309AD17-BC32-4242-A7B7-DA5580EF4227}" destId="{1D6850B7-E057-4542-81AD-DF57440362FD}" srcOrd="0" destOrd="0" presId="urn:microsoft.com/office/officeart/2005/8/layout/pyramid2"/>
    <dgm:cxn modelId="{FBC69419-3DC2-45A1-9531-96CBACB97CF0}" srcId="{38DCA554-D31C-4933-A618-67F793D996E9}" destId="{3309AD17-BC32-4242-A7B7-DA5580EF4227}" srcOrd="0" destOrd="0" parTransId="{AFF89DAA-89BC-4362-977D-58D67A1F1AEA}" sibTransId="{E6D91B73-A72A-4BA9-B18C-81FF7E8696E5}"/>
    <dgm:cxn modelId="{CBE53A1B-5AA4-401B-A708-4C9F0498667D}" type="presOf" srcId="{23ADCFAD-BABF-40C0-B383-120A262370A2}" destId="{AADB9862-5260-4A7A-BC50-B1257F64B341}" srcOrd="0" destOrd="0" presId="urn:microsoft.com/office/officeart/2005/8/layout/pyramid2"/>
    <dgm:cxn modelId="{6C2A5C81-DB35-4F2D-A693-6CCCAB5B94C3}" type="presParOf" srcId="{9336F2C7-1C5F-4ED9-9AF3-7414E481A4A3}" destId="{A307A0C3-3E06-4092-8040-E0FD5E219EE1}" srcOrd="0" destOrd="0" presId="urn:microsoft.com/office/officeart/2005/8/layout/pyramid2"/>
    <dgm:cxn modelId="{1AA3F487-368F-4958-A30B-3AD15EC1E3CC}" type="presParOf" srcId="{9336F2C7-1C5F-4ED9-9AF3-7414E481A4A3}" destId="{ED7BB008-3DEF-4E7E-81F9-52E5DE2D1168}" srcOrd="1" destOrd="0" presId="urn:microsoft.com/office/officeart/2005/8/layout/pyramid2"/>
    <dgm:cxn modelId="{DA0171A2-326A-48C3-849E-C7304BCC6369}" type="presParOf" srcId="{ED7BB008-3DEF-4E7E-81F9-52E5DE2D1168}" destId="{1D6850B7-E057-4542-81AD-DF57440362FD}" srcOrd="0" destOrd="0" presId="urn:microsoft.com/office/officeart/2005/8/layout/pyramid2"/>
    <dgm:cxn modelId="{3E6E8B80-58AE-4F4D-A0EB-CFA8AF3BDCD1}" type="presParOf" srcId="{ED7BB008-3DEF-4E7E-81F9-52E5DE2D1168}" destId="{A91C35B7-20B0-49C2-A838-EC1A85EC1D26}" srcOrd="1" destOrd="0" presId="urn:microsoft.com/office/officeart/2005/8/layout/pyramid2"/>
    <dgm:cxn modelId="{3459449B-278B-4832-90E5-CA1C1F56CF33}" type="presParOf" srcId="{ED7BB008-3DEF-4E7E-81F9-52E5DE2D1168}" destId="{AADB9862-5260-4A7A-BC50-B1257F64B341}" srcOrd="2" destOrd="0" presId="urn:microsoft.com/office/officeart/2005/8/layout/pyramid2"/>
    <dgm:cxn modelId="{9763065A-2F01-47B1-8B13-C416E1F159D7}" type="presParOf" srcId="{ED7BB008-3DEF-4E7E-81F9-52E5DE2D1168}" destId="{5FFBBD93-4A6E-49BA-8174-B7834E192519}" srcOrd="3" destOrd="0" presId="urn:microsoft.com/office/officeart/2005/8/layout/pyramid2"/>
    <dgm:cxn modelId="{2375349A-EB71-4565-97B4-DF5E3A242326}" type="presParOf" srcId="{ED7BB008-3DEF-4E7E-81F9-52E5DE2D1168}" destId="{B7722842-8F0A-44F7-AAB9-3360F7CF70FA}" srcOrd="4" destOrd="0" presId="urn:microsoft.com/office/officeart/2005/8/layout/pyramid2"/>
    <dgm:cxn modelId="{CF7691A3-6637-4F96-8119-DDC8DBBB4E27}" type="presParOf" srcId="{ED7BB008-3DEF-4E7E-81F9-52E5DE2D1168}" destId="{64688CFE-3197-4F30-8BFA-210E50B3299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98C82-DA50-4451-A3CA-7F98F4D1FA73}" type="datetimeFigureOut">
              <a:rPr lang="ru-RU" smtClean="0"/>
              <a:pPr/>
              <a:t>27.12.2019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158A5-9A4B-4385-8575-58BCE179F0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bg2"/>
          </a:solidFill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1041400" dist="215900" dir="8340000" sx="84000" sy="84000" algn="ctr" rotWithShape="0">
              <a:srgbClr val="000000">
                <a:alpha val="80000"/>
              </a:srgbClr>
            </a:outerShdw>
            <a:reflection blurRad="6350" stA="50000" endA="300" endPos="90000" dist="50800" dir="5400000" sy="-100000" algn="bl" rotWithShape="0"/>
          </a:effectLst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«В МИРЕ 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266700" dist="50800" dir="5400000" algn="ctr" rotWithShape="0">
                    <a:srgbClr val="000000">
                      <a:alpha val="72000"/>
                    </a:srgbClr>
                  </a:outerShdw>
                </a:effectLst>
              </a:rPr>
              <a:t>ПРОФЕССИЙ»</a:t>
            </a:r>
            <a:endParaRPr lang="ru-RU" b="1" dirty="0">
              <a:solidFill>
                <a:srgbClr val="FF0000"/>
              </a:solidFill>
              <a:effectLst>
                <a:outerShdw blurRad="266700" dist="50800" dir="5400000" algn="ctr" rotWithShape="0">
                  <a:srgbClr val="000000">
                    <a:alpha val="72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904" y="5373216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Выполнила:</a:t>
            </a:r>
          </a:p>
          <a:p>
            <a:r>
              <a:rPr lang="ru-RU" b="1" dirty="0" smtClean="0"/>
              <a:t>учитель  МКОУ «СОШ №9» г.о. Нальчик</a:t>
            </a:r>
          </a:p>
          <a:p>
            <a:r>
              <a:rPr lang="ru-RU" b="1" dirty="0" smtClean="0"/>
              <a:t> </a:t>
            </a:r>
            <a:r>
              <a:rPr lang="ru-RU" b="1" dirty="0" err="1" smtClean="0"/>
              <a:t>Игонькина</a:t>
            </a:r>
            <a:r>
              <a:rPr lang="ru-RU" b="1" dirty="0" smtClean="0"/>
              <a:t> А. В.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428627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Профессии и математика</a:t>
            </a:r>
            <a:br>
              <a:rPr lang="ru-RU" b="1" i="1" dirty="0">
                <a:solidFill>
                  <a:srgbClr val="C00000"/>
                </a:solidFill>
              </a:rPr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8572560" cy="5786478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Статистика</a:t>
            </a:r>
            <a:r>
              <a:rPr lang="ru-RU" sz="2400" b="1" dirty="0" smtClean="0">
                <a:solidFill>
                  <a:schemeClr val="tx1"/>
                </a:solidFill>
              </a:rPr>
              <a:t> –наука, занимающаяся  </a:t>
            </a:r>
            <a:r>
              <a:rPr lang="ru-RU" sz="2400" b="1" dirty="0">
                <a:solidFill>
                  <a:schemeClr val="tx1"/>
                </a:solidFill>
              </a:rPr>
              <a:t>изучением и обработкой количественных показателей развития общества и общественного производства, их изменения и состояния. 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Статистик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>
                <a:solidFill>
                  <a:schemeClr val="tx1"/>
                </a:solidFill>
              </a:rPr>
              <a:t>собирает и анализирует информацию (статистическую, финансовую), ведет финансовую документацию и учет ценных бумаг, участвует в анализе хозяйственно-финансовой и производственной деятельности компании. При выборе кандидата на должность статиста работодатели обращают внимание на его уровень работоспособности и математические способности. Специалисты в области статистики работают в страховых компаниях, банках, инвестиционных фирмах, маркетинговых и рекламных агентствах, финансовых службах многих торговых фирм и представительств, фармацевтических компаниях, </a:t>
            </a:r>
            <a:r>
              <a:rPr lang="ru-RU" sz="2400" b="1" dirty="0" smtClean="0">
                <a:solidFill>
                  <a:schemeClr val="tx1"/>
                </a:solidFill>
              </a:rPr>
              <a:t>телерадиокомпаниях </a:t>
            </a:r>
            <a:r>
              <a:rPr lang="ru-RU" sz="2400" b="1" dirty="0">
                <a:solidFill>
                  <a:schemeClr val="tx1"/>
                </a:solidFill>
              </a:rPr>
              <a:t>и т.д.</a:t>
            </a:r>
          </a:p>
          <a:p>
            <a:pPr algn="l"/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428627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Профессии и математика</a:t>
            </a:r>
            <a:br>
              <a:rPr lang="ru-RU" b="1" i="1" dirty="0">
                <a:solidFill>
                  <a:srgbClr val="C00000"/>
                </a:solidFill>
              </a:rPr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8572560" cy="5786478"/>
          </a:xfrm>
        </p:spPr>
        <p:txBody>
          <a:bodyPr>
            <a:no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</a:rPr>
              <a:t>Наиболее популярной из всех профессий, связанных с математикой, является профессия </a:t>
            </a:r>
            <a:r>
              <a:rPr lang="ru-RU" b="1" dirty="0">
                <a:solidFill>
                  <a:srgbClr val="C00000"/>
                </a:solidFill>
              </a:rPr>
              <a:t>программиста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dirty="0" smtClean="0"/>
              <a:t> </a:t>
            </a:r>
            <a:r>
              <a:rPr lang="ru-RU" b="1" dirty="0" smtClean="0">
                <a:solidFill>
                  <a:srgbClr val="C00000"/>
                </a:solidFill>
              </a:rPr>
              <a:t>Инженер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– профессия, </a:t>
            </a:r>
            <a:r>
              <a:rPr lang="ru-RU" b="1" dirty="0">
                <a:solidFill>
                  <a:schemeClr val="tx1"/>
                </a:solidFill>
              </a:rPr>
              <a:t>востребованная во все времена. Представители этой профессии </a:t>
            </a:r>
            <a:r>
              <a:rPr lang="ru-RU" b="1" dirty="0" smtClean="0">
                <a:solidFill>
                  <a:schemeClr val="tx1"/>
                </a:solidFill>
              </a:rPr>
              <a:t>могут работать в </a:t>
            </a:r>
            <a:r>
              <a:rPr lang="ru-RU" b="1" dirty="0">
                <a:solidFill>
                  <a:schemeClr val="tx1"/>
                </a:solidFill>
              </a:rPr>
              <a:t>любой отрасли народного хозяйства.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58" y="785794"/>
            <a:ext cx="8572560" cy="5786478"/>
          </a:xfrm>
        </p:spPr>
        <p:txBody>
          <a:bodyPr>
            <a:noAutofit/>
          </a:bodyPr>
          <a:lstStyle/>
          <a:p>
            <a:pPr algn="l"/>
            <a:r>
              <a:rPr lang="ru-RU" b="1" i="1" u="sng" dirty="0" smtClean="0">
                <a:solidFill>
                  <a:srgbClr val="00B0F0"/>
                </a:solidFill>
              </a:rPr>
              <a:t>Физика</a:t>
            </a:r>
            <a:r>
              <a:rPr lang="ru-RU" b="1" dirty="0" smtClean="0">
                <a:solidFill>
                  <a:schemeClr val="tx1"/>
                </a:solidFill>
              </a:rPr>
              <a:t>  является основой огромного количества самых разнообразных профессий. Помимо инженерных специальностей, можно обнаружить не одну работу, которая просто немыслима без знания физических законов.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 К примеру, архитектор. Сложно спроектировать дом, не зная законы физики. Большинство современных специальностей, таких как робототехника или кибернетика требуют отличного знания этого предмета.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_\Pictures\гор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857232"/>
            <a:ext cx="6981874" cy="5108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785817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«Алфавит» редких профессий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1000106"/>
          <a:ext cx="8215371" cy="5357854"/>
        </p:xfrm>
        <a:graphic>
          <a:graphicData uri="http://schemas.openxmlformats.org/drawingml/2006/table">
            <a:tbl>
              <a:tblPr/>
              <a:tblGrid>
                <a:gridCol w="2738457"/>
                <a:gridCol w="2738457"/>
                <a:gridCol w="2738457"/>
              </a:tblGrid>
              <a:tr h="617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 Актуарий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9.Манимейкер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17.Профконсультант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2.Аудитор </a:t>
                      </a:r>
                      <a:r>
                        <a:rPr lang="ru-RU" sz="1400" b="1" dirty="0" err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веб-сайтов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10.Маркшейдер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18.Саунддизайнер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3.Байер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11.Мерчендайзер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19.Сомелье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4.Гринкипер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12.Парфюмер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20.Стеклодув.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5.Звонарь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13.Пастижер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21.Стрингер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6.Имиджмейкер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14.Печник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 Таксидермист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3346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7.Копирайтер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15.Пит-босс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23.Смотритель гольф-полей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7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8.Крупье</a:t>
                      </a:r>
                      <a:endParaRPr lang="ru-RU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16.Промоутер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24.Чайный мастер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357167"/>
            <a:ext cx="8858280" cy="6072229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 smtClean="0">
                <a:solidFill>
                  <a:srgbClr val="FF0000"/>
                </a:solidFill>
              </a:rPr>
              <a:t>Актуарий</a:t>
            </a:r>
            <a:r>
              <a:rPr lang="ru-RU" sz="3200" b="1" dirty="0" smtClean="0"/>
              <a:t> – специалист по страхованию, занимающийся разработкой научно обоснованных методов исчисления  тарифных ставок  по долгосрочному страхованию жизни.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i="1" u="sng" dirty="0" smtClean="0">
                <a:solidFill>
                  <a:srgbClr val="FF0000"/>
                </a:solidFill>
              </a:rPr>
              <a:t>Аудитор </a:t>
            </a:r>
            <a:r>
              <a:rPr lang="ru-RU" sz="3200" b="1" i="1" u="sng" dirty="0" err="1" smtClean="0">
                <a:solidFill>
                  <a:srgbClr val="FF0000"/>
                </a:solidFill>
              </a:rPr>
              <a:t>веб-сайтов</a:t>
            </a:r>
            <a:r>
              <a:rPr lang="ru-RU" sz="3200" b="1" i="1" u="sng" dirty="0" smtClean="0">
                <a:solidFill>
                  <a:srgbClr val="FF0000"/>
                </a:solidFill>
              </a:rPr>
              <a:t>. </a:t>
            </a:r>
            <a:r>
              <a:rPr lang="ru-RU" sz="3200" b="1" dirty="0" smtClean="0"/>
              <a:t>Профессия аудитора </a:t>
            </a:r>
            <a:r>
              <a:rPr lang="ru-RU" sz="3200" b="1" dirty="0" err="1" smtClean="0"/>
              <a:t>веб-сайтов</a:t>
            </a:r>
            <a:r>
              <a:rPr lang="ru-RU" sz="3200" b="1" dirty="0" smtClean="0"/>
              <a:t> очень молодая и перспективная. Это экспертиза сайтов с точки зрения их организации и соответствия заявленным целям, удобства навигации по сайту, общей привлекательности для посетителей.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 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опирайте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908720"/>
            <a:ext cx="7455772" cy="51410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i="1" u="sng" dirty="0" smtClean="0">
                <a:solidFill>
                  <a:srgbClr val="FF0000"/>
                </a:solidFill>
              </a:rPr>
              <a:t>Байер</a:t>
            </a:r>
            <a:r>
              <a:rPr lang="ru-RU" b="1" dirty="0" smtClean="0"/>
              <a:t> </a:t>
            </a:r>
            <a:r>
              <a:rPr lang="ru-RU" sz="3200" b="1" dirty="0" smtClean="0"/>
              <a:t>В переводе с английского “</a:t>
            </a:r>
            <a:r>
              <a:rPr lang="ru-RU" sz="3200" b="1" dirty="0" err="1" smtClean="0"/>
              <a:t>байер</a:t>
            </a:r>
            <a:r>
              <a:rPr lang="ru-RU" sz="3200" b="1" dirty="0" smtClean="0"/>
              <a:t>” означает закупщик. Профессия </a:t>
            </a:r>
            <a:r>
              <a:rPr lang="ru-RU" sz="3200" b="1" dirty="0" err="1" smtClean="0"/>
              <a:t>байера</a:t>
            </a:r>
            <a:r>
              <a:rPr lang="ru-RU" sz="3200" b="1" dirty="0" smtClean="0"/>
              <a:t> творческая и требует знания модных тенденций, психологии и маркетинга. Специфика работы требует от </a:t>
            </a:r>
            <a:r>
              <a:rPr lang="ru-RU" sz="3200" b="1" dirty="0" err="1" smtClean="0"/>
              <a:t>байера</a:t>
            </a:r>
            <a:r>
              <a:rPr lang="ru-RU" sz="3200" b="1" dirty="0" smtClean="0"/>
              <a:t> знания языков и современных технологий.</a:t>
            </a:r>
            <a:br>
              <a:rPr lang="ru-RU" sz="3200" b="1" dirty="0" smtClean="0"/>
            </a:br>
            <a:endParaRPr lang="ru-RU" sz="3200" b="1" dirty="0"/>
          </a:p>
        </p:txBody>
      </p:sp>
      <p:pic>
        <p:nvPicPr>
          <p:cNvPr id="3" name="Рисунок 2" descr="деньги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00299" y="3071810"/>
            <a:ext cx="3943910" cy="28717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i="1" u="sng" dirty="0" smtClean="0">
                <a:solidFill>
                  <a:srgbClr val="FF0000"/>
                </a:solidFill>
              </a:rPr>
              <a:t>Имиджмейкеры</a:t>
            </a:r>
            <a:r>
              <a:rPr lang="ru-RU" sz="3200" b="1" dirty="0" smtClean="0"/>
              <a:t> Задача имиджмейкера – направить воображение человека в нужную сторону, т.е. предложить аудитории такую информацию об объекте, чтобы она сама сформировала представление об этом объекте в заданном имиджмейкером контуре.</a:t>
            </a:r>
            <a:br>
              <a:rPr lang="ru-RU" sz="3200" b="1" dirty="0" smtClean="0"/>
            </a:br>
            <a:r>
              <a:rPr lang="ru-RU" sz="3200" b="1" dirty="0" smtClean="0"/>
              <a:t> Чаще всего имиджмейкерами называют тех специалистов, которые работают на ниве презентации политических лидеров и шоу-звезд. </a:t>
            </a:r>
            <a:br>
              <a:rPr lang="ru-RU" sz="3200" b="1" dirty="0" smtClean="0"/>
            </a:br>
            <a:endParaRPr lang="ru-RU" sz="3200" b="1" dirty="0"/>
          </a:p>
        </p:txBody>
      </p:sp>
      <p:pic>
        <p:nvPicPr>
          <p:cNvPr id="1026" name="Picture 2" descr="C:\Users\_\Pictures\загадк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052736"/>
            <a:ext cx="3446700" cy="45752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i="1" u="sng" dirty="0" err="1" smtClean="0">
                <a:solidFill>
                  <a:srgbClr val="FF0000"/>
                </a:solidFill>
              </a:rPr>
              <a:t>Копирайтер</a:t>
            </a:r>
            <a:r>
              <a:rPr lang="ru-RU" sz="2800" b="1" dirty="0" smtClean="0"/>
              <a:t> Творчество </a:t>
            </a:r>
            <a:r>
              <a:rPr lang="ru-RU" sz="2800" b="1" dirty="0" err="1" smtClean="0"/>
              <a:t>коперайтера</a:t>
            </a:r>
            <a:r>
              <a:rPr lang="ru-RU" sz="2800" b="1" dirty="0" smtClean="0"/>
              <a:t> – это яркий, интересный, точный способ доставки информации в мозг или сердце потребителя. Само слово “</a:t>
            </a:r>
            <a:r>
              <a:rPr lang="ru-RU" sz="2800" b="1" dirty="0" err="1" smtClean="0"/>
              <a:t>копирайтер</a:t>
            </a:r>
            <a:r>
              <a:rPr lang="ru-RU" sz="2800" b="1" dirty="0" smtClean="0"/>
              <a:t>” приживалось долго, и представители этой профессии называли себя сценаристами, </a:t>
            </a:r>
            <a:r>
              <a:rPr lang="ru-RU" sz="2800" b="1" dirty="0" err="1" smtClean="0"/>
              <a:t>криэйторами</a:t>
            </a:r>
            <a:r>
              <a:rPr lang="ru-RU" sz="2800" b="1" dirty="0" smtClean="0"/>
              <a:t> и даже </a:t>
            </a:r>
            <a:r>
              <a:rPr lang="ru-RU" sz="2800" b="1" dirty="0" err="1" smtClean="0"/>
              <a:t>концептмейкерами</a:t>
            </a:r>
            <a:r>
              <a:rPr lang="ru-RU" sz="2800" b="1" dirty="0" smtClean="0"/>
              <a:t>.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i="1" u="sng" dirty="0" smtClean="0">
                <a:solidFill>
                  <a:srgbClr val="FF0000"/>
                </a:solidFill>
              </a:rPr>
              <a:t>Крупье</a:t>
            </a:r>
            <a:r>
              <a:rPr lang="ru-RU" sz="2800" b="1" dirty="0" smtClean="0"/>
              <a:t>  Для крупье важны физические параметры: рост (не ниже 160 см и не выше 190 см), приятная внешность, отсутствие дефектов речи, чистые руки (без нарушений кожного покрова), вес. Способность к устному счету - одно из непременных требований, предъявляемых к кандидатам.</a:t>
            </a:r>
            <a:br>
              <a:rPr lang="ru-RU" sz="2800" b="1" dirty="0" smtClean="0"/>
            </a:br>
            <a:endParaRPr lang="ru-RU" sz="2800" b="1" dirty="0"/>
          </a:p>
        </p:txBody>
      </p:sp>
      <p:pic>
        <p:nvPicPr>
          <p:cNvPr id="3" name="Рисунок 2" descr="актуари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_\Desktop\1 (2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378"/>
          </a:xfrm>
        </p:spPr>
        <p:txBody>
          <a:bodyPr>
            <a:normAutofit/>
          </a:bodyPr>
          <a:lstStyle/>
          <a:p>
            <a:pPr algn="l"/>
            <a:r>
              <a:rPr lang="ru-RU" sz="5400" b="1" spc="140" baseline="30000" dirty="0">
                <a:solidFill>
                  <a:srgbClr val="C00000"/>
                </a:solidFill>
                <a:latin typeface="Monotype Corsiva" pitchFamily="66" charset="0"/>
              </a:rPr>
              <a:t>«Если человек не знает, к </a:t>
            </a:r>
            <a:r>
              <a:rPr lang="ru-RU" sz="5400" b="1" spc="140" baseline="30000" dirty="0" smtClean="0">
                <a:solidFill>
                  <a:srgbClr val="C00000"/>
                </a:solidFill>
                <a:latin typeface="Monotype Corsiva" pitchFamily="66" charset="0"/>
              </a:rPr>
              <a:t> какой пристани</a:t>
            </a:r>
            <a:br>
              <a:rPr lang="ru-RU" sz="5400" b="1" spc="140" baseline="300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5400" b="1" spc="140" baseline="30000" dirty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5400" b="1" spc="140" baseline="30000" dirty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5400" b="1" spc="140" baseline="30000" dirty="0" smtClean="0">
                <a:solidFill>
                  <a:srgbClr val="C00000"/>
                </a:solidFill>
                <a:latin typeface="Monotype Corsiva" pitchFamily="66" charset="0"/>
              </a:rPr>
              <a:t>он </a:t>
            </a:r>
            <a:r>
              <a:rPr lang="ru-RU" sz="5400" b="1" spc="140" baseline="30000" dirty="0">
                <a:solidFill>
                  <a:srgbClr val="C00000"/>
                </a:solidFill>
                <a:latin typeface="Monotype Corsiva" pitchFamily="66" charset="0"/>
              </a:rPr>
              <a:t>держит путь, для него ни один ветер </a:t>
            </a:r>
            <a:r>
              <a:rPr lang="ru-RU" sz="5400" b="1" spc="140" baseline="300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5400" b="1" spc="140" baseline="300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5400" b="1" spc="140" baseline="30000" dirty="0" smtClean="0">
                <a:solidFill>
                  <a:srgbClr val="C00000"/>
                </a:solidFill>
                <a:latin typeface="Monotype Corsiva" pitchFamily="66" charset="0"/>
              </a:rPr>
              <a:t>не </a:t>
            </a:r>
            <a:r>
              <a:rPr lang="ru-RU" sz="5400" b="1" spc="140" baseline="30000" dirty="0">
                <a:solidFill>
                  <a:srgbClr val="C00000"/>
                </a:solidFill>
                <a:latin typeface="Monotype Corsiva" pitchFamily="66" charset="0"/>
              </a:rPr>
              <a:t>будет попутным» </a:t>
            </a:r>
            <a:r>
              <a:rPr lang="ru-RU" sz="5400" dirty="0" smtClean="0">
                <a:latin typeface="Monotype Corsiva" pitchFamily="66" charset="0"/>
              </a:rPr>
              <a:t>                                                                        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                                               </a:t>
            </a:r>
            <a:r>
              <a:rPr lang="ru-RU" i="1" dirty="0" smtClean="0">
                <a:solidFill>
                  <a:srgbClr val="C00000"/>
                </a:solidFill>
              </a:rPr>
              <a:t>Сенека</a:t>
            </a:r>
            <a:endParaRPr lang="ru-RU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_\Pictures\к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25998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i="1" u="sng" dirty="0" err="1" smtClean="0">
                <a:solidFill>
                  <a:srgbClr val="FF0000"/>
                </a:solidFill>
              </a:rPr>
              <a:t>Манимейкер</a:t>
            </a:r>
            <a:r>
              <a:rPr lang="ru-RU" sz="3200" b="1" i="1" u="sng" dirty="0" smtClean="0">
                <a:solidFill>
                  <a:srgbClr val="FF0000"/>
                </a:solidFill>
              </a:rPr>
              <a:t>.</a:t>
            </a:r>
            <a:r>
              <a:rPr lang="ru-RU" sz="3200" b="1" dirty="0" smtClean="0"/>
              <a:t> Желание делать деньги “из воздуха” присуще всем представителям рода человеческого.</a:t>
            </a:r>
            <a:br>
              <a:rPr lang="ru-RU" sz="3200" b="1" dirty="0" smtClean="0"/>
            </a:br>
            <a:r>
              <a:rPr lang="ru-RU" sz="3200" b="1" dirty="0" smtClean="0"/>
              <a:t> Мечты о доходе, получаемом без затрат трудовых и денежных ресурсов, посещают каждого, особенно в детском и юношеском возрасте. Но отдельные личности остаются верными своим детским идеям. Они и формируют сословие </a:t>
            </a:r>
            <a:r>
              <a:rPr lang="ru-RU" sz="3200" b="1" dirty="0" err="1" smtClean="0"/>
              <a:t>манимейкеров</a:t>
            </a:r>
            <a:r>
              <a:rPr lang="ru-RU" sz="3200" b="1" dirty="0" smtClean="0"/>
              <a:t>.</a:t>
            </a:r>
            <a:br>
              <a:rPr lang="ru-RU" sz="3200" b="1" dirty="0" smtClean="0"/>
            </a:br>
            <a:endParaRPr lang="ru-RU" sz="3200" b="1" dirty="0"/>
          </a:p>
        </p:txBody>
      </p:sp>
      <p:pic>
        <p:nvPicPr>
          <p:cNvPr id="5" name="Рисунок 4" descr="деньги-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04664"/>
            <a:ext cx="9174250" cy="5832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>
            <a:normAutofit/>
          </a:bodyPr>
          <a:lstStyle/>
          <a:p>
            <a:pPr algn="l"/>
            <a:r>
              <a:rPr lang="ru-RU" sz="3200" b="1" i="1" u="sng" dirty="0" err="1" smtClean="0">
                <a:solidFill>
                  <a:srgbClr val="FF0000"/>
                </a:solidFill>
              </a:rPr>
              <a:t>Мерчендайзер</a:t>
            </a:r>
            <a:r>
              <a:rPr lang="ru-RU" sz="3200" b="1" i="1" u="sng" dirty="0" smtClean="0">
                <a:solidFill>
                  <a:srgbClr val="FF0000"/>
                </a:solidFill>
              </a:rPr>
              <a:t>. </a:t>
            </a:r>
            <a:r>
              <a:rPr lang="ru-RU" sz="3200" b="1" i="1" u="sng" dirty="0" err="1" smtClean="0">
                <a:solidFill>
                  <a:srgbClr val="FF0000"/>
                </a:solidFill>
              </a:rPr>
              <a:t>Мерчендайзер</a:t>
            </a:r>
            <a:r>
              <a:rPr lang="ru-RU" sz="3200" b="1" i="1" u="sng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/>
              <a:t>( с англ. – купец). Это искусство продвижения и продажи товаров на рынке. Задача </a:t>
            </a:r>
            <a:r>
              <a:rPr lang="ru-RU" sz="3200" b="1" dirty="0" err="1" smtClean="0"/>
              <a:t>мерчендайзера</a:t>
            </a:r>
            <a:r>
              <a:rPr lang="ru-RU" sz="3200" b="1" dirty="0" smtClean="0"/>
              <a:t>, во-первых, оповестить потребителя о новом товаре и приложить все возможные усилия для его продажи и, во-вторых, поддерживать её на достаточно высоком уровне.</a:t>
            </a:r>
            <a:br>
              <a:rPr lang="ru-RU" sz="3200" b="1" dirty="0" smtClean="0"/>
            </a:b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деньг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596" y="0"/>
            <a:ext cx="9096404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97502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i="1" u="sng" dirty="0" smtClean="0">
                <a:solidFill>
                  <a:srgbClr val="FF0000"/>
                </a:solidFill>
              </a:rPr>
              <a:t>Парфюмер </a:t>
            </a:r>
            <a:r>
              <a:rPr lang="ru-RU" sz="3200" b="1" dirty="0" smtClean="0"/>
              <a:t> Во всем мире около 400 парфюмеров. Хороший парфюмер должен уметь разбираться в ароматах, строить из них композиции, иметь память на запахи. Нужно долго тренироваться, чтобы выучить всю парфюмерную палитру. 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i="1" u="sng" dirty="0" err="1" smtClean="0">
                <a:solidFill>
                  <a:srgbClr val="FF0000"/>
                </a:solidFill>
              </a:rPr>
              <a:t>Пастижер</a:t>
            </a:r>
            <a:r>
              <a:rPr lang="ru-RU" sz="3200" b="1" dirty="0" smtClean="0"/>
              <a:t>  </a:t>
            </a:r>
            <a:r>
              <a:rPr lang="ru-RU" sz="3200" b="1" dirty="0" err="1" smtClean="0"/>
              <a:t>Пастижер</a:t>
            </a:r>
            <a:r>
              <a:rPr lang="ru-RU" sz="3200" b="1" dirty="0" smtClean="0"/>
              <a:t> – специалист по изготовлению из натуральных волос и искусственных волокон париков, усов, бород и </a:t>
            </a:r>
            <a:r>
              <a:rPr lang="ru-RU" sz="3200" b="1" dirty="0" err="1" smtClean="0"/>
              <a:t>бакенбардов</a:t>
            </a:r>
            <a:r>
              <a:rPr lang="ru-RU" sz="3200" b="1" dirty="0" smtClean="0"/>
              <a:t>.</a:t>
            </a:r>
            <a:br>
              <a:rPr lang="ru-RU" sz="3200" b="1" dirty="0" smtClean="0"/>
            </a:b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пастиже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143504" cy="4238604"/>
          </a:xfrm>
          <a:prstGeom prst="rect">
            <a:avLst/>
          </a:prstGeom>
        </p:spPr>
      </p:pic>
      <p:pic>
        <p:nvPicPr>
          <p:cNvPr id="5" name="Рисунок 4" descr="дух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714356"/>
            <a:ext cx="3172956" cy="43708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396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 smtClean="0">
                <a:solidFill>
                  <a:srgbClr val="FF0000"/>
                </a:solidFill>
              </a:rPr>
              <a:t>Печник</a:t>
            </a:r>
            <a:r>
              <a:rPr lang="ru-RU" sz="3200" b="1" dirty="0" smtClean="0"/>
              <a:t> Современному  печнику недостаточно уметь обращаться с </a:t>
            </a:r>
            <a:r>
              <a:rPr lang="ru-RU" sz="3200" b="1" dirty="0" err="1" smtClean="0"/>
              <a:t>кирпичем</a:t>
            </a:r>
            <a:r>
              <a:rPr lang="ru-RU" sz="3200" b="1" dirty="0" smtClean="0"/>
              <a:t> и готовить раствор. Хороший печник должен иметь представление о правилах аэродинамики и термодинамики. В подавляющем большинстве это потомственная профессия.</a:t>
            </a:r>
            <a:br>
              <a:rPr lang="ru-RU" sz="32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i="1" u="sng" dirty="0" smtClean="0">
                <a:solidFill>
                  <a:srgbClr val="FF0000"/>
                </a:solidFill>
              </a:rPr>
              <a:t>Пит-босс</a:t>
            </a:r>
            <a:r>
              <a:rPr lang="ru-RU" sz="3200" b="1" dirty="0" smtClean="0"/>
              <a:t>  Пит-босс – руководитель среднего звена в казино. Обязанности самые широкие и прежде всего контроль за всем, что происходит в игровом зале.</a:t>
            </a:r>
            <a:br>
              <a:rPr lang="ru-RU" sz="3200" b="1" dirty="0" smtClean="0"/>
            </a:b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еньги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571480"/>
            <a:ext cx="6000792" cy="60007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0246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i="1" u="sng" dirty="0" err="1" smtClean="0">
                <a:solidFill>
                  <a:srgbClr val="FF0000"/>
                </a:solidFill>
              </a:rPr>
              <a:t>Промоутер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</a:t>
            </a:r>
            <a:br>
              <a:rPr lang="ru-RU" sz="3600" b="1" i="1" u="sng" dirty="0" smtClean="0">
                <a:solidFill>
                  <a:srgbClr val="FF0000"/>
                </a:solidFill>
              </a:rPr>
            </a:br>
            <a:r>
              <a:rPr lang="ru-RU" sz="3600" b="1" i="1" dirty="0" smtClean="0">
                <a:solidFill>
                  <a:srgbClr val="FF0000"/>
                </a:solidFill>
              </a:rPr>
              <a:t>    </a:t>
            </a:r>
            <a:r>
              <a:rPr lang="ru-RU" sz="3600" b="1" dirty="0" smtClean="0"/>
              <a:t>Человек в костюме тигра, раздающий рекламные листовки магазина детских товаров, длинноногая девица, которая уговаривает вас приобрести две банки кофе, чтобы получить еще одну в подарок – это </a:t>
            </a:r>
            <a:r>
              <a:rPr lang="ru-RU" sz="3600" b="1" dirty="0" err="1" smtClean="0"/>
              <a:t>промоутеры</a:t>
            </a:r>
            <a:r>
              <a:rPr lang="ru-RU" sz="3600" b="1" dirty="0" smtClean="0"/>
              <a:t>, люди, которые при маркетинге товаров или услуг, делают их популярными.</a:t>
            </a:r>
            <a:br>
              <a:rPr lang="ru-RU" sz="3600" b="1" dirty="0" smtClean="0"/>
            </a:br>
            <a:endParaRPr lang="ru-RU" sz="3600" dirty="0"/>
          </a:p>
        </p:txBody>
      </p:sp>
      <p:pic>
        <p:nvPicPr>
          <p:cNvPr id="3" name="Рисунок 2" descr="Промоуте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392" y="928670"/>
            <a:ext cx="5786478" cy="4357718"/>
          </a:xfrm>
          <a:prstGeom prst="rect">
            <a:avLst/>
          </a:prstGeom>
        </p:spPr>
      </p:pic>
      <p:pic>
        <p:nvPicPr>
          <p:cNvPr id="4" name="Рисунок 3" descr="Промоутер-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500042"/>
            <a:ext cx="3286116" cy="55007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262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u="sng" dirty="0" smtClean="0">
                <a:solidFill>
                  <a:srgbClr val="FF0000"/>
                </a:solidFill>
              </a:rPr>
              <a:t>Профконсультант</a:t>
            </a:r>
            <a:r>
              <a:rPr lang="ru-RU" sz="3600" b="1" dirty="0" smtClean="0"/>
              <a:t> Пока профконсультанты используются главным образом в центрах занятости. Однако по мере осознания значимости этой профессии границы ее </a:t>
            </a:r>
            <a:r>
              <a:rPr lang="ru-RU" sz="3600" b="1" dirty="0" err="1" smtClean="0"/>
              <a:t>востребованности</a:t>
            </a:r>
            <a:r>
              <a:rPr lang="ru-RU" sz="3600" b="1" dirty="0" smtClean="0"/>
              <a:t> существенно расширятся: для осуществления </a:t>
            </a:r>
            <a:r>
              <a:rPr lang="ru-RU" sz="3600" b="1" dirty="0" err="1" smtClean="0"/>
              <a:t>профподбора</a:t>
            </a:r>
            <a:r>
              <a:rPr lang="ru-RU" sz="3600" b="1" dirty="0" smtClean="0"/>
              <a:t> кадров на предприятиях и организациях, для работы со школьниками, студентами и т.д.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i="1" u="sng" dirty="0" err="1" smtClean="0">
                <a:solidFill>
                  <a:srgbClr val="FF0000"/>
                </a:solidFill>
              </a:rPr>
              <a:t>Саунддизайнеры</a:t>
            </a:r>
            <a:r>
              <a:rPr lang="ru-RU" sz="3600" b="1" dirty="0" smtClean="0"/>
              <a:t>  Это дизайнеры, которые создают звуковые образы.</a:t>
            </a:r>
            <a:br>
              <a:rPr lang="ru-RU" sz="3600" b="1" dirty="0" smtClean="0"/>
            </a:br>
            <a:endParaRPr lang="ru-RU" sz="3600" b="1" dirty="0"/>
          </a:p>
        </p:txBody>
      </p:sp>
      <p:pic>
        <p:nvPicPr>
          <p:cNvPr id="3" name="Рисунок 2" descr="Саунддизайнер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4282" y="428605"/>
            <a:ext cx="8243918" cy="3171846"/>
          </a:xfrm>
        </p:spPr>
        <p:txBody>
          <a:bodyPr>
            <a:noAutofit/>
          </a:bodyPr>
          <a:lstStyle/>
          <a:p>
            <a:pPr algn="l"/>
            <a:r>
              <a:rPr lang="ru-RU" sz="2800" b="1" dirty="0"/>
              <a:t>П</a:t>
            </a:r>
            <a:r>
              <a:rPr lang="ru-RU" sz="2800" b="1" dirty="0" smtClean="0"/>
              <a:t>римерно </a:t>
            </a:r>
            <a:r>
              <a:rPr lang="ru-RU" sz="2800" b="1" dirty="0"/>
              <a:t>40% молодежи из-за незнания правил выбора профессии, отсутствия опыта в профессиональной деятельности избирают профессию, не соответствующую их интересам, склонностям, способностям, внутренним </a:t>
            </a:r>
            <a:r>
              <a:rPr lang="ru-RU" sz="2800" b="1" dirty="0" smtClean="0"/>
              <a:t>убеждениям…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8786842" cy="2328882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C00000"/>
                </a:solidFill>
              </a:rPr>
              <a:t>Государство  ежегодно  теряет миллиарды рублей, так как более трети выпускников школ поступают учиться и работать по специальностям, не соответствующим их индивидуальным запросам и потребностям общества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_\Pictures\этикет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470" y="3214686"/>
            <a:ext cx="4381530" cy="32861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571504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u="sng" dirty="0" err="1" smtClean="0">
                <a:solidFill>
                  <a:srgbClr val="FF0000"/>
                </a:solidFill>
              </a:rPr>
              <a:t>Сомелье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Сомелье</a:t>
            </a:r>
            <a:r>
              <a:rPr lang="ru-RU" sz="3600" b="1" dirty="0" smtClean="0"/>
              <a:t> называют продавцом красивой жизни. Он знает все о винах и церемонии </a:t>
            </a:r>
            <a:r>
              <a:rPr lang="ru-RU" sz="3600" b="1" dirty="0" err="1" smtClean="0"/>
              <a:t>винопития</a:t>
            </a:r>
            <a:r>
              <a:rPr lang="ru-RU" sz="3600" b="1" dirty="0" smtClean="0"/>
              <a:t>: как правильно открыть бутылку, налить, подать к нужному блюду и что сказать при этом.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/>
          </a:p>
        </p:txBody>
      </p:sp>
      <p:pic>
        <p:nvPicPr>
          <p:cNvPr id="4" name="Рисунок 3" descr="сомель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857496"/>
            <a:ext cx="4071966" cy="3571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>Стеклодув</a:t>
            </a:r>
            <a:r>
              <a:rPr lang="ru-RU" b="1" dirty="0" smtClean="0"/>
              <a:t> Стекольных дел мастер.</a:t>
            </a:r>
            <a:endParaRPr lang="ru-RU" dirty="0"/>
          </a:p>
        </p:txBody>
      </p:sp>
      <p:pic>
        <p:nvPicPr>
          <p:cNvPr id="5" name="Рисунок 4" descr="стеклоду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2204864"/>
            <a:ext cx="3137434" cy="37952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u="sng" dirty="0" smtClean="0">
                <a:solidFill>
                  <a:srgbClr val="FF0000"/>
                </a:solidFill>
              </a:rPr>
              <a:t>Стрингер</a:t>
            </a:r>
            <a:r>
              <a:rPr lang="ru-RU" sz="3600" b="1" dirty="0" smtClean="0"/>
              <a:t>  В разряд редких профессии попадает потому, что слишком опасна, и  находится  мало людей, готовых зарабатывать деньги с риском для жизни. Именно такой является профессия внештатного корреспондента, который работает, как правило, в экстремальных условиях: это и зоны военных действий, и стихийных бедствий, и массовых беспорядков. 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i="1" u="sng" dirty="0" smtClean="0">
                <a:solidFill>
                  <a:srgbClr val="FF0000"/>
                </a:solidFill>
              </a:rPr>
              <a:t>Таксидермист</a:t>
            </a:r>
            <a:r>
              <a:rPr lang="ru-RU" sz="3600" b="1" dirty="0" smtClean="0"/>
              <a:t> (чучельник)</a:t>
            </a:r>
            <a:endParaRPr lang="ru-RU" sz="3600" b="1" dirty="0"/>
          </a:p>
        </p:txBody>
      </p:sp>
      <p:pic>
        <p:nvPicPr>
          <p:cNvPr id="3" name="Рисунок 2" descr="Таксидермис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4876" y="714356"/>
            <a:ext cx="3911938" cy="58579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i="1" u="sng" dirty="0" smtClean="0">
                <a:solidFill>
                  <a:srgbClr val="FF0000"/>
                </a:solidFill>
              </a:rPr>
              <a:t>Титестер</a:t>
            </a:r>
            <a:r>
              <a:rPr lang="ru-RU" sz="3600" b="1" dirty="0" smtClean="0"/>
              <a:t> Титестер - дегустатор чая, оценивает по 50-60 образцов в день. Оценки идут по внешнему виду, вкусу, цвету листьев, аромату заварки.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i="1" u="sng" dirty="0" smtClean="0">
                <a:solidFill>
                  <a:srgbClr val="FF0000"/>
                </a:solidFill>
              </a:rPr>
              <a:t>Чайный мастер</a:t>
            </a:r>
            <a:r>
              <a:rPr lang="ru-RU" sz="3600" b="1" dirty="0" smtClean="0"/>
              <a:t>  Чайный мастер – в официальном реестре профессий такой нет, все работают стихийным образом. Чайный мастер - человек, который воздействует на состояние пространства, среды, т.е. это администратор пространства. Чайный мастер должен уметь заваривать чай.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Чайный мастер 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143536" cy="3429024"/>
          </a:xfrm>
          <a:prstGeom prst="rect">
            <a:avLst/>
          </a:prstGeom>
        </p:spPr>
      </p:pic>
      <p:pic>
        <p:nvPicPr>
          <p:cNvPr id="7" name="Рисунок 6" descr="Чайный масте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4741" y="214290"/>
            <a:ext cx="5569259" cy="4156164"/>
          </a:xfrm>
          <a:prstGeom prst="rect">
            <a:avLst/>
          </a:prstGeom>
        </p:spPr>
      </p:pic>
      <p:pic>
        <p:nvPicPr>
          <p:cNvPr id="15" name="Рисунок 14" descr="Титесте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3108" y="2631252"/>
            <a:ext cx="5072098" cy="42267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40312"/>
          </a:xfrm>
        </p:spPr>
        <p:txBody>
          <a:bodyPr>
            <a:normAutofit/>
          </a:bodyPr>
          <a:lstStyle/>
          <a:p>
            <a:pPr algn="l"/>
            <a:r>
              <a:rPr lang="ru-RU" sz="3600" b="1" i="1" smtClean="0"/>
              <a:t>  Не </a:t>
            </a:r>
            <a:r>
              <a:rPr lang="ru-RU" sz="3600" b="1" i="1" dirty="0" smtClean="0"/>
              <a:t>ищете славы или удачи, ищите такое дело, заниматься которым будет для вас счастьем, остальное приложится.</a:t>
            </a:r>
            <a:br>
              <a:rPr lang="ru-RU" sz="3600" b="1" i="1" dirty="0" smtClean="0"/>
            </a:b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3600" b="1" i="1" dirty="0" smtClean="0"/>
              <a:t>                </a:t>
            </a:r>
            <a:r>
              <a:rPr lang="ru-RU" sz="2800" b="1" i="1" dirty="0" smtClean="0">
                <a:solidFill>
                  <a:srgbClr val="FF0000"/>
                </a:solidFill>
              </a:rPr>
              <a:t>Р.О. </a:t>
            </a:r>
            <a:r>
              <a:rPr lang="ru-RU" sz="2800" b="1" i="1" dirty="0" err="1" smtClean="0">
                <a:solidFill>
                  <a:srgbClr val="FF0000"/>
                </a:solidFill>
              </a:rPr>
              <a:t>Снелинг</a:t>
            </a:r>
            <a:r>
              <a:rPr lang="ru-RU" sz="2800" b="1" i="1" dirty="0" smtClean="0">
                <a:solidFill>
                  <a:srgbClr val="FF0000"/>
                </a:solidFill>
              </a:rPr>
              <a:t> – глава крупной фирмы</a:t>
            </a:r>
            <a:br>
              <a:rPr lang="ru-RU" sz="2800" b="1" i="1" dirty="0" smtClean="0">
                <a:solidFill>
                  <a:srgbClr val="FF0000"/>
                </a:solidFill>
              </a:rPr>
            </a:b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9"/>
            <a:ext cx="8501122" cy="6572271"/>
          </a:xfrm>
        </p:spPr>
        <p:txBody>
          <a:bodyPr>
            <a:normAutofit fontScale="90000"/>
          </a:bodyPr>
          <a:lstStyle/>
          <a:p>
            <a:pPr algn="l"/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u="sng" dirty="0" smtClean="0">
                <a:solidFill>
                  <a:srgbClr val="C00000"/>
                </a:solidFill>
              </a:rPr>
              <a:t>На </a:t>
            </a:r>
            <a:r>
              <a:rPr lang="ru-RU" sz="2200" b="1" u="sng" dirty="0">
                <a:solidFill>
                  <a:srgbClr val="C00000"/>
                </a:solidFill>
              </a:rPr>
              <a:t>современном рынке труда в данный момент наиболее значимыми профессиями являются</a:t>
            </a:r>
            <a:r>
              <a:rPr lang="ru-RU" sz="2200" b="1" u="sng" dirty="0" smtClean="0">
                <a:solidFill>
                  <a:srgbClr val="C00000"/>
                </a:solidFill>
              </a:rPr>
              <a:t>:</a:t>
            </a:r>
            <a:br>
              <a:rPr lang="ru-RU" sz="2200" b="1" u="sng" dirty="0" smtClean="0">
                <a:solidFill>
                  <a:srgbClr val="C00000"/>
                </a:solidFill>
              </a:rPr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700" b="1" dirty="0" smtClean="0"/>
              <a:t>- </a:t>
            </a:r>
            <a:r>
              <a:rPr lang="ru-RU" sz="2700" b="1" dirty="0"/>
              <a:t>профессии, связанные со сферой управления</a:t>
            </a:r>
            <a:br>
              <a:rPr lang="ru-RU" sz="2700" b="1" dirty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-профессии</a:t>
            </a:r>
            <a:r>
              <a:rPr lang="ru-RU" sz="2700" b="1" dirty="0"/>
              <a:t>, связанные с внедрением компьютерной техники</a:t>
            </a:r>
            <a:br>
              <a:rPr lang="ru-RU" sz="2700" b="1" dirty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-строительные </a:t>
            </a:r>
            <a:r>
              <a:rPr lang="ru-RU" sz="2700" b="1" dirty="0"/>
              <a:t>профессии</a:t>
            </a:r>
            <a:br>
              <a:rPr lang="ru-RU" sz="2700" b="1" dirty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-профессии </a:t>
            </a:r>
            <a:r>
              <a:rPr lang="ru-RU" sz="2700" b="1" dirty="0"/>
              <a:t>в сфере образования</a:t>
            </a:r>
            <a:br>
              <a:rPr lang="ru-RU" sz="2700" b="1" dirty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-профессии </a:t>
            </a:r>
            <a:r>
              <a:rPr lang="ru-RU" sz="2700" b="1" dirty="0"/>
              <a:t>в области информации и связи</a:t>
            </a:r>
            <a:br>
              <a:rPr lang="ru-RU" sz="2700" b="1" dirty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-профессии</a:t>
            </a:r>
            <a:r>
              <a:rPr lang="ru-RU" sz="2700" b="1" dirty="0"/>
              <a:t>, связанные с банковским делом</a:t>
            </a:r>
            <a:br>
              <a:rPr lang="ru-RU" sz="2700" b="1" dirty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-профессии </a:t>
            </a:r>
            <a:r>
              <a:rPr lang="ru-RU" sz="2700" b="1" dirty="0"/>
              <a:t>в сфере производства</a:t>
            </a:r>
            <a:br>
              <a:rPr lang="ru-RU" sz="2700" b="1" dirty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-профессии</a:t>
            </a:r>
            <a:r>
              <a:rPr lang="ru-RU" sz="2700" b="1" dirty="0"/>
              <a:t>, связанные с туристическим сервисом.</a:t>
            </a:r>
            <a:br>
              <a:rPr lang="ru-RU" sz="2700" b="1" dirty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/>
              <a:t>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5572164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  Через </a:t>
            </a:r>
            <a:r>
              <a:rPr lang="ru-RU" sz="3200" b="1" dirty="0"/>
              <a:t>10 лет </a:t>
            </a:r>
            <a:r>
              <a:rPr lang="ru-RU" sz="3200" b="1" dirty="0" smtClean="0"/>
              <a:t> востребованными </a:t>
            </a:r>
            <a:r>
              <a:rPr lang="ru-RU" sz="3200" b="1" dirty="0"/>
              <a:t>будут</a:t>
            </a:r>
            <a:r>
              <a:rPr lang="ru-RU" sz="3200" b="1" i="1" dirty="0" smtClean="0"/>
              <a:t>…</a:t>
            </a:r>
            <a:br>
              <a:rPr lang="ru-RU" sz="3200" b="1" i="1" dirty="0" smtClean="0"/>
            </a:b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dirty="0"/>
              <a:t> </a:t>
            </a:r>
            <a:r>
              <a:rPr lang="ru-RU" sz="3200" dirty="0" smtClean="0">
                <a:solidFill>
                  <a:srgbClr val="660033"/>
                </a:solidFill>
              </a:rPr>
              <a:t>-и</a:t>
            </a:r>
            <a:r>
              <a:rPr lang="ru-RU" sz="3100" b="1" dirty="0" smtClean="0">
                <a:solidFill>
                  <a:srgbClr val="660033"/>
                </a:solidFill>
              </a:rPr>
              <a:t>нженерные </a:t>
            </a:r>
            <a:r>
              <a:rPr lang="ru-RU" sz="3100" b="1" dirty="0">
                <a:solidFill>
                  <a:srgbClr val="660033"/>
                </a:solidFill>
              </a:rPr>
              <a:t>специальности </a:t>
            </a:r>
            <a:r>
              <a:rPr lang="ru-RU" sz="3100" b="1" dirty="0" smtClean="0">
                <a:solidFill>
                  <a:srgbClr val="660033"/>
                </a:solidFill>
              </a:rPr>
              <a:t/>
            </a:r>
            <a:br>
              <a:rPr lang="ru-RU" sz="3100" b="1" dirty="0" smtClean="0">
                <a:solidFill>
                  <a:srgbClr val="660033"/>
                </a:solidFill>
              </a:rPr>
            </a:br>
            <a:r>
              <a:rPr lang="ru-RU" sz="3100" b="1" dirty="0">
                <a:solidFill>
                  <a:srgbClr val="660033"/>
                </a:solidFill>
              </a:rPr>
              <a:t> </a:t>
            </a:r>
            <a:r>
              <a:rPr lang="ru-RU" sz="3100" b="1" dirty="0" smtClean="0">
                <a:solidFill>
                  <a:srgbClr val="660033"/>
                </a:solidFill>
              </a:rPr>
              <a:t>-разработчики </a:t>
            </a:r>
            <a:r>
              <a:rPr lang="ru-RU" sz="3100" b="1" dirty="0">
                <a:solidFill>
                  <a:srgbClr val="660033"/>
                </a:solidFill>
              </a:rPr>
              <a:t>компьютерного обеспечения </a:t>
            </a:r>
            <a:r>
              <a:rPr lang="ru-RU" sz="3100" b="1" dirty="0" smtClean="0">
                <a:solidFill>
                  <a:srgbClr val="660033"/>
                </a:solidFill>
              </a:rPr>
              <a:t/>
            </a:r>
            <a:br>
              <a:rPr lang="ru-RU" sz="3100" b="1" dirty="0" smtClean="0">
                <a:solidFill>
                  <a:srgbClr val="660033"/>
                </a:solidFill>
              </a:rPr>
            </a:br>
            <a:r>
              <a:rPr lang="ru-RU" sz="3100" b="1" dirty="0">
                <a:solidFill>
                  <a:srgbClr val="660033"/>
                </a:solidFill>
              </a:rPr>
              <a:t> </a:t>
            </a:r>
            <a:r>
              <a:rPr lang="ru-RU" sz="3100" b="1" dirty="0" smtClean="0">
                <a:solidFill>
                  <a:srgbClr val="660033"/>
                </a:solidFill>
              </a:rPr>
              <a:t>-маркетинг </a:t>
            </a:r>
            <a:r>
              <a:rPr lang="ru-RU" sz="3100" b="1" dirty="0">
                <a:solidFill>
                  <a:srgbClr val="660033"/>
                </a:solidFill>
              </a:rPr>
              <a:t>и продажи </a:t>
            </a:r>
            <a:r>
              <a:rPr lang="ru-RU" sz="3100" b="1" dirty="0" smtClean="0">
                <a:solidFill>
                  <a:srgbClr val="660033"/>
                </a:solidFill>
              </a:rPr>
              <a:t/>
            </a:r>
            <a:br>
              <a:rPr lang="ru-RU" sz="3100" b="1" dirty="0" smtClean="0">
                <a:solidFill>
                  <a:srgbClr val="660033"/>
                </a:solidFill>
              </a:rPr>
            </a:br>
            <a:r>
              <a:rPr lang="ru-RU" sz="3100" b="1" dirty="0">
                <a:solidFill>
                  <a:srgbClr val="660033"/>
                </a:solidFill>
              </a:rPr>
              <a:t> </a:t>
            </a:r>
            <a:r>
              <a:rPr lang="ru-RU" sz="3100" b="1" dirty="0" smtClean="0">
                <a:solidFill>
                  <a:srgbClr val="660033"/>
                </a:solidFill>
              </a:rPr>
              <a:t>-профессии</a:t>
            </a:r>
            <a:r>
              <a:rPr lang="ru-RU" sz="3100" b="1" dirty="0">
                <a:solidFill>
                  <a:srgbClr val="660033"/>
                </a:solidFill>
              </a:rPr>
              <a:t>, связанные с сервисом </a:t>
            </a:r>
            <a:r>
              <a:rPr lang="ru-RU" sz="3100" b="1" dirty="0" smtClean="0">
                <a:solidFill>
                  <a:srgbClr val="660033"/>
                </a:solidFill>
              </a:rPr>
              <a:t/>
            </a:r>
            <a:br>
              <a:rPr lang="ru-RU" sz="3100" b="1" dirty="0" smtClean="0">
                <a:solidFill>
                  <a:srgbClr val="660033"/>
                </a:solidFill>
              </a:rPr>
            </a:br>
            <a:r>
              <a:rPr lang="ru-RU" sz="3100" b="1" dirty="0">
                <a:solidFill>
                  <a:srgbClr val="660033"/>
                </a:solidFill>
              </a:rPr>
              <a:t> </a:t>
            </a:r>
            <a:r>
              <a:rPr lang="ru-RU" sz="3100" b="1" smtClean="0">
                <a:solidFill>
                  <a:srgbClr val="660033"/>
                </a:solidFill>
              </a:rPr>
              <a:t>-экология</a:t>
            </a:r>
            <a:r>
              <a:rPr lang="ru-RU" sz="3100" b="1" dirty="0" smtClean="0">
                <a:solidFill>
                  <a:srgbClr val="660033"/>
                </a:solidFill>
              </a:rPr>
              <a:t/>
            </a:r>
            <a:br>
              <a:rPr lang="ru-RU" sz="3100" b="1" dirty="0" smtClean="0">
                <a:solidFill>
                  <a:srgbClr val="660033"/>
                </a:solidFill>
              </a:rPr>
            </a:br>
            <a:r>
              <a:rPr lang="ru-RU" sz="3100" b="1" dirty="0">
                <a:solidFill>
                  <a:srgbClr val="660033"/>
                </a:solidFill>
              </a:rPr>
              <a:t> </a:t>
            </a:r>
            <a:r>
              <a:rPr lang="ru-RU" sz="3100" b="1" dirty="0" smtClean="0">
                <a:solidFill>
                  <a:srgbClr val="660033"/>
                </a:solidFill>
              </a:rPr>
              <a:t>-медицинские </a:t>
            </a:r>
            <a:r>
              <a:rPr lang="ru-RU" sz="3100" b="1" dirty="0">
                <a:solidFill>
                  <a:srgbClr val="660033"/>
                </a:solidFill>
              </a:rPr>
              <a:t>специальности (медсестра, врач</a:t>
            </a:r>
            <a:r>
              <a:rPr lang="ru-RU" sz="3100" b="1" dirty="0" smtClean="0">
                <a:solidFill>
                  <a:srgbClr val="660033"/>
                </a:solidFill>
              </a:rPr>
              <a:t>)</a:t>
            </a:r>
            <a:br>
              <a:rPr lang="ru-RU" sz="3100" b="1" dirty="0" smtClean="0">
                <a:solidFill>
                  <a:srgbClr val="660033"/>
                </a:solidFill>
              </a:rPr>
            </a:br>
            <a:r>
              <a:rPr lang="ru-RU" sz="3100" b="1" dirty="0">
                <a:solidFill>
                  <a:srgbClr val="660033"/>
                </a:solidFill>
              </a:rPr>
              <a:t> </a:t>
            </a:r>
            <a:r>
              <a:rPr lang="ru-RU" sz="3100" b="1" dirty="0" smtClean="0">
                <a:solidFill>
                  <a:srgbClr val="660033"/>
                </a:solidFill>
              </a:rPr>
              <a:t>-рабочие профессии</a:t>
            </a:r>
            <a:r>
              <a:rPr lang="ru-RU" sz="2800" dirty="0">
                <a:solidFill>
                  <a:srgbClr val="660033"/>
                </a:solidFill>
              </a:rPr>
              <a:t/>
            </a:r>
            <a:br>
              <a:rPr lang="ru-RU" sz="2800" dirty="0">
                <a:solidFill>
                  <a:srgbClr val="660033"/>
                </a:solidFill>
              </a:rPr>
            </a:br>
            <a:endParaRPr lang="ru-RU" sz="3200" b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_\Desktop\Разумность\95ea1f1b8a_1295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4857784" cy="47401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2" descr="C:\Users\_\Desktop\Разумность\sindromul-pic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3034" y="285728"/>
            <a:ext cx="4674308" cy="50720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71635"/>
          </a:xfrm>
        </p:spPr>
        <p:txBody>
          <a:bodyPr>
            <a:normAutofit fontScale="90000"/>
          </a:bodyPr>
          <a:lstStyle/>
          <a:p>
            <a:r>
              <a:rPr lang="ru-RU" sz="4000" b="1" i="1" dirty="0"/>
              <a:t>Работа над составляющими правильно выбора профессии.</a:t>
            </a:r>
            <a:r>
              <a:rPr lang="ru-RU" sz="4000" dirty="0"/>
              <a:t> </a:t>
            </a:r>
            <a:br>
              <a:rPr lang="ru-RU" sz="40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571472" y="1397000"/>
          <a:ext cx="8001056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_\Desktop\Разумность\ff-headnew-4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3500462"/>
          </a:xfrm>
        </p:spPr>
        <p:txBody>
          <a:bodyPr>
            <a:normAutofit/>
          </a:bodyPr>
          <a:lstStyle/>
          <a:p>
            <a:pPr algn="just"/>
            <a:r>
              <a:rPr lang="ru-RU" sz="3600" b="1" i="1" dirty="0" smtClean="0"/>
              <a:t>   </a:t>
            </a:r>
            <a:r>
              <a:rPr lang="ru-RU" sz="3600" b="1" i="1" dirty="0" smtClean="0">
                <a:solidFill>
                  <a:srgbClr val="C00000"/>
                </a:solidFill>
              </a:rPr>
              <a:t>Сделав профессиональный  </a:t>
            </a:r>
            <a:r>
              <a:rPr lang="ru-RU" sz="3600" b="1" i="1" dirty="0">
                <a:solidFill>
                  <a:srgbClr val="C00000"/>
                </a:solidFill>
              </a:rPr>
              <a:t>выбор, мы не только определяем основное занятие на всю жизнь, но и часто определяем этим свой круг общения, стиль жизни, а иногда и судьбу.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857255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C00000"/>
                </a:solidFill>
              </a:rPr>
              <a:t>Профессии и математика</a:t>
            </a:r>
            <a:br>
              <a:rPr lang="ru-RU" b="1" i="1" dirty="0">
                <a:solidFill>
                  <a:srgbClr val="C00000"/>
                </a:solidFill>
              </a:rPr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8572560" cy="514353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b="1" dirty="0">
                <a:solidFill>
                  <a:srgbClr val="C00000"/>
                </a:solidFill>
              </a:rPr>
              <a:t>Логистика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– обеспечение </a:t>
            </a:r>
            <a:r>
              <a:rPr lang="ru-RU" b="1" dirty="0">
                <a:solidFill>
                  <a:schemeClr val="tx1"/>
                </a:solidFill>
              </a:rPr>
              <a:t>сохранения или перемещения продукции, сырья для </a:t>
            </a:r>
            <a:r>
              <a:rPr lang="ru-RU" b="1" dirty="0" smtClean="0">
                <a:solidFill>
                  <a:schemeClr val="tx1"/>
                </a:solidFill>
              </a:rPr>
              <a:t>бесперебойного производства.</a:t>
            </a:r>
          </a:p>
          <a:p>
            <a:pPr algn="l"/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Работа </a:t>
            </a:r>
            <a:r>
              <a:rPr lang="ru-RU" b="1" dirty="0">
                <a:solidFill>
                  <a:srgbClr val="C00000"/>
                </a:solidFill>
              </a:rPr>
              <a:t>финансиста</a:t>
            </a:r>
            <a:r>
              <a:rPr lang="ru-RU" b="1" dirty="0">
                <a:solidFill>
                  <a:schemeClr val="tx1"/>
                </a:solidFill>
              </a:rPr>
              <a:t> основывается только на законах математики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err="1">
                <a:solidFill>
                  <a:srgbClr val="C00000"/>
                </a:solidFill>
              </a:rPr>
              <a:t>Маркетолог</a:t>
            </a:r>
            <a:r>
              <a:rPr lang="ru-RU" b="1" dirty="0">
                <a:solidFill>
                  <a:schemeClr val="tx1"/>
                </a:solidFill>
              </a:rPr>
              <a:t> исследует продукцию, ее </a:t>
            </a:r>
            <a:r>
              <a:rPr lang="ru-RU" b="1" dirty="0" smtClean="0">
                <a:solidFill>
                  <a:schemeClr val="tx1"/>
                </a:solidFill>
              </a:rPr>
              <a:t>виды; </a:t>
            </a:r>
            <a:r>
              <a:rPr lang="ru-RU" b="1" dirty="0">
                <a:solidFill>
                  <a:schemeClr val="tx1"/>
                </a:solidFill>
              </a:rPr>
              <a:t>изучает, какая будет пользоваться спросом, а какая нет, почему, оценивает рынок и т.д. </a:t>
            </a:r>
            <a:r>
              <a:rPr lang="ru-RU" b="1" dirty="0" err="1" smtClean="0">
                <a:solidFill>
                  <a:schemeClr val="tx1"/>
                </a:solidFill>
              </a:rPr>
              <a:t>Маркетолог</a:t>
            </a:r>
            <a:r>
              <a:rPr lang="ru-RU" b="1" dirty="0" smtClean="0">
                <a:solidFill>
                  <a:schemeClr val="tx1"/>
                </a:solidFill>
              </a:rPr>
              <a:t>  обрабатывает </a:t>
            </a:r>
            <a:r>
              <a:rPr lang="ru-RU" b="1" dirty="0">
                <a:solidFill>
                  <a:schemeClr val="tx1"/>
                </a:solidFill>
              </a:rPr>
              <a:t>информацию с помощью специальных программ, составляют </a:t>
            </a:r>
            <a:r>
              <a:rPr lang="ru-RU" b="1" dirty="0" smtClean="0">
                <a:solidFill>
                  <a:schemeClr val="tx1"/>
                </a:solidFill>
              </a:rPr>
              <a:t>подробные  </a:t>
            </a:r>
            <a:r>
              <a:rPr lang="ru-RU" b="1" dirty="0">
                <a:solidFill>
                  <a:schemeClr val="tx1"/>
                </a:solidFill>
              </a:rPr>
              <a:t>отчеты с графиками, цифрами и сравнительными характеристиками, разрабатывает рекомендации и делает прогнозы, а без математики все эти функции не выполнимы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Развитие и популяризация фондового рынка и финансовых институтов, ведет к увеличению потребности в 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>
                <a:solidFill>
                  <a:schemeClr val="tx1"/>
                </a:solidFill>
              </a:rPr>
              <a:t>аналитиках</a:t>
            </a:r>
          </a:p>
          <a:p>
            <a:pPr algn="l"/>
            <a:r>
              <a:rPr lang="ru-RU" b="1" dirty="0" smtClean="0">
                <a:solidFill>
                  <a:schemeClr val="tx1"/>
                </a:solidFill>
              </a:rPr>
              <a:t>( </a:t>
            </a:r>
            <a:r>
              <a:rPr lang="ru-RU" b="1" dirty="0" smtClean="0">
                <a:solidFill>
                  <a:srgbClr val="C00000"/>
                </a:solidFill>
              </a:rPr>
              <a:t>финансовых  </a:t>
            </a:r>
            <a:r>
              <a:rPr lang="ru-RU" b="1" dirty="0" smtClean="0">
                <a:solidFill>
                  <a:schemeClr val="tx1"/>
                </a:solidFill>
              </a:rPr>
              <a:t>и</a:t>
            </a:r>
            <a:r>
              <a:rPr lang="ru-RU" b="1" dirty="0" smtClean="0">
                <a:solidFill>
                  <a:srgbClr val="C00000"/>
                </a:solidFill>
              </a:rPr>
              <a:t> инвестиционных</a:t>
            </a:r>
            <a:r>
              <a:rPr lang="ru-RU" b="1" dirty="0" smtClean="0">
                <a:solidFill>
                  <a:schemeClr val="tx1"/>
                </a:solidFill>
              </a:rPr>
              <a:t>)</a:t>
            </a:r>
            <a:endParaRPr lang="ru-RU" b="1" dirty="0">
              <a:solidFill>
                <a:schemeClr val="tx1"/>
              </a:solidFill>
            </a:endParaRPr>
          </a:p>
          <a:p>
            <a:pPr algn="l"/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932</Words>
  <Application>Microsoft Office PowerPoint</Application>
  <PresentationFormat>Экран (4:3)</PresentationFormat>
  <Paragraphs>74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«В МИРЕ  ПРОФЕССИЙ»</vt:lpstr>
      <vt:lpstr>«Если человек не знает, к  какой пристани  он держит путь, для него ни один ветер  не будет попутным»                                                                                                                            Сенека</vt:lpstr>
      <vt:lpstr>Примерно 40% молодежи из-за незнания правил выбора профессии, отсутствия опыта в профессиональной деятельности избирают профессию, не соответствующую их интересам, склонностям, способностям, внутренним убеждениям… </vt:lpstr>
      <vt:lpstr>     На современном рынке труда в данный момент наиболее значимыми профессиями являются:  - профессии, связанные со сферой управления  -профессии, связанные с внедрением компьютерной техники  -строительные профессии  -профессии в сфере образования  -профессии в области информации и связи  -профессии, связанные с банковским делом  -профессии в сфере производства  -профессии, связанные с туристическим сервисом.      </vt:lpstr>
      <vt:lpstr>  Через 10 лет  востребованными будут…   -инженерные специальности   -разработчики компьютерного обеспечения   -маркетинг и продажи   -профессии, связанные с сервисом   -экология  -медицинские специальности (медсестра, врач)  -рабочие профессии </vt:lpstr>
      <vt:lpstr>Слайд 6</vt:lpstr>
      <vt:lpstr>Работа над составляющими правильно выбора профессии.   </vt:lpstr>
      <vt:lpstr>   Сделав профессиональный  выбор, мы не только определяем основное занятие на всю жизнь, но и часто определяем этим свой круг общения, стиль жизни, а иногда и судьбу.</vt:lpstr>
      <vt:lpstr>Профессии и математика </vt:lpstr>
      <vt:lpstr>Профессии и математика </vt:lpstr>
      <vt:lpstr>Профессии и математика </vt:lpstr>
      <vt:lpstr>Слайд 12</vt:lpstr>
      <vt:lpstr>Слайд 13</vt:lpstr>
      <vt:lpstr>«Алфавит» редких профессий</vt:lpstr>
      <vt:lpstr>Актуарий – специалист по страхованию, занимающийся разработкой научно обоснованных методов исчисления  тарифных ставок  по долгосрочному страхованию жизни.  Аудитор веб-сайтов. Профессия аудитора веб-сайтов очень молодая и перспективная. Это экспертиза сайтов с точки зрения их организации и соответствия заявленным целям, удобства навигации по сайту, общей привлекательности для посетителей.   </vt:lpstr>
      <vt:lpstr>Слайд 16</vt:lpstr>
      <vt:lpstr>Байер В переводе с английского “байер” означает закупщик. Профессия байера творческая и требует знания модных тенденций, психологии и маркетинга. Специфика работы требует от байера знания языков и современных технологий. </vt:lpstr>
      <vt:lpstr>Имиджмейкеры Задача имиджмейкера – направить воображение человека в нужную сторону, т.е. предложить аудитории такую информацию об объекте, чтобы она сама сформировала представление об этом объекте в заданном имиджмейкером контуре.  Чаще всего имиджмейкерами называют тех специалистов, которые работают на ниве презентации политических лидеров и шоу-звезд.  </vt:lpstr>
      <vt:lpstr>Копирайтер Творчество коперайтера – это яркий, интересный, точный способ доставки информации в мозг или сердце потребителя. Само слово “копирайтер” приживалось долго, и представители этой профессии называли себя сценаристами, криэйторами и даже концептмейкерами.  Крупье  Для крупье важны физические параметры: рост (не ниже 160 см и не выше 190 см), приятная внешность, отсутствие дефектов речи, чистые руки (без нарушений кожного покрова), вес. Способность к устному счету - одно из непременных требований, предъявляемых к кандидатам. </vt:lpstr>
      <vt:lpstr>Слайд 20</vt:lpstr>
      <vt:lpstr>Манимейкер. Желание делать деньги “из воздуха” присуще всем представителям рода человеческого.  Мечты о доходе, получаемом без затрат трудовых и денежных ресурсов, посещают каждого, особенно в детском и юношеском возрасте. Но отдельные личности остаются верными своим детским идеям. Они и формируют сословие манимейкеров. </vt:lpstr>
      <vt:lpstr>Мерчендайзер. Мерчендайзер ( с англ. – купец). Это искусство продвижения и продажи товаров на рынке. Задача мерчендайзера, во-первых, оповестить потребителя о новом товаре и приложить все возможные усилия для его продажи и, во-вторых, поддерживать её на достаточно высоком уровне. </vt:lpstr>
      <vt:lpstr>Слайд 23</vt:lpstr>
      <vt:lpstr>Парфюмер  Во всем мире около 400 парфюмеров. Хороший парфюмер должен уметь разбираться в ароматах, строить из них композиции, иметь память на запахи. Нужно долго тренироваться, чтобы выучить всю парфюмерную палитру.   Пастижер  Пастижер – специалист по изготовлению из натуральных волос и искусственных волокон париков, усов, бород и бакенбардов. </vt:lpstr>
      <vt:lpstr>Слайд 25</vt:lpstr>
      <vt:lpstr>Печник Современному  печнику недостаточно уметь обращаться с кирпичем и готовить раствор. Хороший печник должен иметь представление о правилах аэродинамики и термодинамики. В подавляющем большинстве это потомственная профессия.  Пит-босс  Пит-босс – руководитель среднего звена в казино. Обязанности самые широкие и прежде всего контроль за всем, что происходит в игровом зале. </vt:lpstr>
      <vt:lpstr>Слайд 27</vt:lpstr>
      <vt:lpstr>Промоутер      Человек в костюме тигра, раздающий рекламные листовки магазина детских товаров, длинноногая девица, которая уговаривает вас приобрести две банки кофе, чтобы получить еще одну в подарок – это промоутеры, люди, которые при маркетинге товаров или услуг, делают их популярными. </vt:lpstr>
      <vt:lpstr>Профконсультант Пока профконсультанты используются главным образом в центрах занятости. Однако по мере осознания значимости этой профессии границы ее востребованности существенно расширятся: для осуществления профподбора кадров на предприятиях и организациях, для работы со школьниками, студентами и т.д.  Саунддизайнеры  Это дизайнеры, которые создают звуковые образы. </vt:lpstr>
      <vt:lpstr>Сомелье Сомелье называют продавцом красивой жизни. Он знает все о винах и церемонии винопития: как правильно открыть бутылку, налить, подать к нужному блюду и что сказать при этом.          </vt:lpstr>
      <vt:lpstr>Стеклодув Стекольных дел мастер.</vt:lpstr>
      <vt:lpstr>Стрингер  В разряд редких профессии попадает потому, что слишком опасна, и  находится  мало людей, готовых зарабатывать деньги с риском для жизни. Именно такой является профессия внештатного корреспондента, который работает, как правило, в экстремальных условиях: это и зоны военных действий, и стихийных бедствий, и массовых беспорядков.   Таксидермист (чучельник)</vt:lpstr>
      <vt:lpstr>Титестер Титестер - дегустатор чая, оценивает по 50-60 образцов в день. Оценки идут по внешнему виду, вкусу, цвету листьев, аромату заварки.  Чайный мастер  Чайный мастер – в официальном реестре профессий такой нет, все работают стихийным образом. Чайный мастер - человек, который воздействует на состояние пространства, среды, т.е. это администратор пространства. Чайный мастер должен уметь заваривать чай.</vt:lpstr>
      <vt:lpstr>Слайд 34</vt:lpstr>
      <vt:lpstr>  Не ищете славы или удачи, ищите такое дело, заниматься которым будет для вас счастьем, остальное приложится.                  Р.О. Снелинг – глава крупной фирмы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 ПРОФЕССИЙ</dc:title>
  <dc:creator>_</dc:creator>
  <cp:lastModifiedBy>_</cp:lastModifiedBy>
  <cp:revision>31</cp:revision>
  <dcterms:created xsi:type="dcterms:W3CDTF">2014-04-01T17:38:39Z</dcterms:created>
  <dcterms:modified xsi:type="dcterms:W3CDTF">2019-12-27T17:35:36Z</dcterms:modified>
  <cp:contentStatus>Окончательное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