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0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4" r:id="rId16"/>
    <p:sldId id="280" r:id="rId17"/>
    <p:sldId id="294" r:id="rId18"/>
    <p:sldId id="295" r:id="rId19"/>
    <p:sldId id="279" r:id="rId20"/>
    <p:sldId id="277" r:id="rId21"/>
    <p:sldId id="276" r:id="rId22"/>
    <p:sldId id="281" r:id="rId23"/>
    <p:sldId id="291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04B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4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0B72-1596-4016-9B19-1A191A39C886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18B1-EF4A-41B4-B3E2-7C47BCF54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11B9-DB4B-4535-B0E3-73EA1AD61DAC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EFAD-39F3-474F-942E-5B18D27E8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86FE-DA2B-4256-98A7-10F3AC2EB185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B215-346F-4202-8C04-1847FE562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B0DF-C667-4484-A37D-696BAEC842AD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71C9-B3AB-4653-9266-E5AAE4541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370A-4A95-49DC-A334-443473B847AE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2051-DF06-4EED-8E8B-10F6F8AF2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4746-26A4-42F6-9D42-33360E0D6574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66BC-CB64-4AD0-B875-1DCD2E1B1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0BAF-7946-4ABF-AF03-BAC741197C71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286C-911E-47CD-827C-3364FF2FF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AB7B-9226-48C5-B7C6-0DBF1D92B655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7B95-F284-45BE-99B2-24F5874F2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7B3C-12AE-429A-BC2E-CDF537E9DF6B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822D-C378-45A2-89AF-7F59C078A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C74F-53EE-4E8F-8E92-3B8171116480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68CB-BB00-4749-A531-C3A6D8DEC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299F-4437-49AB-BCE0-374813BA5368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DF99-7F29-408D-AF8F-4FC157F6F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845566-915E-40AD-92AA-134D0A81712C}" type="datetimeFigureOut">
              <a:rPr lang="ru-RU"/>
              <a:pPr>
                <a:defRPr/>
              </a:pPr>
              <a:t>04.08.2010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98C828-3AAE-4672-903B-86F507BEE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IEXPLORE.lnk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allday.ru/index.php?cstart=2&amp;newsid=204977" TargetMode="External"/><Relationship Id="rId3" Type="http://schemas.openxmlformats.org/officeDocument/2006/relationships/hyperlink" Target="http://www.artlib.ru/?id=15&amp;fp=2&amp;uid=6058" TargetMode="External"/><Relationship Id="rId7" Type="http://schemas.openxmlformats.org/officeDocument/2006/relationships/hyperlink" Target="http://kinlib.ru/books/item/f00/s00/z0000017/st023.shtml" TargetMode="External"/><Relationship Id="rId12" Type="http://schemas.openxmlformats.org/officeDocument/2006/relationships/hyperlink" Target="http://orleansky.narod.ru/Paleh2.htm" TargetMode="External"/><Relationship Id="rId2" Type="http://schemas.openxmlformats.org/officeDocument/2006/relationships/hyperlink" Target="http://www.liveinternet.ru/community/solnechnolunnaya/post77240375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etopisi.ru/images/thumb/f/f2/&#1056;&#1086;&#1089;&#1087;&#1080;&#1089;&#1100;_&#1087;&#1072;&#1083;&#1077;&#1093;_&#1096;&#1082;.jpg/" TargetMode="External"/><Relationship Id="rId11" Type="http://schemas.openxmlformats.org/officeDocument/2006/relationships/hyperlink" Target="http://www.philatelist.ru/stampnew/shop/index.php?categoryID=183&amp;ukey=index.php&amp;sort=Price&amp;direction=ASC&amp;offset=170" TargetMode="External"/><Relationship Id="rId5" Type="http://schemas.openxmlformats.org/officeDocument/2006/relationships/hyperlink" Target="http://evk-skell.ucoz.ru/photo/remesla/36-18-0-0-2" TargetMode="External"/><Relationship Id="rId10" Type="http://schemas.openxmlformats.org/officeDocument/2006/relationships/hyperlink" Target="http://lj.rossia.org/users/vospit/9928.html" TargetMode="External"/><Relationship Id="rId4" Type="http://schemas.openxmlformats.org/officeDocument/2006/relationships/hyperlink" Target="http://club.33b.ru/topic2844103_10.html" TargetMode="External"/><Relationship Id="rId9" Type="http://schemas.openxmlformats.org/officeDocument/2006/relationships/hyperlink" Target="http://www.ng.ru/style/2009-11-20/12_weath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5" name="Заголовок 1"/>
          <p:cNvSpPr>
            <a:spLocks noGrp="1"/>
          </p:cNvSpPr>
          <p:nvPr>
            <p:ph type="ctrTitle"/>
          </p:nvPr>
        </p:nvSpPr>
        <p:spPr>
          <a:xfrm>
            <a:off x="1547813" y="0"/>
            <a:ext cx="7772400" cy="8636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no Pro Caption" pitchFamily="18" charset="0"/>
              </a:rPr>
              <a:t>Что за прелесть эти сказки…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841058" cy="52562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                                  Автор: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                                  Жукова Светлана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                                  Анатольевна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                                  учитель начальных  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                                  классов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Arno Pro Captio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Arno Pro Captio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Arno Pro Caption" pitchFamily="18" charset="0"/>
              </a:rPr>
              <a:t>МОУ «Лицей № 121» г. Барнаула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Arno Pro Caption" pitchFamily="18" charset="0"/>
              </a:rPr>
              <a:t>Индустриального района Алтайского края</a:t>
            </a:r>
            <a:endParaRPr lang="ru-RU" sz="3100" b="1" dirty="0">
              <a:solidFill>
                <a:srgbClr val="002060"/>
              </a:solidFill>
              <a:latin typeface="Arno Pro Caption" pitchFamily="18" charset="0"/>
            </a:endParaRPr>
          </a:p>
        </p:txBody>
      </p:sp>
      <p:pic>
        <p:nvPicPr>
          <p:cNvPr id="9" name="Рисунок 8" descr="635d18360fb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980728"/>
            <a:ext cx="266429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Arno Pro Caption" pitchFamily="18" charset="0"/>
              </a:rPr>
              <a:t>Когда три девицы пряли под окном, и их услышал царь </a:t>
            </a:r>
            <a:r>
              <a:rPr lang="ru-RU" sz="4000" b="1" dirty="0" err="1" smtClean="0">
                <a:latin typeface="Arno Pro Caption" pitchFamily="18" charset="0"/>
              </a:rPr>
              <a:t>Салтан</a:t>
            </a:r>
            <a:r>
              <a:rPr lang="ru-RU" sz="4000" b="1" dirty="0" smtClean="0">
                <a:latin typeface="Arno Pro Caption" pitchFamily="18" charset="0"/>
              </a:rPr>
              <a:t>?</a:t>
            </a:r>
            <a:endParaRPr lang="ru-RU" sz="4000" b="1" dirty="0">
              <a:latin typeface="Arno Pro Captio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643438" y="3357563"/>
            <a:ext cx="3457575" cy="12239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Поздно вечерком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643438" y="1341438"/>
            <a:ext cx="3457575" cy="12239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Рано утречком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4787900" y="4581525"/>
            <a:ext cx="1296988" cy="115093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13" descr="C:\Documents and Settings\User\Рабочий стол\26596059_1212752366_kurkin_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981075"/>
            <a:ext cx="3614738" cy="473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5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no Pro Caption" pitchFamily="18" charset="0"/>
              </a:rPr>
              <a:t>Кого послушалась волна?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643438" y="1341438"/>
            <a:ext cx="3457575" cy="12239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Дитя</a:t>
            </a:r>
          </a:p>
        </p:txBody>
      </p:sp>
      <p:cxnSp>
        <p:nvCxnSpPr>
          <p:cNvPr id="16" name="Прямая со стрелкой 15"/>
          <p:cNvCxnSpPr>
            <a:stCxn id="13" idx="1"/>
          </p:cNvCxnSpPr>
          <p:nvPr/>
        </p:nvCxnSpPr>
        <p:spPr>
          <a:xfrm rot="5400000">
            <a:off x="4067969" y="3356769"/>
            <a:ext cx="3095625" cy="151288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716463" y="3357563"/>
            <a:ext cx="3455987" cy="12239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Царицу</a:t>
            </a:r>
          </a:p>
        </p:txBody>
      </p:sp>
      <p:pic>
        <p:nvPicPr>
          <p:cNvPr id="12300" name="Picture 13" descr="C:\Documents and Settings\User\Рабочий стол\26596063_1212751960_kurkin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6788" y="981075"/>
            <a:ext cx="3619500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Заголовок 1"/>
          <p:cNvSpPr>
            <a:spLocks noGrp="1"/>
          </p:cNvSpPr>
          <p:nvPr>
            <p:ph type="ctrTitle"/>
          </p:nvPr>
        </p:nvSpPr>
        <p:spPr>
          <a:xfrm>
            <a:off x="1763713" y="0"/>
            <a:ext cx="712470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no Pro Caption" pitchFamily="18" charset="0"/>
              </a:rPr>
              <a:t>От кого спас царевич Лебедь?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643438" y="1628775"/>
            <a:ext cx="3457575" cy="1223963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От ястреба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716463" y="3644900"/>
            <a:ext cx="3455987" cy="1223963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От коршуна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4932363" y="4868863"/>
            <a:ext cx="1368425" cy="8636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13" descr="C:\Documents and Settings\User\Рабочий стол\26596067_1212752666_saltan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981075"/>
            <a:ext cx="3509963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1619250" y="0"/>
            <a:ext cx="752475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no Pro Caption" pitchFamily="18" charset="0"/>
              </a:rPr>
              <a:t>Какое по счёту это чудо на острове?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643438" y="1268413"/>
            <a:ext cx="3457575" cy="12239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Четвёртое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779838" y="3284537"/>
            <a:ext cx="3240088" cy="165576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572000" y="3357563"/>
            <a:ext cx="3455988" cy="12239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Третье</a:t>
            </a:r>
          </a:p>
        </p:txBody>
      </p:sp>
      <p:pic>
        <p:nvPicPr>
          <p:cNvPr id="14350" name="Picture 14" descr="C:\Documents and Settings\User\Рабочий стол\26596071_1212752262_kurkin_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981075"/>
            <a:ext cx="3455988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50" y="0"/>
            <a:ext cx="7705725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no Pro Caption" pitchFamily="18" charset="0"/>
              </a:rPr>
              <a:t>К какой сказке эта иллюстрация?</a:t>
            </a:r>
            <a:endParaRPr lang="ru-RU" b="1" dirty="0">
              <a:latin typeface="Arno Pro Captio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15369" name="Picture 2" descr="C:\Documents and Settings\User\Рабочий стол\палех\ZolRibka_b.jpg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900113" y="1052513"/>
            <a:ext cx="4176712" cy="4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148263" y="1268413"/>
            <a:ext cx="3024187" cy="12239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Сказка о попе и о работнике  его </a:t>
            </a:r>
            <a:r>
              <a:rPr lang="ru-RU" sz="2400" dirty="0" err="1">
                <a:solidFill>
                  <a:srgbClr val="FFFF00"/>
                </a:solidFill>
                <a:latin typeface="Arno Pro Caption" pitchFamily="18" charset="0"/>
              </a:rPr>
              <a:t>Балде</a:t>
            </a:r>
            <a:endParaRPr lang="ru-RU" sz="24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148263" y="3357563"/>
            <a:ext cx="3024187" cy="12239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FFFF00"/>
                </a:solidFill>
                <a:latin typeface="Arno Pro Caption" pitchFamily="18" charset="0"/>
              </a:rPr>
              <a:t>Сказка </a:t>
            </a:r>
            <a:r>
              <a:rPr lang="ru-RU" sz="2400" smtClean="0">
                <a:solidFill>
                  <a:srgbClr val="FFFF00"/>
                </a:solidFill>
                <a:latin typeface="Arno Pro Caption" pitchFamily="18" charset="0"/>
              </a:rPr>
              <a:t>о рыбаке </a:t>
            </a: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и рыбке </a:t>
            </a:r>
          </a:p>
        </p:txBody>
      </p:sp>
      <p:cxnSp>
        <p:nvCxnSpPr>
          <p:cNvPr id="14" name="Прямая со стрелкой 13"/>
          <p:cNvCxnSpPr>
            <a:stCxn id="11" idx="1"/>
          </p:cNvCxnSpPr>
          <p:nvPr/>
        </p:nvCxnSpPr>
        <p:spPr>
          <a:xfrm rot="5400000">
            <a:off x="5076032" y="4148931"/>
            <a:ext cx="1150938" cy="201612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1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В какой раз невод пришёл с золотою рыбкой?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116013" y="4941888"/>
            <a:ext cx="2735262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Arno Pro Caption" pitchFamily="18" charset="0"/>
              </a:rPr>
              <a:t>В четвёртый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148263" y="4941888"/>
            <a:ext cx="2736850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Arno Pro Caption" pitchFamily="18" charset="0"/>
              </a:rPr>
              <a:t>В третий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5724525" y="5589588"/>
            <a:ext cx="1008063" cy="6477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3" name="Picture 13" descr="C:\Documents and Settings\User\Рабочий стол\палех\iCAQ90JSL.jp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916238" y="1052513"/>
            <a:ext cx="3743325" cy="352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-17145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Заголовок 1"/>
          <p:cNvSpPr>
            <a:spLocks noGrp="1"/>
          </p:cNvSpPr>
          <p:nvPr>
            <p:ph type="ctrTitle"/>
          </p:nvPr>
        </p:nvSpPr>
        <p:spPr>
          <a:xfrm>
            <a:off x="1116013" y="-17145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К какой сказке эта иллюстрация?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0" name="Подзаголовок 16"/>
          <p:cNvSpPr txBox="1">
            <a:spLocks/>
          </p:cNvSpPr>
          <p:nvPr/>
        </p:nvSpPr>
        <p:spPr>
          <a:xfrm>
            <a:off x="4859338" y="4292600"/>
            <a:ext cx="3168650" cy="865188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Сказка о  мёртвой царевне  и о семи  богатырях</a:t>
            </a:r>
          </a:p>
        </p:txBody>
      </p:sp>
      <p:sp>
        <p:nvSpPr>
          <p:cNvPr id="11" name="Подзаголовок 16"/>
          <p:cNvSpPr txBox="1">
            <a:spLocks/>
          </p:cNvSpPr>
          <p:nvPr/>
        </p:nvSpPr>
        <p:spPr>
          <a:xfrm>
            <a:off x="1116013" y="4292600"/>
            <a:ext cx="3024187" cy="865188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Сказка о  золотом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петушке</a:t>
            </a:r>
          </a:p>
        </p:txBody>
      </p:sp>
      <p:cxnSp>
        <p:nvCxnSpPr>
          <p:cNvPr id="14" name="Прямая со стрелкой 13"/>
          <p:cNvCxnSpPr>
            <a:stCxn id="10" idx="1"/>
            <a:endCxn id="9" idx="3"/>
          </p:cNvCxnSpPr>
          <p:nvPr/>
        </p:nvCxnSpPr>
        <p:spPr>
          <a:xfrm rot="5400000">
            <a:off x="5166519" y="4528344"/>
            <a:ext cx="647700" cy="1906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0" name="Picture 2" descr="C:\Documents and Settings\User\Рабочий стол\att305.jp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979613" y="908050"/>
            <a:ext cx="5300662" cy="302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Arno Pro Caption" pitchFamily="18" charset="0"/>
              </a:rPr>
              <a:t>Что в руках у нищей  </a:t>
            </a:r>
            <a:r>
              <a:rPr lang="ru-RU" sz="3200" b="1" dirty="0" smtClean="0">
                <a:latin typeface="Arno Pro Caption" pitchFamily="18" charset="0"/>
              </a:rPr>
              <a:t>черницы?</a:t>
            </a:r>
            <a:endParaRPr lang="ru-RU" sz="3200" b="1" dirty="0" smtClean="0">
              <a:latin typeface="Arno Pro Captio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10" name="Picture 2" descr="C:\Documents and Settings\User\Рабочий стол\палех\000185.jpg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116013" y="981075"/>
            <a:ext cx="2879725" cy="465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16"/>
          <p:cNvSpPr txBox="1">
            <a:spLocks/>
          </p:cNvSpPr>
          <p:nvPr/>
        </p:nvSpPr>
        <p:spPr>
          <a:xfrm>
            <a:off x="4211638" y="3141663"/>
            <a:ext cx="3816350" cy="10080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FF00"/>
              </a:solidFill>
              <a:latin typeface="Arno Pro Captio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>
                <a:solidFill>
                  <a:srgbClr val="FFFF00"/>
                </a:solidFill>
                <a:latin typeface="Arno Pro Caption" pitchFamily="18" charset="0"/>
              </a:rPr>
              <a:t>Ядовитое яблоко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3" name="Подзаголовок 16"/>
          <p:cNvSpPr txBox="1">
            <a:spLocks/>
          </p:cNvSpPr>
          <p:nvPr/>
        </p:nvSpPr>
        <p:spPr>
          <a:xfrm>
            <a:off x="4292600" y="1349375"/>
            <a:ext cx="3816350" cy="1008063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FF00"/>
              </a:solidFill>
              <a:latin typeface="Arno Pro Captio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>
                <a:solidFill>
                  <a:srgbClr val="FFFF00"/>
                </a:solidFill>
                <a:latin typeface="Arno Pro Caption" pitchFamily="18" charset="0"/>
              </a:rPr>
              <a:t>Спелое яблоко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536282" y="4401344"/>
            <a:ext cx="1511300" cy="115093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3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Arno Pro Caption" pitchFamily="18" charset="0"/>
              </a:rPr>
              <a:t>О ком спрашивает королевич  </a:t>
            </a:r>
            <a:r>
              <a:rPr lang="ru-RU" sz="3200" b="1" dirty="0" err="1" smtClean="0">
                <a:latin typeface="Arno Pro Caption" pitchFamily="18" charset="0"/>
              </a:rPr>
              <a:t>Елисей</a:t>
            </a:r>
            <a:r>
              <a:rPr lang="ru-RU" sz="3200" b="1" dirty="0" smtClean="0">
                <a:latin typeface="Arno Pro Caption" pitchFamily="18" charset="0"/>
              </a:rPr>
              <a:t> у красно солнца?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30722" name="Picture 2" descr="C:\Documents and Settings\User\Рабочий стол\палех\1257716378_16skazka-o-mertvoj-carevne-7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1979613" y="981075"/>
            <a:ext cx="5495925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258888" y="4868863"/>
            <a:ext cx="2735262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О царевне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92725" y="4868863"/>
            <a:ext cx="2735263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О царице</a:t>
            </a:r>
          </a:p>
        </p:txBody>
      </p:sp>
      <p:cxnSp>
        <p:nvCxnSpPr>
          <p:cNvPr id="14" name="Прямая со стрелкой 13"/>
          <p:cNvCxnSpPr>
            <a:endCxn id="9" idx="3"/>
          </p:cNvCxnSpPr>
          <p:nvPr/>
        </p:nvCxnSpPr>
        <p:spPr>
          <a:xfrm>
            <a:off x="3492500" y="5516563"/>
            <a:ext cx="1044575" cy="28892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7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Знает ли Ветер где царевна?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29698" name="Picture 2" descr="C:\Documents and Settings\User\Рабочий стол\палех\1257868250_rryerrryer-r-rrssrirr-srsrrirr-8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051050" y="1125538"/>
            <a:ext cx="4897438" cy="332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03350" y="4724400"/>
            <a:ext cx="2735263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Нет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076825" y="4797425"/>
            <a:ext cx="2735263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Да</a:t>
            </a:r>
          </a:p>
        </p:txBody>
      </p: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rot="5400000">
            <a:off x="5363369" y="4653756"/>
            <a:ext cx="288925" cy="187166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Заголовок 1"/>
          <p:cNvSpPr>
            <a:spLocks noGrp="1"/>
          </p:cNvSpPr>
          <p:nvPr>
            <p:ph type="ctrTitle"/>
          </p:nvPr>
        </p:nvSpPr>
        <p:spPr>
          <a:xfrm>
            <a:off x="1692275" y="0"/>
            <a:ext cx="6192838" cy="863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Arno Pro Caption" pitchFamily="18" charset="0"/>
              </a:rPr>
              <a:t>Александр Сергеевич</a:t>
            </a:r>
            <a:br>
              <a:rPr lang="ru-RU" sz="3600" b="1" dirty="0" smtClean="0">
                <a:latin typeface="Arno Pro Caption" pitchFamily="18" charset="0"/>
              </a:rPr>
            </a:br>
            <a:r>
              <a:rPr lang="ru-RU" sz="3600" b="1" dirty="0" smtClean="0">
                <a:latin typeface="Arno Pro Caption" pitchFamily="18" charset="0"/>
              </a:rPr>
              <a:t>Пушкин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908050"/>
            <a:ext cx="6408738" cy="5949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     У лукоморья дуб зелёный;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     Златая цепь на дубе том: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     И днём и ночью кот учёный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     Всё ходит по цепи кругом;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     Идёт направо – песнь заводит,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     Налево – сказку говорит.</a:t>
            </a:r>
          </a:p>
        </p:txBody>
      </p:sp>
      <p:pic>
        <p:nvPicPr>
          <p:cNvPr id="3081" name="Picture 2" descr="C:\Documents and Settings\User\Рабочий стол\палех\461031032.jp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 bwMode="auto">
          <a:xfrm>
            <a:off x="2916238" y="1125538"/>
            <a:ext cx="33845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1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Сколько дней ждали братья, чтобы царевна ожила?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31746" name="Picture 2" descr="C:\Documents and Settings\User\Рабочий стол\палех\1257716549_27skazka-o-mertvoj-carevne-11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1835150" y="908050"/>
            <a:ext cx="5657850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476375" y="4868863"/>
            <a:ext cx="2735263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Пять дней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076825" y="4797425"/>
            <a:ext cx="2735263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Три дня</a:t>
            </a:r>
          </a:p>
        </p:txBody>
      </p:sp>
      <p:cxnSp>
        <p:nvCxnSpPr>
          <p:cNvPr id="18" name="Прямая со стрелкой 17"/>
          <p:cNvCxnSpPr>
            <a:stCxn id="14" idx="1"/>
            <a:endCxn id="9" idx="3"/>
          </p:cNvCxnSpPr>
          <p:nvPr/>
        </p:nvCxnSpPr>
        <p:spPr>
          <a:xfrm rot="5400000">
            <a:off x="5310187" y="4672013"/>
            <a:ext cx="360363" cy="1906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5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К какой сказке эта иллюстрация?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1" name="Подзаголовок 16"/>
          <p:cNvSpPr txBox="1">
            <a:spLocks/>
          </p:cNvSpPr>
          <p:nvPr/>
        </p:nvSpPr>
        <p:spPr>
          <a:xfrm>
            <a:off x="4211960" y="1412776"/>
            <a:ext cx="3816350" cy="1008063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FF00"/>
              </a:solidFill>
              <a:latin typeface="Arno Pro Captio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dirty="0">
                <a:solidFill>
                  <a:srgbClr val="FFFF00"/>
                </a:solidFill>
                <a:latin typeface="Arno Pro Caption" pitchFamily="18" charset="0"/>
              </a:rPr>
              <a:t>Сказка о попе и о работнике  его </a:t>
            </a:r>
            <a:r>
              <a:rPr lang="ru-RU" sz="3100" dirty="0" err="1">
                <a:solidFill>
                  <a:srgbClr val="FFFF00"/>
                </a:solidFill>
                <a:latin typeface="Arno Pro Caption" pitchFamily="18" charset="0"/>
              </a:rPr>
              <a:t>Балде</a:t>
            </a:r>
            <a:endParaRPr lang="ru-RU" sz="3100" dirty="0">
              <a:solidFill>
                <a:srgbClr val="FFFF00"/>
              </a:solidFill>
              <a:latin typeface="Arno Pro Captio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3636517" y="3572843"/>
            <a:ext cx="3239567" cy="107967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16"/>
          <p:cNvSpPr txBox="1">
            <a:spLocks/>
          </p:cNvSpPr>
          <p:nvPr/>
        </p:nvSpPr>
        <p:spPr>
          <a:xfrm>
            <a:off x="4211960" y="3645024"/>
            <a:ext cx="3816350" cy="100806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Сказка о  золотом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петушке</a:t>
            </a:r>
          </a:p>
        </p:txBody>
      </p:sp>
      <p:pic>
        <p:nvPicPr>
          <p:cNvPr id="28676" name="Picture 4" descr="C:\Documents and Settings\User\Рабочий стол\палех\p42_skanirovanie0004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971550" y="1484313"/>
            <a:ext cx="3095625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За какую плату согласился служить попу Балда?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23561" name="Picture 4" descr="C:\Documents and Settings\User\Рабочий стол\палех\977fa97de21c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059832" y="980728"/>
            <a:ext cx="3068638" cy="32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116013" y="4437063"/>
            <a:ext cx="2951162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За варёную полбу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219700" y="4437063"/>
            <a:ext cx="2879725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no Pro Caption" pitchFamily="18" charset="0"/>
              </a:rPr>
              <a:t>За три щелка по лбу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4716463" y="5084763"/>
            <a:ext cx="1800225" cy="6477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К какому произведению эта иллюстрация?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11" name="Picture 2" descr="C:\Documents and Settings\User\Рабочий стол\палех\461031032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2268538" y="908050"/>
            <a:ext cx="4391025" cy="33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116013" y="4365625"/>
            <a:ext cx="2951162" cy="1008063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Arno Pro Caption" pitchFamily="18" charset="0"/>
              </a:rPr>
              <a:t>Поэма «Руслан и Людмила»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003800" y="4437063"/>
            <a:ext cx="3168650" cy="1081087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Arno Pro Caption" pitchFamily="18" charset="0"/>
              </a:rPr>
              <a:t>Сказка о царе </a:t>
            </a:r>
            <a:r>
              <a:rPr lang="ru-RU" sz="1600" dirty="0" err="1">
                <a:solidFill>
                  <a:srgbClr val="FFFF00"/>
                </a:solidFill>
                <a:latin typeface="Arno Pro Caption" pitchFamily="18" charset="0"/>
              </a:rPr>
              <a:t>Салтане</a:t>
            </a:r>
            <a:r>
              <a:rPr lang="ru-RU" sz="1600" dirty="0">
                <a:solidFill>
                  <a:srgbClr val="FFFF00"/>
                </a:solidFill>
                <a:latin typeface="Arno Pro Caption" pitchFamily="18" charset="0"/>
              </a:rPr>
              <a:t>, о сыне его славном и могучем богатыре князе </a:t>
            </a:r>
            <a:r>
              <a:rPr lang="ru-RU" sz="1600" dirty="0" err="1">
                <a:solidFill>
                  <a:srgbClr val="FFFF00"/>
                </a:solidFill>
                <a:latin typeface="Arno Pro Caption" pitchFamily="18" charset="0"/>
              </a:rPr>
              <a:t>Гвидоне</a:t>
            </a:r>
            <a:r>
              <a:rPr lang="ru-RU" sz="1600" dirty="0">
                <a:solidFill>
                  <a:srgbClr val="FFFF00"/>
                </a:solidFill>
                <a:latin typeface="Arno Pro Caption" pitchFamily="18" charset="0"/>
              </a:rPr>
              <a:t> </a:t>
            </a:r>
            <a:r>
              <a:rPr lang="ru-RU" sz="1600" dirty="0" err="1">
                <a:solidFill>
                  <a:srgbClr val="FFFF00"/>
                </a:solidFill>
                <a:latin typeface="Arno Pro Caption" pitchFamily="18" charset="0"/>
              </a:rPr>
              <a:t>Салтановиче</a:t>
            </a:r>
            <a:r>
              <a:rPr lang="ru-RU" sz="1600" dirty="0">
                <a:solidFill>
                  <a:srgbClr val="FFFF00"/>
                </a:solidFill>
                <a:latin typeface="Arno Pro Caption" pitchFamily="18" charset="0"/>
              </a:rPr>
              <a:t> и о прекрасной царевне Лебеди</a:t>
            </a:r>
          </a:p>
        </p:txBody>
      </p:sp>
      <p:cxnSp>
        <p:nvCxnSpPr>
          <p:cNvPr id="16" name="Прямая со стрелкой 15"/>
          <p:cNvCxnSpPr>
            <a:endCxn id="9" idx="3"/>
          </p:cNvCxnSpPr>
          <p:nvPr/>
        </p:nvCxnSpPr>
        <p:spPr>
          <a:xfrm>
            <a:off x="3492500" y="5445125"/>
            <a:ext cx="1044575" cy="360363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7" name="Заголовок 1"/>
          <p:cNvSpPr>
            <a:spLocks noGrp="1"/>
          </p:cNvSpPr>
          <p:nvPr>
            <p:ph type="ctrTitle"/>
          </p:nvPr>
        </p:nvSpPr>
        <p:spPr>
          <a:xfrm>
            <a:off x="971550" y="0"/>
            <a:ext cx="7377113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Как звали колдуна, который </a:t>
            </a:r>
            <a:br>
              <a:rPr lang="ru-RU" sz="3200" b="1" smtClean="0">
                <a:latin typeface="Arno Pro Caption" pitchFamily="18" charset="0"/>
              </a:rPr>
            </a:br>
            <a:r>
              <a:rPr lang="ru-RU" sz="3200" b="1" smtClean="0">
                <a:latin typeface="Arno Pro Caption" pitchFamily="18" charset="0"/>
              </a:rPr>
              <a:t>два дни носил Руслана?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25609" name="Picture 2" descr="C:\Documents and Settings\User\Рабочий стол\палех\ruslanilyudmil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059113" y="836613"/>
            <a:ext cx="2808287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03350" y="4724400"/>
            <a:ext cx="2735263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FF00"/>
                </a:solidFill>
                <a:latin typeface="Arno Pro Caption" pitchFamily="18" charset="0"/>
              </a:rPr>
              <a:t>Ратмир</a:t>
            </a:r>
            <a:endParaRPr lang="ru-RU" sz="32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219700" y="4724400"/>
            <a:ext cx="2735263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FF00"/>
                </a:solidFill>
                <a:latin typeface="Arno Pro Caption" pitchFamily="18" charset="0"/>
              </a:rPr>
              <a:t>Черномор</a:t>
            </a:r>
            <a:endParaRPr lang="ru-RU" sz="32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4716463" y="5373688"/>
            <a:ext cx="1584325" cy="35877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1" name="Заголовок 1"/>
          <p:cNvSpPr>
            <a:spLocks noGrp="1"/>
          </p:cNvSpPr>
          <p:nvPr>
            <p:ph type="ctrTitle"/>
          </p:nvPr>
        </p:nvSpPr>
        <p:spPr>
          <a:xfrm>
            <a:off x="1550988" y="0"/>
            <a:ext cx="7593012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Что вечно должна была стеречь голова?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26633" name="Picture 2" descr="C:\Documents and Settings\User\Рабочий стол\палех\Роспись_палех_шк.jpg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700338" y="981075"/>
            <a:ext cx="3527425" cy="35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258888" y="4797425"/>
            <a:ext cx="3168650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Arno Pro Caption" pitchFamily="18" charset="0"/>
              </a:rPr>
              <a:t>Волшебный меч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859338" y="4797425"/>
            <a:ext cx="3241675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FF00"/>
                </a:solidFill>
                <a:latin typeface="Arno Pro Caption" pitchFamily="18" charset="0"/>
              </a:rPr>
              <a:t>Вход в подземелье</a:t>
            </a:r>
          </a:p>
        </p:txBody>
      </p:sp>
      <p:cxnSp>
        <p:nvCxnSpPr>
          <p:cNvPr id="15" name="Прямая со стрелкой 14"/>
          <p:cNvCxnSpPr>
            <a:stCxn id="11" idx="1"/>
            <a:endCxn id="9" idx="3"/>
          </p:cNvCxnSpPr>
          <p:nvPr/>
        </p:nvCxnSpPr>
        <p:spPr>
          <a:xfrm rot="16200000" flipH="1">
            <a:off x="3509169" y="4779169"/>
            <a:ext cx="360363" cy="169227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Arno Pro Caption" pitchFamily="18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Arno Pro Caption" pitchFamily="18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Arno Pro Caption" pitchFamily="18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Arno Pro Caption" pitchFamily="18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Arno Pro Caption" pitchFamily="18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no Pro Caption" pitchFamily="18" charset="0"/>
                <a:ea typeface="Arial Unicode MS" pitchFamily="34" charset="-128"/>
                <a:cs typeface="Arial Unicode MS" pitchFamily="34" charset="-128"/>
              </a:rPr>
              <a:t>Слово « Палех» знакомо всем. Это название села в Ивановской области. По чёрному фону </a:t>
            </a:r>
            <a:r>
              <a:rPr lang="ru-RU" sz="2000" dirty="0" err="1">
                <a:solidFill>
                  <a:srgbClr val="002060"/>
                </a:solidFill>
                <a:latin typeface="Arno Pro Caption" pitchFamily="18" charset="0"/>
                <a:ea typeface="Arial Unicode MS" pitchFamily="34" charset="-128"/>
                <a:cs typeface="Arial Unicode MS" pitchFamily="34" charset="-128"/>
              </a:rPr>
              <a:t>папье</a:t>
            </a:r>
            <a:r>
              <a:rPr lang="ru-RU" sz="2000" dirty="0">
                <a:solidFill>
                  <a:srgbClr val="002060"/>
                </a:solidFill>
                <a:latin typeface="Arno Pro Caption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Arno Pro Caption" pitchFamily="18" charset="0"/>
                <a:ea typeface="Arial Unicode MS" pitchFamily="34" charset="-128"/>
                <a:cs typeface="Arial Unicode MS" pitchFamily="34" charset="-128"/>
              </a:rPr>
              <a:t>маше</a:t>
            </a:r>
            <a:r>
              <a:rPr lang="ru-RU" sz="2000" dirty="0">
                <a:solidFill>
                  <a:srgbClr val="002060"/>
                </a:solidFill>
                <a:latin typeface="Arno Pro Caption" pitchFamily="18" charset="0"/>
                <a:ea typeface="Arial Unicode MS" pitchFamily="34" charset="-128"/>
                <a:cs typeface="Arial Unicode MS" pitchFamily="34" charset="-128"/>
              </a:rPr>
              <a:t> всё оживает. Краски под прозрачным слоем лака полыхают и светятся. Затейливый золотой узор дополняет картину.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no Pro Caption" pitchFamily="18" charset="0"/>
                <a:ea typeface="Arial Unicode MS" pitchFamily="34" charset="-128"/>
                <a:cs typeface="Arial Unicode MS" pitchFamily="34" charset="-128"/>
              </a:rPr>
              <a:t>Эти замечательные художники создали свою пушкиниану – множество произведений по произведениям А.С.Пушкина.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002060"/>
                </a:solidFill>
                <a:latin typeface="Arno Pro Caption" pitchFamily="18" charset="0"/>
                <a:ea typeface="Arial Unicode MS" pitchFamily="34" charset="-128"/>
                <a:cs typeface="Arial Unicode MS" pitchFamily="34" charset="-128"/>
              </a:rPr>
              <a:t>Полешане</a:t>
            </a:r>
            <a:r>
              <a:rPr lang="ru-RU" sz="2000" dirty="0">
                <a:solidFill>
                  <a:srgbClr val="002060"/>
                </a:solidFill>
                <a:latin typeface="Arno Pro Caption" pitchFamily="18" charset="0"/>
                <a:ea typeface="Arial Unicode MS" pitchFamily="34" charset="-128"/>
                <a:cs typeface="Arial Unicode MS" pitchFamily="34" charset="-128"/>
              </a:rPr>
              <a:t> не просто любят поэзию Пушкина, но и понимают её. </a:t>
            </a:r>
          </a:p>
        </p:txBody>
      </p:sp>
      <p:sp>
        <p:nvSpPr>
          <p:cNvPr id="27655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no Pro Caption" pitchFamily="18" charset="0"/>
              </a:rPr>
              <a:t>Это замечательное путешествие ты совершил с палехом!</a:t>
            </a:r>
          </a:p>
        </p:txBody>
      </p:sp>
      <p:pic>
        <p:nvPicPr>
          <p:cNvPr id="27656" name="Picture 2" descr="C:\Documents and Settings\User\Рабочий стол\палех\7452cc5515b3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2195513" y="981075"/>
            <a:ext cx="5041900" cy="302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8" name="Заголовок 1"/>
          <p:cNvSpPr>
            <a:spLocks noGrp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no Pro Caption" pitchFamily="18" charset="0"/>
              </a:rPr>
              <a:t>Литература:</a:t>
            </a:r>
            <a:br>
              <a:rPr lang="ru-RU" sz="2400" smtClean="0">
                <a:latin typeface="Arno Pro Caption" pitchFamily="18" charset="0"/>
              </a:rPr>
            </a:br>
            <a:r>
              <a:rPr lang="ru-RU" sz="1800" b="1" smtClean="0">
                <a:latin typeface="Arno Pro Caption" pitchFamily="18" charset="0"/>
              </a:rPr>
              <a:t>1.Пушкин А.С. </a:t>
            </a:r>
            <a:r>
              <a:rPr lang="ru-RU" sz="1800" smtClean="0">
                <a:latin typeface="Arno Pro Caption" pitchFamily="18" charset="0"/>
              </a:rPr>
              <a:t>. Стихи и сказки/Предисл. И.Новикова. – Переизд. – Обложку и титул рис. Б. Дехтярёв. – М.: Дет. лит., 1983г. 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95288" y="1052513"/>
            <a:ext cx="8424862" cy="56165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no Pro Caption" pitchFamily="18" charset="0"/>
              </a:rPr>
              <a:t>Электронные адреса:</a:t>
            </a:r>
          </a:p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no Pro Caption" pitchFamily="18" charset="0"/>
                <a:hlinkClick r:id="rId2"/>
              </a:rPr>
              <a:t>http://www.liveinternet.ru/community/solnechnolunnaya/post77240375</a:t>
            </a:r>
            <a:r>
              <a:rPr lang="en-US" sz="2000" dirty="0" smtClean="0">
                <a:latin typeface="Arno Pro Caption" pitchFamily="18" charset="0"/>
                <a:hlinkClick r:id="rId2"/>
              </a:rPr>
              <a:t>/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3"/>
              </a:rPr>
              <a:t>http://www.artlib.ru/?id=15&amp;fp=2&amp;uid=6058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4"/>
              </a:rPr>
              <a:t>http://club.33b.ru/topic2844103_10.html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5"/>
              </a:rPr>
              <a:t>http://evk-skell.ucoz.ru/photo/remesla/36-18-0-0-2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hlinkClick r:id="rId6"/>
              </a:rPr>
              <a:t>http://letopisi.ru/images/thumb/f/f2/</a:t>
            </a:r>
            <a:r>
              <a:rPr lang="ru-RU" sz="2000" dirty="0" err="1" smtClean="0">
                <a:hlinkClick r:id="rId6"/>
              </a:rPr>
              <a:t>Роспись_палех_шк</a:t>
            </a:r>
            <a:r>
              <a:rPr lang="ru-RU" sz="2000" dirty="0" smtClean="0">
                <a:hlinkClick r:id="rId6"/>
              </a:rPr>
              <a:t>.</a:t>
            </a:r>
            <a:r>
              <a:rPr lang="en-US" sz="2000" dirty="0" smtClean="0">
                <a:hlinkClick r:id="rId6"/>
              </a:rPr>
              <a:t>jpg/</a:t>
            </a:r>
            <a:endParaRPr lang="ru-RU" sz="2000" dirty="0" smtClean="0"/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7"/>
              </a:rPr>
              <a:t>http://kinlib.ru/books/item/f00/s00/z0000017/st023.shtml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8"/>
              </a:rPr>
              <a:t>http://allday.ru/index.php?cstart=2&amp;newsid=204977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9"/>
              </a:rPr>
              <a:t>http://www.ng.ru/style/2009-11-20/12_weather.html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10"/>
              </a:rPr>
              <a:t>http://lj.rossia.org/users/vospit/9928.html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11"/>
              </a:rPr>
              <a:t>http://www.philatelist.ru/stampnew/shop/index.php?categoryID=183&amp;ukey=index.php&amp;sort=Price&amp;direction=ASC&amp;offset=170</a:t>
            </a:r>
            <a:endParaRPr lang="ru-RU" sz="2000" dirty="0" smtClean="0">
              <a:latin typeface="Arno Pro Caption" pitchFamily="18" charset="0"/>
            </a:endParaRPr>
          </a:p>
          <a:p>
            <a:pPr algn="l">
              <a:defRPr/>
            </a:pPr>
            <a:r>
              <a:rPr lang="en-US" sz="2000" dirty="0" smtClean="0">
                <a:latin typeface="Arno Pro Caption" pitchFamily="18" charset="0"/>
                <a:hlinkClick r:id="rId12"/>
              </a:rPr>
              <a:t>http://orleansky.narod.ru/Paleh2.htm</a:t>
            </a:r>
            <a:endParaRPr lang="ru-RU" sz="2000" smtClean="0">
              <a:latin typeface="Arno Pro Caption" pitchFamily="18" charset="0"/>
            </a:endParaRPr>
          </a:p>
          <a:p>
            <a:pPr algn="l">
              <a:defRPr/>
            </a:pPr>
            <a:endParaRPr lang="ru-RU" sz="2400" dirty="0" smtClean="0">
              <a:latin typeface="Arno Pro Caption" pitchFamily="18" charset="0"/>
            </a:endParaRPr>
          </a:p>
          <a:p>
            <a:pPr>
              <a:defRPr/>
            </a:pPr>
            <a:endParaRPr lang="ru-RU" sz="2400" dirty="0" smtClean="0">
              <a:latin typeface="Arno Pro Caption" pitchFamily="18" charset="0"/>
            </a:endParaRPr>
          </a:p>
          <a:p>
            <a:pPr>
              <a:defRPr/>
            </a:pPr>
            <a:endParaRPr lang="ru-RU" sz="2400" dirty="0" smtClean="0">
              <a:latin typeface="Arno Pro Caption" pitchFamily="18" charset="0"/>
            </a:endParaRPr>
          </a:p>
          <a:p>
            <a:pPr>
              <a:defRPr/>
            </a:pPr>
            <a:endParaRPr lang="ru-RU" sz="2400" dirty="0" smtClean="0">
              <a:latin typeface="Arno Pro Caption" pitchFamily="18" charset="0"/>
            </a:endParaRPr>
          </a:p>
          <a:p>
            <a:pPr>
              <a:defRPr/>
            </a:pPr>
            <a:endParaRPr lang="ru-RU" sz="2400" dirty="0" smtClean="0">
              <a:latin typeface="Arno Pro Caption" pitchFamily="18" charset="0"/>
            </a:endParaRPr>
          </a:p>
          <a:p>
            <a:pPr>
              <a:defRPr/>
            </a:pPr>
            <a:endParaRPr lang="ru-RU" sz="2400" dirty="0">
              <a:latin typeface="Arno Pro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3" name="Заголовок 1"/>
          <p:cNvSpPr>
            <a:spLocks noGrp="1"/>
          </p:cNvSpPr>
          <p:nvPr>
            <p:ph type="ctrTitle"/>
          </p:nvPr>
        </p:nvSpPr>
        <p:spPr>
          <a:xfrm>
            <a:off x="1116013" y="0"/>
            <a:ext cx="7772400" cy="8636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no Pro Caption" pitchFamily="18" charset="0"/>
              </a:rPr>
              <a:t>Привет дружок!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908050"/>
            <a:ext cx="6481763" cy="5761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no Pro Caption" pitchFamily="18" charset="0"/>
              </a:rPr>
              <a:t>Ты любишь читать.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no Pro Caption" pitchFamily="18" charset="0"/>
              </a:rPr>
              <a:t>С раннего детства знаком со сказками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no Pro Caption" pitchFamily="18" charset="0"/>
              </a:rPr>
              <a:t>Александра Сергеевича Пушкина.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no Pro Caption" pitchFamily="18" charset="0"/>
              </a:rPr>
              <a:t>А теперь вновь встретишься с ним.</a:t>
            </a:r>
            <a:endParaRPr lang="ru-RU" dirty="0"/>
          </a:p>
        </p:txBody>
      </p:sp>
      <p:pic>
        <p:nvPicPr>
          <p:cNvPr id="4106" name="Picture 10" descr="C:\Documents and Settings\User\Рабочий стол\26596055_1212756189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3644900"/>
            <a:ext cx="4105275" cy="292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7" name="Заголовок 1"/>
          <p:cNvSpPr>
            <a:spLocks noGrp="1"/>
          </p:cNvSpPr>
          <p:nvPr>
            <p:ph type="ctrTitle"/>
          </p:nvPr>
        </p:nvSpPr>
        <p:spPr>
          <a:xfrm>
            <a:off x="1979613" y="0"/>
            <a:ext cx="6553200" cy="8366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Arno Pro Caption" pitchFamily="18" charset="0"/>
              </a:rPr>
              <a:t>Какая иллюстрация к сказке А.С.Пушкина?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1196975"/>
            <a:ext cx="6400800" cy="5256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348038" y="6021388"/>
            <a:ext cx="2232025" cy="647700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3888956" y="5408190"/>
            <a:ext cx="1222646" cy="574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User\Рабочий стол\палех\1257722351_1257716284_13skazka-o-13zolotom-petushke-3.jpeg"/>
          <p:cNvPicPr>
            <a:picLocks noChangeAspect="1" noChangeArrowheads="1"/>
          </p:cNvPicPr>
          <p:nvPr/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 bwMode="auto">
          <a:xfrm>
            <a:off x="3276600" y="908050"/>
            <a:ext cx="25622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5" descr="C:\Documents and Settings\User\Рабочий стол\палех\shkatulka_paleh_serebryannoe_kopyittse_440x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125538"/>
            <a:ext cx="2376488" cy="38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9" name="Picture 6" descr="C:\Documents and Settings\User\Рабочий стол\палех\544153640.jpg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</a:blip>
          <a:srcRect l="2802" r="1961" b="1961"/>
          <a:stretch>
            <a:fillRect/>
          </a:stretch>
        </p:blipFill>
        <p:spPr bwMode="auto">
          <a:xfrm>
            <a:off x="5795963" y="1196975"/>
            <a:ext cx="2449512" cy="38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Заголовок 1"/>
          <p:cNvSpPr>
            <a:spLocks noGrp="1"/>
          </p:cNvSpPr>
          <p:nvPr>
            <p:ph type="ctrTitle"/>
          </p:nvPr>
        </p:nvSpPr>
        <p:spPr>
          <a:xfrm>
            <a:off x="1979613" y="0"/>
            <a:ext cx="6553200" cy="8366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Arno Pro Caption" pitchFamily="18" charset="0"/>
              </a:rPr>
              <a:t>К какой сказке А.С.Пушкина была иллюстрация?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348038" y="6021388"/>
            <a:ext cx="2232025" cy="647700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258888" y="1125538"/>
            <a:ext cx="6121400" cy="1150937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FFFF00"/>
                </a:solidFill>
                <a:latin typeface="Arno Pro Caption" pitchFamily="18" charset="0"/>
              </a:rPr>
              <a:t>Сказка о рыбаке и рыбке</a:t>
            </a:r>
            <a:endParaRPr lang="ru-RU" sz="36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9" name="Подзаголовок 16"/>
          <p:cNvSpPr txBox="1">
            <a:spLocks/>
          </p:cNvSpPr>
          <p:nvPr/>
        </p:nvSpPr>
        <p:spPr>
          <a:xfrm>
            <a:off x="1331913" y="2636838"/>
            <a:ext cx="6119812" cy="1150937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Сказка о попе и о работнике его </a:t>
            </a:r>
            <a:r>
              <a:rPr lang="ru-RU" sz="4000" dirty="0" err="1">
                <a:solidFill>
                  <a:srgbClr val="FFFF00"/>
                </a:solidFill>
                <a:latin typeface="Arno Pro Caption" pitchFamily="18" charset="0"/>
              </a:rPr>
              <a:t>Балде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20" name="Подзаголовок 16"/>
          <p:cNvSpPr txBox="1">
            <a:spLocks/>
          </p:cNvSpPr>
          <p:nvPr/>
        </p:nvSpPr>
        <p:spPr>
          <a:xfrm>
            <a:off x="1331913" y="4292600"/>
            <a:ext cx="6119812" cy="1152525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>
                <a:solidFill>
                  <a:srgbClr val="FFFF00"/>
                </a:solidFill>
                <a:latin typeface="Arno Pro Caption" pitchFamily="18" charset="0"/>
              </a:rPr>
              <a:t>Сказка о золотом петушке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4212432" y="5733256"/>
            <a:ext cx="431800" cy="158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5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no Pro Caption" pitchFamily="18" charset="0"/>
              </a:rPr>
              <a:t>Кто из героев сказал это?</a:t>
            </a:r>
          </a:p>
        </p:txBody>
      </p:sp>
      <p:sp>
        <p:nvSpPr>
          <p:cNvPr id="71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1196975"/>
            <a:ext cx="6400800" cy="52562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no Pro Caption" pitchFamily="18" charset="0"/>
              </a:rPr>
              <a:t>                      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«…Волю первую твою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no Pro Caption" pitchFamily="18" charset="0"/>
              </a:rPr>
              <a:t>                          Я исполню, как мою.»</a:t>
            </a:r>
          </a:p>
        </p:txBody>
      </p:sp>
      <p:pic>
        <p:nvPicPr>
          <p:cNvPr id="1026" name="Picture 2" descr="C:\Documents and Settings\User\Рабочий стол\палех\7ff8c14a468d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971550" y="1052513"/>
            <a:ext cx="2592388" cy="38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419475" y="6021388"/>
            <a:ext cx="2089150" cy="576262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003800" y="5157788"/>
            <a:ext cx="2736850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Царь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331913" y="5157788"/>
            <a:ext cx="2735262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Мудрец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5651500" y="5876925"/>
            <a:ext cx="792163" cy="50482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9" name="Заголовок 1"/>
          <p:cNvSpPr>
            <a:spLocks noGrp="1"/>
          </p:cNvSpPr>
          <p:nvPr>
            <p:ph type="ctrTitle"/>
          </p:nvPr>
        </p:nvSpPr>
        <p:spPr>
          <a:xfrm>
            <a:off x="1763713" y="0"/>
            <a:ext cx="7380287" cy="863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Arno Pro Caption" pitchFamily="18" charset="0"/>
              </a:rPr>
              <a:t>Как звали царя?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635375" y="5994400"/>
            <a:ext cx="2592388" cy="674688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116013" y="5157788"/>
            <a:ext cx="2735262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rgbClr val="FFFF00"/>
                </a:solidFill>
                <a:latin typeface="Arno Pro Caption" pitchFamily="18" charset="0"/>
              </a:rPr>
              <a:t>Гвидон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64163" y="5157788"/>
            <a:ext cx="2736850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rgbClr val="FFFF00"/>
                </a:solidFill>
                <a:latin typeface="Arno Pro Caption" pitchFamily="18" charset="0"/>
              </a:rPr>
              <a:t>Дадон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pic>
        <p:nvPicPr>
          <p:cNvPr id="3074" name="Picture 2" descr="C:\Documents and Settings\User\Рабочий стол\палех\1257716608_29skazka-o-zolotom-petushke-12.jpeg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619250" y="1052513"/>
            <a:ext cx="573405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Прямая со стрелкой 17"/>
          <p:cNvCxnSpPr/>
          <p:nvPr/>
        </p:nvCxnSpPr>
        <p:spPr>
          <a:xfrm rot="10800000" flipV="1">
            <a:off x="6300788" y="5805488"/>
            <a:ext cx="647700" cy="57626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3" name="Заголовок 1"/>
          <p:cNvSpPr>
            <a:spLocks noGrp="1"/>
          </p:cNvSpPr>
          <p:nvPr>
            <p:ph type="ctrTitle"/>
          </p:nvPr>
        </p:nvSpPr>
        <p:spPr>
          <a:xfrm>
            <a:off x="1731963" y="0"/>
            <a:ext cx="7412037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no Pro Caption" pitchFamily="18" charset="0"/>
              </a:rPr>
              <a:t>Сколько сыновей было у Дадона?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116013" y="4941888"/>
            <a:ext cx="2735262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Два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19700" y="4941888"/>
            <a:ext cx="2736850" cy="6477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no Pro Caption" pitchFamily="18" charset="0"/>
              </a:rPr>
              <a:t>Три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11413" y="5661025"/>
            <a:ext cx="865187" cy="50482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2" descr="C:\Documents and Settings\User\Рабочий стол\палех\box_palekh_the_golden_cockerel_3_440x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196975"/>
            <a:ext cx="5400675" cy="345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2141538"/>
            <a:ext cx="9144000" cy="4716462"/>
          </a:xfrm>
          <a:prstGeom prst="triangle">
            <a:avLst>
              <a:gd name="adj" fmla="val 5102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0" y="0"/>
            <a:ext cx="9144000" cy="4797425"/>
          </a:xfrm>
          <a:prstGeom prst="triangle">
            <a:avLst>
              <a:gd name="adj" fmla="val 50074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3356769" y="1070769"/>
            <a:ext cx="6858000" cy="4716462"/>
          </a:xfrm>
          <a:prstGeom prst="triangle">
            <a:avLst>
              <a:gd name="adj" fmla="val 51026"/>
            </a:avLst>
          </a:prstGeom>
          <a:solidFill>
            <a:srgbClr val="C0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-1215231" y="1215231"/>
            <a:ext cx="6858000" cy="4427538"/>
          </a:xfrm>
          <a:prstGeom prst="triangle">
            <a:avLst>
              <a:gd name="adj" fmla="val 50709"/>
            </a:avLst>
          </a:prstGeom>
          <a:solidFill>
            <a:srgbClr val="E04B1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0"/>
            <a:ext cx="9144000" cy="6858000"/>
          </a:xfrm>
          <a:prstGeom prst="verticalScroll">
            <a:avLst/>
          </a:prstGeom>
          <a:ln w="66675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7" name="Заголовок 1"/>
          <p:cNvSpPr>
            <a:spLocks noGrp="1"/>
          </p:cNvSpPr>
          <p:nvPr>
            <p:ph type="ctrTitle"/>
          </p:nvPr>
        </p:nvSpPr>
        <p:spPr>
          <a:xfrm>
            <a:off x="1835150" y="0"/>
            <a:ext cx="7053263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no Pro Caption" pitchFamily="18" charset="0"/>
              </a:rPr>
              <a:t>К какой сказке эта иллюстрация?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48038" y="5805488"/>
            <a:ext cx="2376487" cy="719137"/>
          </a:xfrm>
          <a:prstGeom prst="snip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FFFF00"/>
                </a:solidFill>
                <a:latin typeface="Arno Pro Caption" pitchFamily="18" charset="0"/>
              </a:rPr>
              <a:t>ответ</a:t>
            </a:r>
            <a:endParaRPr lang="ru-RU" sz="4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sp>
        <p:nvSpPr>
          <p:cNvPr id="13" name="Подзаголовок 16"/>
          <p:cNvSpPr txBox="1">
            <a:spLocks/>
          </p:cNvSpPr>
          <p:nvPr/>
        </p:nvSpPr>
        <p:spPr>
          <a:xfrm>
            <a:off x="4427538" y="1412875"/>
            <a:ext cx="3673475" cy="1439863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FFFF00"/>
                </a:solidFill>
                <a:latin typeface="Arno Pro Caption" pitchFamily="18" charset="0"/>
              </a:rPr>
              <a:t>Сказка о царе </a:t>
            </a:r>
            <a:r>
              <a:rPr lang="ru-RU" sz="2000" dirty="0" err="1">
                <a:solidFill>
                  <a:srgbClr val="FFFF00"/>
                </a:solidFill>
                <a:latin typeface="Arno Pro Caption" pitchFamily="18" charset="0"/>
              </a:rPr>
              <a:t>Салтане</a:t>
            </a:r>
            <a:r>
              <a:rPr lang="ru-RU" sz="2000" dirty="0">
                <a:solidFill>
                  <a:srgbClr val="FFFF00"/>
                </a:solidFill>
                <a:latin typeface="Arno Pro Caption" pitchFamily="18" charset="0"/>
              </a:rPr>
              <a:t>, о сыне его славном и могучем богатыре князе </a:t>
            </a:r>
            <a:r>
              <a:rPr lang="ru-RU" sz="2000" dirty="0" err="1">
                <a:solidFill>
                  <a:srgbClr val="FFFF00"/>
                </a:solidFill>
                <a:latin typeface="Arno Pro Caption" pitchFamily="18" charset="0"/>
              </a:rPr>
              <a:t>Гвидоне</a:t>
            </a:r>
            <a:r>
              <a:rPr lang="ru-RU" sz="2000" dirty="0">
                <a:solidFill>
                  <a:srgbClr val="FFFF00"/>
                </a:solidFill>
                <a:latin typeface="Arno Pro Captio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no Pro Caption" pitchFamily="18" charset="0"/>
              </a:rPr>
              <a:t>Салтановиче</a:t>
            </a:r>
            <a:r>
              <a:rPr lang="ru-RU" sz="2000" dirty="0">
                <a:solidFill>
                  <a:srgbClr val="FFFF00"/>
                </a:solidFill>
                <a:latin typeface="Arno Pro Caption" pitchFamily="18" charset="0"/>
              </a:rPr>
              <a:t>  и о прекрасной царевне  </a:t>
            </a:r>
            <a:r>
              <a:rPr lang="ru-RU" sz="2000" dirty="0" smtClean="0">
                <a:solidFill>
                  <a:srgbClr val="FFFF00"/>
                </a:solidFill>
                <a:latin typeface="Arno Pro Caption" pitchFamily="18" charset="0"/>
              </a:rPr>
              <a:t>Лебеди</a:t>
            </a:r>
            <a:endParaRPr lang="ru-RU" sz="2000" dirty="0">
              <a:solidFill>
                <a:srgbClr val="FFFF00"/>
              </a:solidFill>
              <a:latin typeface="Arno Pro Captio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211638" y="3644900"/>
            <a:ext cx="2736850" cy="12954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16"/>
          <p:cNvSpPr txBox="1">
            <a:spLocks/>
          </p:cNvSpPr>
          <p:nvPr/>
        </p:nvSpPr>
        <p:spPr>
          <a:xfrm>
            <a:off x="4356100" y="3500438"/>
            <a:ext cx="3816350" cy="1512887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FF00"/>
                </a:solidFill>
                <a:latin typeface="Arno Pro Caption" pitchFamily="18" charset="0"/>
              </a:rPr>
              <a:t>Сказка о  мёртвой царевне  и о семи  богатырях</a:t>
            </a:r>
          </a:p>
        </p:txBody>
      </p:sp>
      <p:pic>
        <p:nvPicPr>
          <p:cNvPr id="5123" name="Picture 3" descr="C:\Documents and Settings\User\Рабочий стол\палех\a3ce5b3e918e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971550" y="1125538"/>
            <a:ext cx="32194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560</Words>
  <Application>Microsoft Office PowerPoint</Application>
  <PresentationFormat>Экран (4:3)</PresentationFormat>
  <Paragraphs>160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Что за прелесть эти сказки…</vt:lpstr>
      <vt:lpstr>Александр Сергеевич Пушкин</vt:lpstr>
      <vt:lpstr>Привет дружок!</vt:lpstr>
      <vt:lpstr>Какая иллюстрация к сказке А.С.Пушкина? </vt:lpstr>
      <vt:lpstr>К какой сказке А.С.Пушкина была иллюстрация?</vt:lpstr>
      <vt:lpstr>Кто из героев сказал это?</vt:lpstr>
      <vt:lpstr>Как звали царя?</vt:lpstr>
      <vt:lpstr>Сколько сыновей было у Дадона?</vt:lpstr>
      <vt:lpstr>К какой сказке эта иллюстрация?</vt:lpstr>
      <vt:lpstr>Когда три девицы пряли под окном, и их услышал царь Салтан?</vt:lpstr>
      <vt:lpstr>Кого послушалась волна?</vt:lpstr>
      <vt:lpstr>От кого спас царевич Лебедь?</vt:lpstr>
      <vt:lpstr>Какое по счёту это чудо на острове?</vt:lpstr>
      <vt:lpstr>К какой сказке эта иллюстрация?</vt:lpstr>
      <vt:lpstr>В какой раз невод пришёл с золотою рыбкой?</vt:lpstr>
      <vt:lpstr>К какой сказке эта иллюстрация?</vt:lpstr>
      <vt:lpstr>Что в руках у нищей  черницы?</vt:lpstr>
      <vt:lpstr>О ком спрашивает королевич  Елисей у красно солнца?</vt:lpstr>
      <vt:lpstr>Знает ли Ветер где царевна?</vt:lpstr>
      <vt:lpstr>Сколько дней ждали братья, чтобы царевна ожила?</vt:lpstr>
      <vt:lpstr>К какой сказке эта иллюстрация?</vt:lpstr>
      <vt:lpstr>За какую плату согласился служить попу Балда?</vt:lpstr>
      <vt:lpstr>К какому произведению эта иллюстрация?</vt:lpstr>
      <vt:lpstr>Как звали колдуна, который  два дни носил Руслана?</vt:lpstr>
      <vt:lpstr>Что вечно должна была стеречь голова?</vt:lpstr>
      <vt:lpstr>Это замечательное путешествие ты совершил с палехом!</vt:lpstr>
      <vt:lpstr>Литература: 1.Пушкин А.С. . Стихи и сказки/Предисл. И.Новикова. – Переизд. – Обложку и титул рис. Б. Дехтярёв. – М.: Дет. лит., 1983г. 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101</cp:revision>
  <dcterms:created xsi:type="dcterms:W3CDTF">2010-07-30T04:02:03Z</dcterms:created>
  <dcterms:modified xsi:type="dcterms:W3CDTF">2010-08-04T07:11:17Z</dcterms:modified>
</cp:coreProperties>
</file>