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65" r:id="rId2"/>
    <p:sldId id="267" r:id="rId3"/>
    <p:sldId id="257" r:id="rId4"/>
    <p:sldId id="268" r:id="rId5"/>
    <p:sldId id="258" r:id="rId6"/>
    <p:sldId id="260" r:id="rId7"/>
    <p:sldId id="266" r:id="rId8"/>
    <p:sldId id="261" r:id="rId9"/>
    <p:sldId id="262" r:id="rId10"/>
    <p:sldId id="263" r:id="rId11"/>
    <p:sldId id="264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8367574"/>
              </p:ext>
            </p:extLst>
          </p:nvPr>
        </p:nvGraphicFramePr>
        <p:xfrm>
          <a:off x="323528" y="692696"/>
          <a:ext cx="8640960" cy="5047488"/>
        </p:xfrm>
        <a:graphic>
          <a:graphicData uri="http://schemas.openxmlformats.org/drawingml/2006/table">
            <a:tbl>
              <a:tblPr/>
              <a:tblGrid>
                <a:gridCol w="1377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873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758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Единственное число</a:t>
                      </a:r>
                      <a:endParaRPr lang="ru-RU" sz="2800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Множественное число</a:t>
                      </a:r>
                      <a:endParaRPr lang="ru-RU" sz="2800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1-е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(я)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(мы)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2-е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(ты)</a:t>
                      </a:r>
                      <a:endParaRPr lang="ru-RU" sz="2800" b="1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(вы)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3-е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(он, она, оно)</a:t>
                      </a:r>
                      <a:endParaRPr lang="ru-RU" sz="2800" b="1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(они)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anose="02040502050405020303" pitchFamily="18" charset="0"/>
              </a:rPr>
              <a:t>Группа 3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Georgia" panose="02040502050405020303" pitchFamily="18" charset="0"/>
              </a:rPr>
              <a:t>Вставьте в предложения подходящие по смыслу сказуемые, выраженные глаголами в настоящем времени. Подчеркните орфограммы и определите спряжение.</a:t>
            </a:r>
          </a:p>
          <a:p>
            <a:pPr marL="0" indent="0">
              <a:buNone/>
            </a:pPr>
            <a:r>
              <a:rPr lang="ru-RU" dirty="0">
                <a:latin typeface="Georgia" panose="02040502050405020303" pitchFamily="18" charset="0"/>
              </a:rPr>
              <a:t>1) Ночью дождь ______________ неслышно. 2) Он ___________________ по лужам, __________________ по крышам и ____________ все вокруг влажным шелестом. 3) Сквозь раскрытые окна ______________ запах смородины.</a:t>
            </a:r>
          </a:p>
          <a:p>
            <a:pPr marL="0" indent="0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Слова для справок: </a:t>
            </a:r>
            <a:r>
              <a:rPr lang="ru-RU" dirty="0">
                <a:latin typeface="Georgia" panose="02040502050405020303" pitchFamily="18" charset="0"/>
              </a:rPr>
              <a:t>барабанить, доноситься, приходить, шлёпать, одевать.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0289344"/>
      </p:ext>
    </p:extLst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080120"/>
          </a:xfrm>
        </p:spPr>
        <p:txBody>
          <a:bodyPr/>
          <a:lstStyle/>
          <a:p>
            <a:pPr algn="ctr"/>
            <a:r>
              <a:rPr lang="ru-RU" b="1" dirty="0">
                <a:latin typeface="Georgia" panose="02040502050405020303" pitchFamily="18" charset="0"/>
              </a:rPr>
              <a:t>Цифровой диктант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935685149"/>
              </p:ext>
            </p:extLst>
          </p:nvPr>
        </p:nvGraphicFramePr>
        <p:xfrm>
          <a:off x="457200" y="620692"/>
          <a:ext cx="4040920" cy="623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27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279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Georgia" panose="02040502050405020303" pitchFamily="18" charset="0"/>
                        </a:rPr>
                        <a:t>Номер</a:t>
                      </a:r>
                      <a:r>
                        <a:rPr lang="ru-RU" sz="2400" baseline="0" dirty="0">
                          <a:latin typeface="Georgia" panose="02040502050405020303" pitchFamily="18" charset="0"/>
                        </a:rPr>
                        <a:t> задания</a:t>
                      </a:r>
                      <a:endParaRPr lang="ru-RU" sz="2400" dirty="0">
                        <a:latin typeface="Georgia" panose="02040502050405020303" pitchFamily="18" charset="0"/>
                      </a:endParaRP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Georgia" panose="02040502050405020303" pitchFamily="18" charset="0"/>
                        </a:rPr>
                        <a:t>Ответы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3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4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5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6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7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8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9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2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41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10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Georgia" panose="02040502050405020303" pitchFamily="18" charset="0"/>
                        </a:rPr>
                        <a:t>1</a:t>
                      </a:r>
                    </a:p>
                  </a:txBody>
                  <a:tcPr marL="142539" marR="142539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latin typeface="Georgia" panose="02040502050405020303" pitchFamily="18" charset="0"/>
              </a:rPr>
              <a:t>«5»- 9-10 верных ответов</a:t>
            </a:r>
          </a:p>
          <a:p>
            <a:r>
              <a:rPr lang="ru-RU" dirty="0">
                <a:latin typeface="Georgia" panose="02040502050405020303" pitchFamily="18" charset="0"/>
              </a:rPr>
              <a:t>«4»- 7-8 верных ответов</a:t>
            </a:r>
          </a:p>
          <a:p>
            <a:r>
              <a:rPr lang="ru-RU" dirty="0">
                <a:latin typeface="Georgia" panose="02040502050405020303" pitchFamily="18" charset="0"/>
              </a:rPr>
              <a:t>«3»- 5-6 верных ответов</a:t>
            </a:r>
          </a:p>
          <a:p>
            <a:r>
              <a:rPr lang="ru-RU" dirty="0">
                <a:latin typeface="Georgia" panose="02040502050405020303" pitchFamily="18" charset="0"/>
              </a:rPr>
              <a:t>«2»- менее 5 верных ответов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1895549271"/>
      </p:ext>
    </p:extLst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b="1" dirty="0">
                <a:latin typeface="Georgia" panose="02040502050405020303" pitchFamily="18" charset="0"/>
              </a:rPr>
              <a:t>выход(</a:t>
            </a:r>
            <a:r>
              <a:rPr lang="ru-RU" sz="8800" b="1" dirty="0" err="1">
                <a:latin typeface="Georgia" panose="02040502050405020303" pitchFamily="18" charset="0"/>
              </a:rPr>
              <a:t>и,е</a:t>
            </a:r>
            <a:r>
              <a:rPr lang="ru-RU" sz="8800" b="1" dirty="0">
                <a:latin typeface="Georgia" panose="02040502050405020303" pitchFamily="18" charset="0"/>
              </a:rPr>
              <a:t>)м </a:t>
            </a:r>
          </a:p>
          <a:p>
            <a:r>
              <a:rPr lang="ru-RU" sz="8800" b="1" dirty="0" err="1">
                <a:latin typeface="Georgia" panose="02040502050405020303" pitchFamily="18" charset="0"/>
              </a:rPr>
              <a:t>скуча</a:t>
            </a:r>
            <a:r>
              <a:rPr lang="ru-RU" sz="8800" b="1" dirty="0">
                <a:latin typeface="Georgia" panose="02040502050405020303" pitchFamily="18" charset="0"/>
              </a:rPr>
              <a:t>(</a:t>
            </a:r>
            <a:r>
              <a:rPr lang="ru-RU" sz="8800" b="1" dirty="0" err="1">
                <a:latin typeface="Georgia" panose="02040502050405020303" pitchFamily="18" charset="0"/>
              </a:rPr>
              <a:t>и,е</a:t>
            </a:r>
            <a:r>
              <a:rPr lang="ru-RU" sz="8800" b="1" dirty="0">
                <a:latin typeface="Georgia" panose="02040502050405020303" pitchFamily="18" charset="0"/>
              </a:rPr>
              <a:t>)м </a:t>
            </a:r>
          </a:p>
        </p:txBody>
      </p:sp>
    </p:spTree>
    <p:extLst>
      <p:ext uri="{BB962C8B-B14F-4D97-AF65-F5344CB8AC3E}">
        <p14:creationId xmlns:p14="http://schemas.microsoft.com/office/powerpoint/2010/main" xmlns="" val="1364932497"/>
      </p:ext>
    </p:extLst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b="1" dirty="0">
                <a:latin typeface="Georgia" panose="02040502050405020303" pitchFamily="18" charset="0"/>
              </a:rPr>
              <a:t>выход</a:t>
            </a:r>
            <a:r>
              <a:rPr lang="ru-RU" sz="8800" b="1" u="heavy" dirty="0">
                <a:latin typeface="Georgia" panose="02040502050405020303" pitchFamily="18" charset="0"/>
              </a:rPr>
              <a:t>им</a:t>
            </a:r>
            <a:r>
              <a:rPr lang="ru-RU" sz="8800" b="1" dirty="0">
                <a:latin typeface="Georgia" panose="02040502050405020303" pitchFamily="18" charset="0"/>
              </a:rPr>
              <a:t> </a:t>
            </a:r>
          </a:p>
          <a:p>
            <a:r>
              <a:rPr lang="ru-RU" sz="8800" b="1" dirty="0">
                <a:latin typeface="Georgia" panose="02040502050405020303" pitchFamily="18" charset="0"/>
              </a:rPr>
              <a:t>скуча</a:t>
            </a:r>
            <a:r>
              <a:rPr lang="ru-RU" sz="8800" b="1" u="heavy" dirty="0">
                <a:latin typeface="Georgia" panose="02040502050405020303" pitchFamily="18" charset="0"/>
              </a:rPr>
              <a:t>ем</a:t>
            </a:r>
            <a:r>
              <a:rPr lang="ru-RU" sz="8800" b="1" dirty="0">
                <a:latin typeface="Georgia" panose="020405020504050203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271157232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8530511"/>
              </p:ext>
            </p:extLst>
          </p:nvPr>
        </p:nvGraphicFramePr>
        <p:xfrm>
          <a:off x="323528" y="692696"/>
          <a:ext cx="8640960" cy="5047488"/>
        </p:xfrm>
        <a:graphic>
          <a:graphicData uri="http://schemas.openxmlformats.org/drawingml/2006/table">
            <a:tbl>
              <a:tblPr/>
              <a:tblGrid>
                <a:gridCol w="1377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873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758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Единственное число</a:t>
                      </a:r>
                      <a:endParaRPr lang="ru-RU" sz="2800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Множественное число</a:t>
                      </a:r>
                      <a:endParaRPr lang="ru-RU" sz="2800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1-е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(я) живу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(мы)живём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2-е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(ты)живёшь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(вы)живёте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3-е л…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(он, она, оно)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живёт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(они)живут</a:t>
                      </a:r>
                      <a:endParaRPr lang="ru-RU" sz="28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B85663A-E5C1-40AD-BCEC-C3DC5FB6E297}"/>
              </a:ext>
            </a:extLst>
          </p:cNvPr>
          <p:cNvSpPr/>
          <p:nvPr/>
        </p:nvSpPr>
        <p:spPr>
          <a:xfrm>
            <a:off x="3563888" y="2132856"/>
            <a:ext cx="57606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BC9C4EB-667E-45E4-A835-DB7564E169FA}"/>
              </a:ext>
            </a:extLst>
          </p:cNvPr>
          <p:cNvSpPr/>
          <p:nvPr/>
        </p:nvSpPr>
        <p:spPr>
          <a:xfrm>
            <a:off x="3851920" y="3176972"/>
            <a:ext cx="1008112" cy="6120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4CA46CE-E861-49A3-8FC8-FAF0938AB0D8}"/>
              </a:ext>
            </a:extLst>
          </p:cNvPr>
          <p:cNvSpPr/>
          <p:nvPr/>
        </p:nvSpPr>
        <p:spPr>
          <a:xfrm>
            <a:off x="2771800" y="5214950"/>
            <a:ext cx="914400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9FCBB88-E22B-49A8-B81E-CC2812E7C214}"/>
              </a:ext>
            </a:extLst>
          </p:cNvPr>
          <p:cNvSpPr/>
          <p:nvPr/>
        </p:nvSpPr>
        <p:spPr>
          <a:xfrm>
            <a:off x="7452320" y="1988840"/>
            <a:ext cx="986408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A98C068-5A22-43A3-BC02-8E891C9432F4}"/>
              </a:ext>
            </a:extLst>
          </p:cNvPr>
          <p:cNvSpPr/>
          <p:nvPr/>
        </p:nvSpPr>
        <p:spPr>
          <a:xfrm>
            <a:off x="7430616" y="3176972"/>
            <a:ext cx="74178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656DDD8-02E2-40A1-B3B8-1BA39B3629A4}"/>
              </a:ext>
            </a:extLst>
          </p:cNvPr>
          <p:cNvSpPr/>
          <p:nvPr/>
        </p:nvSpPr>
        <p:spPr>
          <a:xfrm>
            <a:off x="7653215" y="4478793"/>
            <a:ext cx="663201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9986328"/>
      </p:ext>
    </p:ext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anose="02040502050405020303" pitchFamily="18" charset="0"/>
              </a:rPr>
              <a:t>Тема урока: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Georgia" panose="02040502050405020303" pitchFamily="18" charset="0"/>
              </a:rPr>
              <a:t>Изменение глаголов по лицам и числам. Спряжение</a:t>
            </a:r>
          </a:p>
        </p:txBody>
      </p:sp>
      <p:pic>
        <p:nvPicPr>
          <p:cNvPr id="9218" name="Picture 2" descr="http://1.bp.blogspot.com/-JVMaAsdCq2g/VSUwzVgLwGI/AAAAAAAAAB4/AMk68dPnd_0/s1600/010562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771082"/>
            <a:ext cx="3528392" cy="3915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08799506"/>
      </p:ext>
    </p:extLst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6BE8D1-9A43-486A-97D8-DC3F9E1009E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314"/>
            <a:ext cx="9145016" cy="681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5537360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b="1" dirty="0">
                <a:latin typeface="Georgia" panose="02040502050405020303" pitchFamily="18" charset="0"/>
              </a:rPr>
              <a:t>выход(</a:t>
            </a:r>
            <a:r>
              <a:rPr lang="ru-RU" sz="8800" b="1" dirty="0" err="1">
                <a:latin typeface="Georgia" panose="02040502050405020303" pitchFamily="18" charset="0"/>
              </a:rPr>
              <a:t>и,е</a:t>
            </a:r>
            <a:r>
              <a:rPr lang="ru-RU" sz="8800" b="1" dirty="0">
                <a:latin typeface="Georgia" panose="02040502050405020303" pitchFamily="18" charset="0"/>
              </a:rPr>
              <a:t>)м </a:t>
            </a:r>
          </a:p>
          <a:p>
            <a:r>
              <a:rPr lang="ru-RU" sz="8800" b="1" dirty="0" err="1">
                <a:latin typeface="Georgia" panose="02040502050405020303" pitchFamily="18" charset="0"/>
              </a:rPr>
              <a:t>скуча</a:t>
            </a:r>
            <a:r>
              <a:rPr lang="ru-RU" sz="8800" b="1" dirty="0">
                <a:latin typeface="Georgia" panose="02040502050405020303" pitchFamily="18" charset="0"/>
              </a:rPr>
              <a:t>(</a:t>
            </a:r>
            <a:r>
              <a:rPr lang="ru-RU" sz="8800" b="1" dirty="0" err="1">
                <a:latin typeface="Georgia" panose="02040502050405020303" pitchFamily="18" charset="0"/>
              </a:rPr>
              <a:t>и,е</a:t>
            </a:r>
            <a:r>
              <a:rPr lang="ru-RU" sz="8800" b="1" dirty="0">
                <a:latin typeface="Georgia" panose="02040502050405020303" pitchFamily="18" charset="0"/>
              </a:rPr>
              <a:t>)м </a:t>
            </a:r>
          </a:p>
        </p:txBody>
      </p:sp>
    </p:spTree>
    <p:extLst>
      <p:ext uri="{BB962C8B-B14F-4D97-AF65-F5344CB8AC3E}">
        <p14:creationId xmlns:p14="http://schemas.microsoft.com/office/powerpoint/2010/main" xmlns="" val="2352003470"/>
      </p:ext>
    </p:extLst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9271317"/>
              </p:ext>
            </p:extLst>
          </p:nvPr>
        </p:nvGraphicFramePr>
        <p:xfrm>
          <a:off x="395536" y="1834134"/>
          <a:ext cx="8352928" cy="4556760"/>
        </p:xfrm>
        <a:graphic>
          <a:graphicData uri="http://schemas.openxmlformats.org/drawingml/2006/table">
            <a:tbl>
              <a:tblPr/>
              <a:tblGrid>
                <a:gridCol w="41755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73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1. Если окончание безударное, поставь глагол в </a:t>
                      </a:r>
                      <a:r>
                        <a:rPr lang="ru-RU" sz="2000" b="1" u="sng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неопределенную форму (инфинитив)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пляшем – пляс</a:t>
                      </a:r>
                      <a:r>
                        <a:rPr lang="ru-RU" sz="2000" b="1" u="sng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ать</a:t>
                      </a: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                                      служит - служ</a:t>
                      </a:r>
                      <a:r>
                        <a:rPr lang="ru-RU" sz="2000" b="1" u="sng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ить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2. Оканчиваются на: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ать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оть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еть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уть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ыть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2. Оканчиваются на: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ить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Исключения: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7365D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брить, стелить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Исключения: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7365D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гнать, держать, дышать, слышать, смотреть, видеть, ненавидеть, обидеть, терпеть, зависеть, вертеть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Пишем окончания: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- у(-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ю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), - ешь(-ёшь), 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ет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ёт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), -ем(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ём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), - 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ете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ёте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), 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ут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(-ют)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Пишем окончания: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- у(-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ю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), -ишь, 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-им, 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ите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, 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ат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2000" b="1" dirty="0" err="1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ят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Georgia" panose="02040502050405020303" pitchFamily="18" charset="0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79512" y="836712"/>
            <a:ext cx="4306044" cy="100811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4499992" y="836712"/>
            <a:ext cx="4464496" cy="1008112"/>
          </a:xfrm>
          <a:prstGeom prst="triangle">
            <a:avLst>
              <a:gd name="adj" fmla="val 5046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907704" y="1124744"/>
            <a:ext cx="933450" cy="523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I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6084168" y="1196752"/>
            <a:ext cx="1114425" cy="533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II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459051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177873"/>
      </p:ext>
    </p:ext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Georgia" panose="02040502050405020303" pitchFamily="18" charset="0"/>
              </a:rPr>
              <a:t>Эталон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latin typeface="Georgia" panose="02040502050405020303" pitchFamily="18" charset="0"/>
              </a:rPr>
              <a:t>дремл</a:t>
            </a:r>
            <a:r>
              <a:rPr lang="ru-RU" sz="4400" u="sng" dirty="0">
                <a:latin typeface="Georgia" panose="02040502050405020303" pitchFamily="18" charset="0"/>
              </a:rPr>
              <a:t>е</a:t>
            </a:r>
            <a:r>
              <a:rPr lang="ru-RU" sz="4400" dirty="0">
                <a:latin typeface="Georgia" panose="02040502050405020303" pitchFamily="18" charset="0"/>
              </a:rPr>
              <a:t>т (1 </a:t>
            </a:r>
            <a:r>
              <a:rPr lang="ru-RU" sz="4400" dirty="0" err="1">
                <a:latin typeface="Georgia" panose="02040502050405020303" pitchFamily="18" charset="0"/>
              </a:rPr>
              <a:t>спр</a:t>
            </a:r>
            <a:r>
              <a:rPr lang="ru-RU" sz="4400" dirty="0">
                <a:latin typeface="Georgia" panose="02040502050405020303" pitchFamily="18" charset="0"/>
              </a:rPr>
              <a:t>.)</a:t>
            </a:r>
          </a:p>
          <a:p>
            <a:r>
              <a:rPr lang="ru-RU" sz="4400" dirty="0">
                <a:latin typeface="Georgia" panose="02040502050405020303" pitchFamily="18" charset="0"/>
              </a:rPr>
              <a:t>сия</a:t>
            </a:r>
            <a:r>
              <a:rPr lang="ru-RU" sz="4400" u="sng" dirty="0">
                <a:latin typeface="Georgia" panose="02040502050405020303" pitchFamily="18" charset="0"/>
              </a:rPr>
              <a:t>е</a:t>
            </a:r>
            <a:r>
              <a:rPr lang="ru-RU" sz="4400" dirty="0">
                <a:latin typeface="Georgia" panose="02040502050405020303" pitchFamily="18" charset="0"/>
              </a:rPr>
              <a:t>т (1 </a:t>
            </a:r>
            <a:r>
              <a:rPr lang="ru-RU" sz="4400" dirty="0" err="1">
                <a:latin typeface="Georgia" panose="02040502050405020303" pitchFamily="18" charset="0"/>
              </a:rPr>
              <a:t>спр</a:t>
            </a:r>
            <a:r>
              <a:rPr lang="ru-RU" sz="4400" dirty="0">
                <a:latin typeface="Georgia" panose="02040502050405020303" pitchFamily="18" charset="0"/>
              </a:rPr>
              <a:t>.)</a:t>
            </a:r>
          </a:p>
          <a:p>
            <a:r>
              <a:rPr lang="ru-RU" sz="4400" dirty="0">
                <a:latin typeface="Georgia" panose="02040502050405020303" pitchFamily="18" charset="0"/>
              </a:rPr>
              <a:t>точ</a:t>
            </a:r>
            <a:r>
              <a:rPr lang="ru-RU" sz="4400" u="sng" dirty="0">
                <a:latin typeface="Georgia" panose="02040502050405020303" pitchFamily="18" charset="0"/>
              </a:rPr>
              <a:t>и</a:t>
            </a:r>
            <a:r>
              <a:rPr lang="ru-RU" sz="4400" dirty="0">
                <a:latin typeface="Georgia" panose="02040502050405020303" pitchFamily="18" charset="0"/>
              </a:rPr>
              <a:t>м (2 </a:t>
            </a:r>
            <a:r>
              <a:rPr lang="ru-RU" sz="4400" dirty="0" err="1">
                <a:latin typeface="Georgia" panose="02040502050405020303" pitchFamily="18" charset="0"/>
              </a:rPr>
              <a:t>спр</a:t>
            </a:r>
            <a:r>
              <a:rPr lang="ru-RU" sz="4400" dirty="0">
                <a:latin typeface="Georgia" panose="02040502050405020303" pitchFamily="18" charset="0"/>
              </a:rPr>
              <a:t>.)</a:t>
            </a:r>
          </a:p>
          <a:p>
            <a:r>
              <a:rPr lang="ru-RU" sz="4400" dirty="0">
                <a:latin typeface="Georgia" panose="02040502050405020303" pitchFamily="18" charset="0"/>
              </a:rPr>
              <a:t>обид</a:t>
            </a:r>
            <a:r>
              <a:rPr lang="ru-RU" sz="4400" u="sng" dirty="0">
                <a:latin typeface="Georgia" panose="02040502050405020303" pitchFamily="18" charset="0"/>
              </a:rPr>
              <a:t>и</a:t>
            </a:r>
            <a:r>
              <a:rPr lang="ru-RU" sz="4400" dirty="0">
                <a:latin typeface="Georgia" panose="02040502050405020303" pitchFamily="18" charset="0"/>
              </a:rPr>
              <a:t>т (2 </a:t>
            </a:r>
            <a:r>
              <a:rPr lang="ru-RU" sz="4400" dirty="0" err="1">
                <a:latin typeface="Georgia" panose="02040502050405020303" pitchFamily="18" charset="0"/>
              </a:rPr>
              <a:t>спр</a:t>
            </a:r>
            <a:r>
              <a:rPr lang="ru-RU" sz="4400" dirty="0">
                <a:latin typeface="Georgia" panose="02040502050405020303" pitchFamily="18" charset="0"/>
              </a:rPr>
              <a:t>.)</a:t>
            </a:r>
          </a:p>
          <a:p>
            <a:r>
              <a:rPr lang="ru-RU" sz="4400" dirty="0">
                <a:latin typeface="Georgia" panose="02040502050405020303" pitchFamily="18" charset="0"/>
              </a:rPr>
              <a:t>забуд</a:t>
            </a:r>
            <a:r>
              <a:rPr lang="ru-RU" sz="4400" u="sng" dirty="0">
                <a:latin typeface="Georgia" panose="02040502050405020303" pitchFamily="18" charset="0"/>
              </a:rPr>
              <a:t>е</a:t>
            </a:r>
            <a:r>
              <a:rPr lang="ru-RU" sz="4400" dirty="0">
                <a:latin typeface="Georgia" panose="02040502050405020303" pitchFamily="18" charset="0"/>
              </a:rPr>
              <a:t>шь (1 </a:t>
            </a:r>
            <a:r>
              <a:rPr lang="ru-RU" sz="4400" dirty="0" err="1">
                <a:latin typeface="Georgia" panose="02040502050405020303" pitchFamily="18" charset="0"/>
              </a:rPr>
              <a:t>спр</a:t>
            </a:r>
            <a:r>
              <a:rPr lang="ru-RU" sz="4400" dirty="0">
                <a:latin typeface="Georgia" panose="02040502050405020303" pitchFamily="18" charset="0"/>
              </a:rPr>
              <a:t>.)</a:t>
            </a:r>
            <a:endParaRPr lang="ru-RU" sz="36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anose="02040502050405020303" pitchFamily="18" charset="0"/>
              </a:rPr>
              <a:t>Группа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latin typeface="Georgia" panose="02040502050405020303" pitchFamily="18" charset="0"/>
              </a:rPr>
              <a:t>1) Вставьте пропущенные буквы, обратив внимание на указанное в скобках спряжение.</a:t>
            </a:r>
          </a:p>
          <a:p>
            <a:pPr marL="0" indent="0">
              <a:buNone/>
            </a:pPr>
            <a:r>
              <a:rPr lang="ru-RU" sz="2800" dirty="0" err="1">
                <a:latin typeface="Georgia" panose="02040502050405020303" pitchFamily="18" charset="0"/>
              </a:rPr>
              <a:t>Разговарива_т</a:t>
            </a:r>
            <a:r>
              <a:rPr lang="ru-RU" sz="2800" dirty="0">
                <a:latin typeface="Georgia" panose="02040502050405020303" pitchFamily="18" charset="0"/>
              </a:rPr>
              <a:t> (1 спряжение), </a:t>
            </a:r>
            <a:r>
              <a:rPr lang="ru-RU" sz="2800" dirty="0" err="1">
                <a:latin typeface="Georgia" panose="02040502050405020303" pitchFamily="18" charset="0"/>
              </a:rPr>
              <a:t>кле_т</a:t>
            </a:r>
            <a:r>
              <a:rPr lang="ru-RU" sz="2800" dirty="0">
                <a:latin typeface="Georgia" panose="02040502050405020303" pitchFamily="18" charset="0"/>
              </a:rPr>
              <a:t> (2 спряжение), </a:t>
            </a:r>
            <a:r>
              <a:rPr lang="ru-RU" sz="2800" dirty="0" err="1">
                <a:latin typeface="Georgia" panose="02040502050405020303" pitchFamily="18" charset="0"/>
              </a:rPr>
              <a:t>гон_т</a:t>
            </a:r>
            <a:r>
              <a:rPr lang="ru-RU" sz="2800" dirty="0">
                <a:latin typeface="Georgia" panose="02040502050405020303" pitchFamily="18" charset="0"/>
              </a:rPr>
              <a:t> (2 спряжение, исключение).</a:t>
            </a:r>
          </a:p>
          <a:p>
            <a:pPr marL="0" indent="0">
              <a:buNone/>
            </a:pPr>
            <a:r>
              <a:rPr lang="ru-RU" sz="2800" dirty="0">
                <a:latin typeface="Georgia" panose="02040502050405020303" pitchFamily="18" charset="0"/>
              </a:rPr>
              <a:t>2) Определите спряжение глагола и вставьте пропущенную букву.</a:t>
            </a:r>
          </a:p>
          <a:p>
            <a:pPr marL="0" indent="0">
              <a:buNone/>
            </a:pPr>
            <a:r>
              <a:rPr lang="ru-RU" sz="2800" dirty="0" err="1">
                <a:latin typeface="Georgia" panose="02040502050405020303" pitchFamily="18" charset="0"/>
              </a:rPr>
              <a:t>Стреля_шь</a:t>
            </a:r>
            <a:r>
              <a:rPr lang="ru-RU" sz="2800" dirty="0">
                <a:latin typeface="Georgia" panose="02040502050405020303" pitchFamily="18" charset="0"/>
              </a:rPr>
              <a:t> (стрелять), </a:t>
            </a:r>
            <a:r>
              <a:rPr lang="ru-RU" sz="2800" dirty="0" err="1">
                <a:latin typeface="Georgia" panose="02040502050405020303" pitchFamily="18" charset="0"/>
              </a:rPr>
              <a:t>тян_т</a:t>
            </a:r>
            <a:r>
              <a:rPr lang="ru-RU" sz="2800" dirty="0">
                <a:latin typeface="Georgia" panose="02040502050405020303" pitchFamily="18" charset="0"/>
              </a:rPr>
              <a:t> (тянуть), </a:t>
            </a:r>
            <a:r>
              <a:rPr lang="ru-RU" sz="2800" dirty="0" err="1">
                <a:latin typeface="Georgia" panose="02040502050405020303" pitchFamily="18" charset="0"/>
              </a:rPr>
              <a:t>куп_м</a:t>
            </a:r>
            <a:r>
              <a:rPr lang="ru-RU" sz="2800" dirty="0">
                <a:latin typeface="Georgia" panose="02040502050405020303" pitchFamily="18" charset="0"/>
              </a:rPr>
              <a:t> (купить), </a:t>
            </a:r>
            <a:r>
              <a:rPr lang="ru-RU" sz="2800" dirty="0" err="1">
                <a:latin typeface="Georgia" panose="02040502050405020303" pitchFamily="18" charset="0"/>
              </a:rPr>
              <a:t>загора_т</a:t>
            </a:r>
            <a:r>
              <a:rPr lang="ru-RU" sz="2800" dirty="0">
                <a:latin typeface="Georgia" panose="02040502050405020303" pitchFamily="18" charset="0"/>
              </a:rPr>
              <a:t> (загорать), </a:t>
            </a:r>
            <a:r>
              <a:rPr lang="ru-RU" sz="2800" dirty="0" err="1">
                <a:latin typeface="Georgia" panose="02040502050405020303" pitchFamily="18" charset="0"/>
              </a:rPr>
              <a:t>ро_т</a:t>
            </a:r>
            <a:r>
              <a:rPr lang="ru-RU" sz="2800" dirty="0">
                <a:latin typeface="Georgia" panose="02040502050405020303" pitchFamily="18" charset="0"/>
              </a:rPr>
              <a:t> (рыть), </a:t>
            </a:r>
            <a:r>
              <a:rPr lang="ru-RU" sz="2800" dirty="0" err="1">
                <a:latin typeface="Georgia" panose="02040502050405020303" pitchFamily="18" charset="0"/>
              </a:rPr>
              <a:t>жар_т</a:t>
            </a:r>
            <a:r>
              <a:rPr lang="ru-RU" sz="2800" dirty="0">
                <a:latin typeface="Georgia" panose="02040502050405020303" pitchFamily="18" charset="0"/>
              </a:rPr>
              <a:t> (жарить).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0854713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anose="02040502050405020303" pitchFamily="18" charset="0"/>
              </a:rPr>
              <a:t>Группа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Georgia" panose="02040502050405020303" pitchFamily="18" charset="0"/>
              </a:rPr>
              <a:t>Запишите предложения, употребляя данные в скобках глаголы в форме настоящего времени.  Подчеркните орфограмму.</a:t>
            </a:r>
          </a:p>
          <a:p>
            <a:pPr>
              <a:buNone/>
            </a:pPr>
            <a:r>
              <a:rPr lang="ru-RU" sz="2800" dirty="0">
                <a:latin typeface="Georgia" panose="02040502050405020303" pitchFamily="18" charset="0"/>
              </a:rPr>
              <a:t>1) Кто (желать) выйти к доске? 2) Что (означать) эти слова? 3) Кто (уметь) вязать крючком?      4) Что (лежать) на ваших партах?  5) Кто (читать) книгу?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2892420"/>
      </p:ext>
    </p:extLst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55</TotalTime>
  <Words>495</Words>
  <Application>Microsoft Office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Ясность</vt:lpstr>
      <vt:lpstr>Слайд 1</vt:lpstr>
      <vt:lpstr>Слайд 2</vt:lpstr>
      <vt:lpstr>Тема урока:</vt:lpstr>
      <vt:lpstr>Слайд 4</vt:lpstr>
      <vt:lpstr>Слайд 5</vt:lpstr>
      <vt:lpstr>Слайд 6</vt:lpstr>
      <vt:lpstr>Эталон</vt:lpstr>
      <vt:lpstr>Группа 1</vt:lpstr>
      <vt:lpstr>Группа 2</vt:lpstr>
      <vt:lpstr>Группа 3 </vt:lpstr>
      <vt:lpstr>Цифровой диктант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1</cp:lastModifiedBy>
  <cp:revision>32</cp:revision>
  <dcterms:created xsi:type="dcterms:W3CDTF">2019-03-03T16:39:48Z</dcterms:created>
  <dcterms:modified xsi:type="dcterms:W3CDTF">2019-03-04T04:36:09Z</dcterms:modified>
</cp:coreProperties>
</file>