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9216E05E-9451-407A-9282-046938F7C57D}" type="datetimeFigureOut">
              <a:rPr lang="ru-RU" smtClean="0"/>
              <a:t>11.11.2019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E072CB7-30E3-47E6-A9DF-E2DE2BF6F026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745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6E05E-9451-407A-9282-046938F7C57D}" type="datetimeFigureOut">
              <a:rPr lang="ru-RU" smtClean="0"/>
              <a:t>11.11.2019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72CB7-30E3-47E6-A9DF-E2DE2BF6F0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6975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6E05E-9451-407A-9282-046938F7C57D}" type="datetimeFigureOut">
              <a:rPr lang="ru-RU" smtClean="0"/>
              <a:t>11.11.2019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72CB7-30E3-47E6-A9DF-E2DE2BF6F026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52437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6E05E-9451-407A-9282-046938F7C57D}" type="datetimeFigureOut">
              <a:rPr lang="ru-RU" smtClean="0"/>
              <a:t>11.11.2019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72CB7-30E3-47E6-A9DF-E2DE2BF6F026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49893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6E05E-9451-407A-9282-046938F7C57D}" type="datetimeFigureOut">
              <a:rPr lang="ru-RU" smtClean="0"/>
              <a:t>11.11.2019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72CB7-30E3-47E6-A9DF-E2DE2BF6F0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8461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6E05E-9451-407A-9282-046938F7C57D}" type="datetimeFigureOut">
              <a:rPr lang="ru-RU" smtClean="0"/>
              <a:t>11.11.2019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72CB7-30E3-47E6-A9DF-E2DE2BF6F026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02561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6E05E-9451-407A-9282-046938F7C57D}" type="datetimeFigureOut">
              <a:rPr lang="ru-RU" smtClean="0"/>
              <a:t>11.11.2019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72CB7-30E3-47E6-A9DF-E2DE2BF6F026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781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6E05E-9451-407A-9282-046938F7C57D}" type="datetimeFigureOut">
              <a:rPr lang="ru-RU" smtClean="0"/>
              <a:t>11.11.2019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72CB7-30E3-47E6-A9DF-E2DE2BF6F026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87992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6E05E-9451-407A-9282-046938F7C57D}" type="datetimeFigureOut">
              <a:rPr lang="ru-RU" smtClean="0"/>
              <a:t>11.11.2019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72CB7-30E3-47E6-A9DF-E2DE2BF6F026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7957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6E05E-9451-407A-9282-046938F7C57D}" type="datetimeFigureOut">
              <a:rPr lang="ru-RU" smtClean="0"/>
              <a:t>11.11.2019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72CB7-30E3-47E6-A9DF-E2DE2BF6F0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3785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6E05E-9451-407A-9282-046938F7C57D}" type="datetimeFigureOut">
              <a:rPr lang="ru-RU" smtClean="0"/>
              <a:t>11.11.2019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72CB7-30E3-47E6-A9DF-E2DE2BF6F026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3520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6E05E-9451-407A-9282-046938F7C57D}" type="datetimeFigureOut">
              <a:rPr lang="ru-RU" smtClean="0"/>
              <a:t>11.11.2019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72CB7-30E3-47E6-A9DF-E2DE2BF6F026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1394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6E05E-9451-407A-9282-046938F7C57D}" type="datetimeFigureOut">
              <a:rPr lang="ru-RU" smtClean="0"/>
              <a:t>11.11.2019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72CB7-30E3-47E6-A9DF-E2DE2BF6F026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4394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6E05E-9451-407A-9282-046938F7C57D}" type="datetimeFigureOut">
              <a:rPr lang="ru-RU" smtClean="0"/>
              <a:t>11.11.2019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72CB7-30E3-47E6-A9DF-E2DE2BF6F026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3042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6E05E-9451-407A-9282-046938F7C57D}" type="datetimeFigureOut">
              <a:rPr lang="ru-RU" smtClean="0"/>
              <a:t>11.11.2019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72CB7-30E3-47E6-A9DF-E2DE2BF6F0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9915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6E05E-9451-407A-9282-046938F7C57D}" type="datetimeFigureOut">
              <a:rPr lang="ru-RU" smtClean="0"/>
              <a:t>11.11.2019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72CB7-30E3-47E6-A9DF-E2DE2BF6F026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7181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6E05E-9451-407A-9282-046938F7C57D}" type="datetimeFigureOut">
              <a:rPr lang="ru-RU" smtClean="0"/>
              <a:t>11.11.2019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72CB7-30E3-47E6-A9DF-E2DE2BF6F0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4194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216E05E-9451-407A-9282-046938F7C57D}" type="datetimeFigureOut">
              <a:rPr lang="ru-RU" smtClean="0"/>
              <a:t>11.11.2019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E072CB7-30E3-47E6-A9DF-E2DE2BF6F0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0360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Внеурочная деятельность в 1 классе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8070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2" name="Объект 11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 </a:t>
            </a:r>
            <a:r>
              <a:rPr lang="ru-RU" b="1" dirty="0"/>
              <a:t>Художественно-эстетическое направление</a:t>
            </a:r>
            <a:r>
              <a:rPr lang="ru-RU" dirty="0"/>
              <a:t>. Оно развивает творческие задатки ребенка, учит понимать и ценить прекрасное, формирует вкус. Благодаря работе в этом направление ребенок учится неординарно мыслить, выходить за рамки стандартного восприятия действительности. Обычно используются следующие виды организации: экскурсии, кружки, посещения выставок, кинотеатров, драматических театров, музыкальных выступлений, творческие конкурсы, выставки собственных работ обучающихся, постановка спектаклей и т.п.</a:t>
            </a:r>
          </a:p>
          <a:p>
            <a:endParaRPr lang="ru-RU" dirty="0"/>
          </a:p>
        </p:txBody>
      </p:sp>
      <p:sp>
        <p:nvSpPr>
          <p:cNvPr id="15" name="Объект 14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dirty="0" err="1" smtClean="0"/>
              <a:t>Общеинтеллектуальное</a:t>
            </a:r>
            <a:r>
              <a:rPr lang="ru-RU" dirty="0" smtClean="0"/>
              <a:t> </a:t>
            </a:r>
            <a:r>
              <a:rPr lang="ru-RU" dirty="0"/>
              <a:t>направление связано с научно-познавательной деятельностью учеников. Развивает аналитическое мышление, умение находить причинно-следственные связи, обобщать, делает ум ребенка более пытливым. Ему становится интересным сам процесс познания, он учится сам получать информацию и анализировать ее, благодаря этому его дальнейшее обучение будет более легким и интересным. В этом направлении актуальны такие формы работы, как дискуссии, обсуждения, игры «За и против», олимпиады, конференции, интеллектуальные марафоны, исследовательские проекты, факультативы, кружки и т.д.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5397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/>
              <a:t>Социальное направление </a:t>
            </a:r>
            <a:r>
              <a:rPr lang="ru-RU" dirty="0"/>
              <a:t>основано на деятельности, связанной с общественно-полезным трудом, с пониманием особенностей взаимоотношений, умением жить, учиться и работать с другими людьми. В ребенке закладываются такие качества, как толерантность, умение решать конфликты мирно, стремление к сотрудничеству при сохранении собственной индивидуальности, уверенность в себе и способность отстаивать свое мнение, уважение и самоуважение. По данному направлению внеурочная деятельность в 1 классе предусматривает следующие формы работы: дежурства в классе, озеленение кабинета, субботники, </a:t>
            </a:r>
            <a:r>
              <a:rPr lang="ru-RU" dirty="0" err="1"/>
              <a:t>профориентационные</a:t>
            </a:r>
            <a:r>
              <a:rPr lang="ru-RU" dirty="0"/>
              <a:t> беседы и знакомства с людьми различных профессий, экскурсии, выставки собственных поделок, коллективные творческие дела и т.д.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9829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/>
              <a:t>Во время внеурочной работы с первоклассниками используются следующие виды деятельности: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dirty="0"/>
              <a:t>игровая,</a:t>
            </a:r>
          </a:p>
          <a:p>
            <a:pPr lvl="0"/>
            <a:r>
              <a:rPr lang="ru-RU" dirty="0"/>
              <a:t>спортивная,</a:t>
            </a:r>
          </a:p>
          <a:p>
            <a:pPr lvl="0"/>
            <a:r>
              <a:rPr lang="ru-RU" dirty="0"/>
              <a:t>оздоровительная,</a:t>
            </a:r>
          </a:p>
          <a:p>
            <a:pPr lvl="0"/>
            <a:r>
              <a:rPr lang="ru-RU" dirty="0"/>
              <a:t>туристическая,</a:t>
            </a:r>
          </a:p>
          <a:p>
            <a:pPr lvl="0"/>
            <a:r>
              <a:rPr lang="ru-RU" dirty="0"/>
              <a:t>краеведческая,</a:t>
            </a:r>
          </a:p>
          <a:p>
            <a:endParaRPr lang="ru-RU" dirty="0"/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lvl="0"/>
            <a:r>
              <a:rPr lang="ru-RU" dirty="0"/>
              <a:t>трудовая,</a:t>
            </a:r>
          </a:p>
          <a:p>
            <a:pPr lvl="0"/>
            <a:r>
              <a:rPr lang="ru-RU" dirty="0"/>
              <a:t>творческая,</a:t>
            </a:r>
          </a:p>
          <a:p>
            <a:pPr lvl="0"/>
            <a:r>
              <a:rPr lang="ru-RU" dirty="0"/>
              <a:t>познавательная,</a:t>
            </a:r>
          </a:p>
          <a:p>
            <a:pPr lvl="0"/>
            <a:r>
              <a:rPr lang="ru-RU" dirty="0"/>
              <a:t>волонтерская,</a:t>
            </a:r>
          </a:p>
          <a:p>
            <a:pPr lvl="0"/>
            <a:r>
              <a:rPr lang="ru-RU" dirty="0"/>
              <a:t>развлекательная,</a:t>
            </a:r>
          </a:p>
          <a:p>
            <a:pPr lvl="0"/>
            <a:r>
              <a:rPr lang="ru-RU" dirty="0"/>
              <a:t>коммуникативная.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8095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2060"/>
                </a:solidFill>
              </a:rPr>
              <a:t>Плюсы и </a:t>
            </a:r>
            <a:r>
              <a:rPr lang="ru-RU" dirty="0" smtClean="0">
                <a:solidFill>
                  <a:srgbClr val="002060"/>
                </a:solidFill>
              </a:rPr>
              <a:t>минусы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25000" lnSpcReduction="20000"/>
          </a:bodyPr>
          <a:lstStyle/>
          <a:p>
            <a:pPr fontAlgn="base"/>
            <a:r>
              <a:rPr lang="ru-RU" sz="6400" dirty="0"/>
              <a:t>Расширение общего кругозора;</a:t>
            </a:r>
          </a:p>
          <a:p>
            <a:pPr fontAlgn="base"/>
            <a:r>
              <a:rPr lang="ru-RU" sz="6400" dirty="0" smtClean="0"/>
              <a:t>Организация </a:t>
            </a:r>
            <a:r>
              <a:rPr lang="ru-RU" sz="6400" dirty="0"/>
              <a:t>детского досуга;</a:t>
            </a:r>
          </a:p>
          <a:p>
            <a:pPr fontAlgn="base"/>
            <a:r>
              <a:rPr lang="ru-RU" sz="6400" dirty="0" smtClean="0"/>
              <a:t>Новые </a:t>
            </a:r>
            <a:r>
              <a:rPr lang="ru-RU" sz="6400" dirty="0"/>
              <a:t>навыки, которые обязательно пригодятся в жизни.</a:t>
            </a:r>
          </a:p>
          <a:p>
            <a:pPr fontAlgn="base"/>
            <a:r>
              <a:rPr lang="ru-RU" sz="6400" dirty="0"/>
              <a:t>Проводится работа по социализации детей.</a:t>
            </a:r>
          </a:p>
          <a:p>
            <a:pPr fontAlgn="base"/>
            <a:r>
              <a:rPr lang="ru-RU" sz="6400" dirty="0"/>
              <a:t>Классный коллектив становится более цельным, сплоченным.</a:t>
            </a:r>
          </a:p>
          <a:p>
            <a:pPr fontAlgn="base"/>
            <a:r>
              <a:rPr lang="ru-RU" sz="6400" dirty="0" smtClean="0"/>
              <a:t>Для </a:t>
            </a:r>
            <a:r>
              <a:rPr lang="ru-RU" sz="6400" dirty="0"/>
              <a:t>внеурочных занятий приобретается дополнительное оборудование, которое впоследствии может быть использовано на обычных уроках.</a:t>
            </a:r>
          </a:p>
          <a:p>
            <a:pPr fontAlgn="base"/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25000" lnSpcReduction="20000"/>
          </a:bodyPr>
          <a:lstStyle/>
          <a:p>
            <a:pPr fontAlgn="base"/>
            <a:r>
              <a:rPr lang="ru-RU" sz="5600" dirty="0"/>
              <a:t>У ребят практически отсутствует свободное время для </a:t>
            </a:r>
            <a:r>
              <a:rPr lang="ru-RU" sz="5600" dirty="0" smtClean="0"/>
              <a:t>того, </a:t>
            </a:r>
            <a:r>
              <a:rPr lang="ru-RU" sz="5600" dirty="0"/>
              <a:t>чтобы проводить его со сверстниками или просто заниматься своими делами;</a:t>
            </a:r>
          </a:p>
          <a:p>
            <a:pPr fontAlgn="base"/>
            <a:r>
              <a:rPr lang="ru-RU" sz="5600" dirty="0"/>
              <a:t>Зачастую мероприятия данного рода дети посещают не по собственной инициативе, а по принуждению окружающих (мамы, папы, учителей);</a:t>
            </a:r>
          </a:p>
          <a:p>
            <a:pPr fontAlgn="base"/>
            <a:r>
              <a:rPr lang="ru-RU" sz="5600" dirty="0" smtClean="0"/>
              <a:t>Чрезмерная </a:t>
            </a:r>
            <a:r>
              <a:rPr lang="ru-RU" sz="5600" dirty="0"/>
              <a:t>загруженность малышей;</a:t>
            </a:r>
          </a:p>
          <a:p>
            <a:pPr fontAlgn="base"/>
            <a:r>
              <a:rPr lang="ru-RU" sz="5600" dirty="0" smtClean="0"/>
              <a:t>Нет </a:t>
            </a:r>
            <a:r>
              <a:rPr lang="ru-RU" sz="5600" dirty="0"/>
              <a:t>специальных материалов для проведения разнообразных, а не однотипных занятий.</a:t>
            </a:r>
          </a:p>
          <a:p>
            <a:pPr fontAlgn="base"/>
            <a:r>
              <a:rPr lang="ru-RU" sz="5600" dirty="0" smtClean="0"/>
              <a:t>На </a:t>
            </a:r>
            <a:r>
              <a:rPr lang="ru-RU" sz="5600" dirty="0"/>
              <a:t>дополнительные занятия уходит слишком много времени</a:t>
            </a:r>
            <a:r>
              <a:rPr lang="ru-RU" sz="5600" dirty="0" smtClean="0"/>
              <a:t>.</a:t>
            </a:r>
            <a:endParaRPr lang="ru-RU" sz="5600" dirty="0"/>
          </a:p>
          <a:p>
            <a:pPr fontAlgn="base"/>
            <a:r>
              <a:rPr lang="ru-RU" sz="5600" dirty="0"/>
              <a:t>Воспитательная функция семьи существенно сокращается, что негативно сказывается на социализации ребенка в целом.</a:t>
            </a:r>
          </a:p>
          <a:p>
            <a:pPr fontAlgn="base"/>
            <a:r>
              <a:rPr lang="ru-RU" sz="5600" dirty="0" smtClean="0"/>
              <a:t>Недостаточно </a:t>
            </a:r>
            <a:r>
              <a:rPr lang="ru-RU" sz="5600" dirty="0"/>
              <a:t>специально подготовленных помещений, оборудования для проведения качественных занятий.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780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Нужна или нет?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Плюсы и минусы</a:t>
            </a:r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0041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Мнения родителей первоклассников</a:t>
            </a:r>
            <a:endParaRPr lang="ru-RU" dirty="0"/>
          </a:p>
        </p:txBody>
      </p:sp>
      <p:sp>
        <p:nvSpPr>
          <p:cNvPr id="13" name="Объект 1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/>
              <a:t>Вот и пошла моя красавица в первый класс. ходит с удовольствием, только вставать рано не хочет. уроки у нас начинаются с 8.00. по 4урока до 12.50. а потом начинается внеурочная деятельность. вот и возник у меня вопрос а нужна ли она вообще, эта внеурочная деятельность? дали нам расписание ее там такая ерунда. как нам сказали в школе что это обязательно. вышел такой закон, которого я почему то нигде не нашла. ребенок получается полдня в школе. с 8 до 3х. я в декрете и у меня есть возможность забирать ребенка после уроков. но с этой внеурочной деятельностью непонятно как то. я спросила у других у кого дети в других школах учатся. у них она необязательна. а нам </a:t>
            </a:r>
            <a:r>
              <a:rPr lang="ru-RU" dirty="0" smtClean="0"/>
              <a:t>настаивают </a:t>
            </a:r>
            <a:r>
              <a:rPr lang="ru-RU" dirty="0"/>
              <a:t>что такой закон. как у вас обстоят дела с внеурочной деятельностью? ходите вы, нет? интересует мнение мам первоклассников.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363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Обязательно</a:t>
            </a:r>
            <a:r>
              <a:rPr lang="ru-RU" dirty="0" smtClean="0"/>
              <a:t>, увы</a:t>
            </a:r>
            <a:r>
              <a:rPr lang="ru-RU" dirty="0"/>
              <a:t>, мой </a:t>
            </a:r>
            <a:r>
              <a:rPr lang="ru-RU" dirty="0" smtClean="0"/>
              <a:t>ходит</a:t>
            </a:r>
          </a:p>
          <a:p>
            <a:r>
              <a:rPr lang="ru-RU" dirty="0" smtClean="0"/>
              <a:t>если </a:t>
            </a:r>
            <a:r>
              <a:rPr lang="ru-RU" dirty="0"/>
              <a:t>ребенок ходит еще куда-то помимо школы - принести справку оттуда и не ходить</a:t>
            </a:r>
            <a:br>
              <a:rPr lang="ru-RU" dirty="0"/>
            </a:br>
            <a:r>
              <a:rPr lang="ru-RU" dirty="0"/>
              <a:t>у нас </a:t>
            </a:r>
            <a:r>
              <a:rPr lang="ru-RU" dirty="0" err="1"/>
              <a:t>внеурочка</a:t>
            </a:r>
            <a:r>
              <a:rPr lang="ru-RU" dirty="0"/>
              <a:t> не была какой-то прям тяжелой, зато ребенок не шляется где попало и </a:t>
            </a:r>
            <a:r>
              <a:rPr lang="ru-RU" dirty="0" smtClean="0"/>
              <a:t>занят</a:t>
            </a:r>
          </a:p>
          <a:p>
            <a:endParaRPr lang="ru-RU" dirty="0" smtClean="0"/>
          </a:p>
          <a:p>
            <a:pPr marL="0" indent="0">
              <a:buNone/>
            </a:pPr>
            <a:r>
              <a:rPr lang="ru-RU" dirty="0"/>
              <a:t>я </a:t>
            </a:r>
            <a:r>
              <a:rPr lang="ru-RU" dirty="0" smtClean="0"/>
              <a:t>только </a:t>
            </a:r>
            <a:r>
              <a:rPr lang="ru-RU" dirty="0"/>
              <a:t>за </a:t>
            </a:r>
            <a:r>
              <a:rPr lang="ru-RU" dirty="0" err="1"/>
              <a:t>внеурочку</a:t>
            </a:r>
            <a:r>
              <a:rPr lang="ru-RU" dirty="0" smtClean="0"/>
              <a:t>. хоть </a:t>
            </a:r>
            <a:r>
              <a:rPr lang="ru-RU" dirty="0" err="1"/>
              <a:t>уВари</a:t>
            </a:r>
            <a:r>
              <a:rPr lang="ru-RU" dirty="0"/>
              <a:t> и 2 школы</a:t>
            </a:r>
            <a:r>
              <a:rPr lang="ru-RU" dirty="0" smtClean="0"/>
              <a:t>, но </a:t>
            </a:r>
            <a:r>
              <a:rPr lang="ru-RU" dirty="0"/>
              <a:t>она минимум одну </a:t>
            </a:r>
            <a:r>
              <a:rPr lang="ru-RU" dirty="0" err="1"/>
              <a:t>внеурочку</a:t>
            </a:r>
            <a:r>
              <a:rPr lang="ru-RU" dirty="0"/>
              <a:t> </a:t>
            </a:r>
            <a:r>
              <a:rPr lang="ru-RU" dirty="0" err="1"/>
              <a:t>выбирает.в</a:t>
            </a:r>
            <a:r>
              <a:rPr lang="ru-RU" dirty="0"/>
              <a:t> этом году </a:t>
            </a:r>
            <a:r>
              <a:rPr lang="ru-RU" dirty="0" err="1"/>
              <a:t>английский.в</a:t>
            </a:r>
            <a:r>
              <a:rPr lang="ru-RU" dirty="0"/>
              <a:t> прошлом была </a:t>
            </a:r>
            <a:r>
              <a:rPr lang="ru-RU" dirty="0" err="1"/>
              <a:t>информатика.и</a:t>
            </a:r>
            <a:r>
              <a:rPr lang="ru-RU" dirty="0"/>
              <a:t> заняты дети и много нового узнают 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025" name="Picture 1" descr="https://i.stranamam.ru/i/smiles/friends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4825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83162775" y="0"/>
            <a:ext cx="95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44436" rIns="0" bIns="36501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900" b="0" i="0" u="none" strike="noStrike" cap="none" normalizeH="0" baseline="0" smtClean="0">
                <a:ln>
                  <a:noFill/>
                </a:ln>
                <a:solidFill>
                  <a:srgbClr val="009900"/>
                </a:solidFill>
                <a:effectLst/>
                <a:latin typeface="Arial" panose="020B0604020202020204" pitchFamily="34" charset="0"/>
              </a:rPr>
              <a:t>я толко за внеурочку.хоть уВари и 2 школы,но она минимум одну внеурочку выбирает.в этом году английский.в прошлом была информатика.и заняты дети и много нового узнают</a:t>
            </a:r>
            <a:br>
              <a:rPr kumimoji="0" lang="ru-RU" altLang="ru-RU" sz="900" b="0" i="0" u="none" strike="noStrike" cap="none" normalizeH="0" baseline="0" smtClean="0">
                <a:ln>
                  <a:noFill/>
                </a:ln>
                <a:solidFill>
                  <a:srgbClr val="009900"/>
                </a:solidFill>
                <a:effectLst/>
                <a:latin typeface="Arial" panose="020B0604020202020204" pitchFamily="34" charset="0"/>
              </a:rPr>
            </a:br>
            <a:r>
              <a:rPr kumimoji="0" lang="ru-RU" altLang="ru-RU" sz="900" b="0" i="0" u="none" strike="noStrike" cap="none" normalizeH="0" baseline="0" smtClean="0">
                <a:ln>
                  <a:noFill/>
                </a:ln>
                <a:solidFill>
                  <a:srgbClr val="009900"/>
                </a:solidFill>
                <a:effectLst/>
                <a:latin typeface="Arial" panose="020B0604020202020204" pitchFamily="34" charset="0"/>
              </a:rPr>
              <a:t>Источник: https://www.stranamam.ru/post/11822389/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7" name="Picture 3" descr="https://i.stranamam.ru/i/smiles/friends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504825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-83010375" y="152400"/>
            <a:ext cx="95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44436" rIns="0" bIns="36501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900" b="0" i="0" u="none" strike="noStrike" cap="none" normalizeH="0" baseline="0" smtClean="0">
                <a:ln>
                  <a:noFill/>
                </a:ln>
                <a:solidFill>
                  <a:srgbClr val="009900"/>
                </a:solidFill>
                <a:effectLst/>
                <a:latin typeface="Arial" panose="020B0604020202020204" pitchFamily="34" charset="0"/>
              </a:rPr>
              <a:t>я толко за внеурочку.хоть уВари и 2 школы,но она минимум одну внеурочку выбирает.в этом году английский.в прошлом была информатика.и заняты дети и много нового узнают</a:t>
            </a:r>
            <a:br>
              <a:rPr kumimoji="0" lang="ru-RU" altLang="ru-RU" sz="900" b="0" i="0" u="none" strike="noStrike" cap="none" normalizeH="0" baseline="0" smtClean="0">
                <a:ln>
                  <a:noFill/>
                </a:ln>
                <a:solidFill>
                  <a:srgbClr val="009900"/>
                </a:solidFill>
                <a:effectLst/>
                <a:latin typeface="Arial" panose="020B0604020202020204" pitchFamily="34" charset="0"/>
              </a:rPr>
            </a:br>
            <a:r>
              <a:rPr kumimoji="0" lang="ru-RU" altLang="ru-RU" sz="900" b="0" i="0" u="none" strike="noStrike" cap="none" normalizeH="0" baseline="0" smtClean="0">
                <a:ln>
                  <a:noFill/>
                </a:ln>
                <a:solidFill>
                  <a:srgbClr val="009900"/>
                </a:solidFill>
                <a:effectLst/>
                <a:latin typeface="Arial" panose="020B0604020202020204" pitchFamily="34" charset="0"/>
              </a:rPr>
              <a:t>Источник: https://www.stranamam.ru/post/11822389/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114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у Миши тоже </a:t>
            </a:r>
            <a:r>
              <a:rPr lang="ru-RU" dirty="0" err="1"/>
              <a:t>музыкалка</a:t>
            </a:r>
            <a:r>
              <a:rPr lang="ru-RU" dirty="0"/>
              <a:t>, но ничего плохого во </a:t>
            </a:r>
            <a:r>
              <a:rPr lang="ru-RU" dirty="0" err="1"/>
              <a:t>внеурочке</a:t>
            </a:r>
            <a:r>
              <a:rPr lang="ru-RU" dirty="0"/>
              <a:t> не вижу - ходил и будет </a:t>
            </a:r>
            <a:r>
              <a:rPr lang="ru-RU" dirty="0" smtClean="0"/>
              <a:t>ходить</a:t>
            </a:r>
          </a:p>
          <a:p>
            <a:r>
              <a:rPr lang="ru-RU" dirty="0" err="1"/>
              <a:t>внеурочка</a:t>
            </a:r>
            <a:r>
              <a:rPr lang="ru-RU" dirty="0"/>
              <a:t> обязательна</a:t>
            </a:r>
            <a:r>
              <a:rPr lang="ru-RU" dirty="0" smtClean="0"/>
              <a:t>. это </a:t>
            </a:r>
            <a:r>
              <a:rPr lang="ru-RU" dirty="0"/>
              <a:t>те-же кружки и можно найти много интересных занятий</a:t>
            </a:r>
            <a:r>
              <a:rPr lang="ru-RU" dirty="0" smtClean="0"/>
              <a:t>.</a:t>
            </a:r>
          </a:p>
          <a:p>
            <a:r>
              <a:rPr lang="ru-RU" dirty="0"/>
              <a:t>Пишу как учитель и руководитель той самой злосчастной </a:t>
            </a:r>
            <a:r>
              <a:rPr lang="ru-RU" dirty="0" err="1"/>
              <a:t>внеурочки</a:t>
            </a:r>
            <a:r>
              <a:rPr lang="ru-RU" dirty="0" smtClean="0"/>
              <a:t>.</a:t>
            </a:r>
            <a:r>
              <a:rPr lang="ru-RU" dirty="0"/>
              <a:t/>
            </a:r>
            <a:br>
              <a:rPr lang="ru-RU" dirty="0"/>
            </a:br>
            <a:r>
              <a:rPr lang="ru-RU" dirty="0" err="1"/>
              <a:t>Внеурочка</a:t>
            </a:r>
            <a:r>
              <a:rPr lang="ru-RU" dirty="0"/>
              <a:t> не обязательна. Но учитель получит по башке, если кто-то из класса не ходит на кружки. Даже если они не в школе.</a:t>
            </a:r>
            <a:br>
              <a:rPr lang="ru-RU" dirty="0"/>
            </a:br>
            <a:r>
              <a:rPr lang="ru-RU" dirty="0"/>
              <a:t>Занятия для первоклассников длятся как и уроки, 35 минут. </a:t>
            </a:r>
            <a:br>
              <a:rPr lang="ru-RU" dirty="0"/>
            </a:br>
            <a:r>
              <a:rPr lang="ru-RU" dirty="0"/>
              <a:t>Да, учителю платят за эти занятия. Но из фонда стимулирования. Соответственно мало и не всегда регулярно. Нас тоже заставляют эти занятия вести. Никто не в восторге. 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0736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Внеурочная деятельность в 1 классе: особенности организации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Объект 4" descr="внеурочная деятельность в 1 классе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63487" y="2654595"/>
            <a:ext cx="3918856" cy="285793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/>
              <a:t>Федеральный государственный образовательный стандарт предъявляет особые требования как к образовательной деятельности в целом, так и к внеурочным занятиям. Как видно из названия, внеурочная деятельность организуется вне классно-урочных занятий. Она является одной из форм организации досуга обучающихся и направлена на</a:t>
            </a:r>
            <a:r>
              <a:rPr lang="ru-RU" dirty="0" smtClean="0"/>
              <a:t>:</a:t>
            </a:r>
            <a:r>
              <a:rPr lang="ru-RU" dirty="0"/>
              <a:t> </a:t>
            </a:r>
          </a:p>
          <a:p>
            <a:pPr lvl="0"/>
            <a:r>
              <a:rPr lang="ru-RU" dirty="0"/>
              <a:t>закрепление знаний, полученных в процессе обучения;</a:t>
            </a:r>
          </a:p>
          <a:p>
            <a:pPr lvl="0"/>
            <a:r>
              <a:rPr lang="ru-RU" dirty="0"/>
              <a:t>воспитание различных качеств личности;</a:t>
            </a:r>
          </a:p>
          <a:p>
            <a:pPr lvl="0"/>
            <a:r>
              <a:rPr lang="ru-RU" dirty="0"/>
              <a:t>расширение кругозора детей;</a:t>
            </a:r>
          </a:p>
          <a:p>
            <a:pPr lvl="0"/>
            <a:r>
              <a:rPr lang="ru-RU" dirty="0"/>
              <a:t>формирование мотивации к саморазвитию.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0788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Возрастные особенности первоклассников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Внеурочная деятельность в 1 классе особенно важна, так как именно она в большей степени помогает детям адаптироваться к новому ритму жизни, влиться в коллектив. С поступлением в школу в жизни ребенка меняется практически все: друзья по детскому саду могут пойти в другую школу, взрослые становятся более требовательными, сам режим дня существенно меняется, тихого часа больше нет, вместо воспитательницы учительница.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963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/>
              <a:t>Первокласснику очень сложно психологически. Поэтому внеурочная деятельность младших школьников строится с обязательным учетом таких возрастных особенностей, как быстрая утомляемость, неусидчивость, сложности с переключением внимания и его концентрацией, недостаточность развития произвольной памяти, потребность в движении, несобранность и недисциплинированность, предпочтение игровой деятельности, зависимость от мнения взрослого, повышенная потребность в поощрении и одобрении. Во внеурочной деятельности ребенок оказывается в более привычных ему условиях. Именно поэтому такой вид занятий очень важен и требует качественной работы со стороны учителя.</a:t>
            </a:r>
          </a:p>
          <a:p>
            <a:endParaRPr lang="ru-RU" dirty="0"/>
          </a:p>
        </p:txBody>
      </p:sp>
      <p:pic>
        <p:nvPicPr>
          <p:cNvPr id="7" name="Объект 6" descr="внеурочная деятельность в начальной школе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029" y="982133"/>
            <a:ext cx="4041321" cy="49092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17084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/>
              <a:t>Основные направления внеурочной деятельности по ФГОС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dirty="0"/>
              <a:t>Спортивно-оздоровительное направление</a:t>
            </a:r>
            <a:r>
              <a:rPr lang="ru-RU" dirty="0"/>
              <a:t>. Здоровье детей и умение соблюдать элементарную технику безопасности признаются приоритетными навыками. В рамках данного направления используются такие формы реализации, как прогулки, соревнования, факультативы, физкультурные праздники, кружки, выезды на природу.</a:t>
            </a:r>
          </a:p>
          <a:p>
            <a:endParaRPr lang="ru-RU" dirty="0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dirty="0"/>
              <a:t>Духовно-нравственное</a:t>
            </a:r>
            <a:r>
              <a:rPr lang="ru-RU" dirty="0"/>
              <a:t> направление призвано формировать общечеловеческие ценности,  развивать внутреннюю культуру ребенка, умение жить в гармонии с самим собой и с коллективом. Способствует становлению гражданской позиции. Часто это направление связывают с патриотическим воспитанием. Организация внеурочной деятельности по ФГОС в данном случае предусматривает такие формы работы, как беседы, конкурсы, игры, экскурсии, встречи с интересными людьми, викторины, соревнования, издание стенгазет  и т.д.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2622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79</TotalTime>
  <Words>979</Words>
  <Application>Microsoft Office PowerPoint</Application>
  <PresentationFormat>Широкоэкранный</PresentationFormat>
  <Paragraphs>54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Arial</vt:lpstr>
      <vt:lpstr>Garamond</vt:lpstr>
      <vt:lpstr>Натуральные материалы</vt:lpstr>
      <vt:lpstr>Внеурочная деятельность в 1 классе</vt:lpstr>
      <vt:lpstr>Нужна или нет? Плюсы и минусы?</vt:lpstr>
      <vt:lpstr>Мнения родителей первоклассников</vt:lpstr>
      <vt:lpstr>Презентация PowerPoint</vt:lpstr>
      <vt:lpstr>Презентация PowerPoint</vt:lpstr>
      <vt:lpstr>Внеурочная деятельность в 1 классе: особенности организации </vt:lpstr>
      <vt:lpstr>Возрастные особенности первоклассников </vt:lpstr>
      <vt:lpstr>Презентация PowerPoint</vt:lpstr>
      <vt:lpstr>Основные направления внеурочной деятельности по ФГОС </vt:lpstr>
      <vt:lpstr>Презентация PowerPoint</vt:lpstr>
      <vt:lpstr>Презентация PowerPoint</vt:lpstr>
      <vt:lpstr>Во время внеурочной работы с первоклассниками используются следующие виды деятельности: </vt:lpstr>
      <vt:lpstr>Плюсы и минусы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Внеурочная деятельность в 1 классе</dc:title>
  <dc:creator>Елена Сотникова</dc:creator>
  <cp:lastModifiedBy>Елена Сотникова</cp:lastModifiedBy>
  <cp:revision>9</cp:revision>
  <dcterms:created xsi:type="dcterms:W3CDTF">2019-11-11T15:48:07Z</dcterms:created>
  <dcterms:modified xsi:type="dcterms:W3CDTF">2019-11-11T17:08:05Z</dcterms:modified>
</cp:coreProperties>
</file>