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7" r:id="rId3"/>
    <p:sldId id="295" r:id="rId4"/>
    <p:sldId id="286" r:id="rId5"/>
    <p:sldId id="287" r:id="rId6"/>
    <p:sldId id="288" r:id="rId7"/>
    <p:sldId id="289" r:id="rId8"/>
    <p:sldId id="258" r:id="rId9"/>
    <p:sldId id="257" r:id="rId10"/>
    <p:sldId id="281" r:id="rId11"/>
    <p:sldId id="264" r:id="rId12"/>
    <p:sldId id="263" r:id="rId13"/>
    <p:sldId id="285" r:id="rId14"/>
    <p:sldId id="296" r:id="rId15"/>
    <p:sldId id="294" r:id="rId16"/>
    <p:sldId id="290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3" autoAdjust="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B7101-D198-4399-8830-6DF2F9E966C1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B822-D9C7-45B3-923D-8C30EF576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930C3-7E3A-41DA-A81B-F25542A0A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FF0B-EB31-464C-BAB9-653B815F01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375F-3447-4B5C-9F08-F03E36E3EC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3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DEBD-CDAC-4C48-B0F3-E0BFAE82B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3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1244-A18B-4030-B1B8-759A8C88B0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95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9FED-BBAA-45ED-8C83-0E4AA2DC04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96BC-C491-4A17-9DB7-76FB3DE6A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8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E846-F06F-4B4C-833E-0C88B5766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676B-CE00-42F1-B782-CBACF836E3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9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F0E3A-5883-401D-A9B6-A5014CC21A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1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6C381-D08F-4602-BE45-AC057284F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1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6EEFA4-A444-44B8-A256-4C7342792F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561263" cy="1470025"/>
          </a:xfrm>
        </p:spPr>
        <p:txBody>
          <a:bodyPr/>
          <a:lstStyle/>
          <a:p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Старинные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русские </a:t>
            </a:r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меры длины</a:t>
            </a:r>
            <a:endParaRPr lang="ru-RU" sz="7200" dirty="0">
              <a:solidFill>
                <a:srgbClr val="B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929066"/>
            <a:ext cx="5387979" cy="196691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</a:t>
            </a:r>
            <a:endParaRPr lang="ru-RU" b="1" dirty="0" smtClean="0">
              <a:solidFill>
                <a:schemeClr val="accent6"/>
              </a:solidFill>
              <a:latin typeface="Monotype Corsiva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Смолко  </a:t>
            </a: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Андреевна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677931"/>
            <a:ext cx="1726961" cy="33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ПЯДЬ</a:t>
            </a:r>
            <a:endParaRPr lang="ru-RU" sz="36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CC00FF"/>
              </a:solidFill>
              <a:effectLst>
                <a:glow rad="101600">
                  <a:srgbClr val="CC00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пядь – расстояние между концами растянутых большого и указательного пальцев;    примерно 19 см. </a:t>
            </a:r>
          </a:p>
          <a:p>
            <a:pPr algn="just" eaLnBrk="1" hangingPunct="1"/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пядь – расстояние между концами большого  пальца и мизинца; примерно 23 см.</a:t>
            </a:r>
            <a:r>
              <a:rPr lang="ru-RU" sz="2400" b="1" i="1" dirty="0" smtClean="0">
                <a:ln w="1905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eaLnBrk="1" hangingPunct="1"/>
            <a:endParaRPr lang="ru-RU" sz="2400" b="1" i="1" dirty="0" smtClean="0">
              <a:ln w="1905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ru-RU" sz="2400" b="1" i="1" dirty="0" smtClean="0">
                <a:ln w="1905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Пядь  с кувырком – малая пядь  и две длины сустава указательного  пальца; примерно 27 см.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-24000" contrast="60000"/>
          </a:blip>
          <a:srcRect/>
          <a:stretch>
            <a:fillRect/>
          </a:stretch>
        </p:blipFill>
        <p:spPr bwMode="auto">
          <a:xfrm>
            <a:off x="357158" y="4572008"/>
            <a:ext cx="1942316" cy="18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-5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72008"/>
            <a:ext cx="1928813" cy="1890713"/>
          </a:xfrm>
          <a:prstGeom prst="rect">
            <a:avLst/>
          </a:prstGeom>
          <a:noFill/>
        </p:spPr>
      </p:pic>
      <p:pic>
        <p:nvPicPr>
          <p:cNvPr id="2051" name="Picture 3" descr="C:\Users\user-5\Pictures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72008"/>
            <a:ext cx="2433637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09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52"/>
            <a:ext cx="387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ЛОКОТЬ</a:t>
            </a:r>
            <a:endParaRPr lang="ru-RU" sz="3600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rgbClr val="92D05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121442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Локоть – расстояние  от локтевого сгиба до конца вытянутого среднего пальца или сжатой в кулак кисти руки, что составляло примерно 46 и 38 см соответственно</a:t>
            </a:r>
            <a:endParaRPr lang="ru-RU" sz="4800" b="1" i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30000" contrast="78000"/>
          </a:blip>
          <a:srcRect/>
          <a:stretch>
            <a:fillRect/>
          </a:stretch>
        </p:blipFill>
        <p:spPr bwMode="auto">
          <a:xfrm>
            <a:off x="285720" y="2765668"/>
            <a:ext cx="4071965" cy="14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43240" y="421481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АРШИН</a:t>
            </a:r>
            <a:endParaRPr lang="ru-RU" sz="3600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86322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Аршин равен длине руки от основания плеча до кончика вытянутого среднего пальца. 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аршин = 71 см</a:t>
            </a:r>
            <a:endParaRPr lang="ru-RU" sz="2400" dirty="0"/>
          </a:p>
        </p:txBody>
      </p:sp>
      <p:pic>
        <p:nvPicPr>
          <p:cNvPr id="3074" name="Picture 2" descr="C:\Users\user-5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86058"/>
            <a:ext cx="3357586" cy="1383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04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14291"/>
            <a:ext cx="3748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САЖЕНЬ</a:t>
            </a:r>
            <a:endParaRPr lang="ru-RU" sz="3600" dirty="0"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Косая сажень – расстояние от носка левой ноги до конца среднего пальца поднятой вверх правой руки.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косая сажень = 2м 48 см </a:t>
            </a:r>
          </a:p>
          <a:p>
            <a:pPr algn="just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Маховая сажень – расстояние между кончиками пальцев раскинутых рук.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маховая сажень=151см 4мм </a:t>
            </a:r>
          </a:p>
          <a:p>
            <a:pPr algn="ctr"/>
            <a:endParaRPr lang="ru-RU" sz="2400" b="1" i="1" dirty="0" smtClean="0"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b="1" i="1" dirty="0"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16573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929066"/>
            <a:ext cx="2195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83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ВЕРСТА</a:t>
            </a:r>
            <a:endParaRPr lang="ru-RU" sz="3600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Верста  равна пятистам саженям или тысяче пятистам аршинам , что соответствует нынешним 1067 м</a:t>
            </a:r>
          </a:p>
        </p:txBody>
      </p:sp>
      <p:pic>
        <p:nvPicPr>
          <p:cNvPr id="4" name="Рисунок 3" descr="Результаты поиска изображений для запроса &quot;картинки верст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2285992"/>
            <a:ext cx="3328995" cy="444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0010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ФУТ</a:t>
            </a:r>
          </a:p>
          <a:p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  ступни человека   (от 28 до 33 см)</a:t>
            </a:r>
            <a:endParaRPr lang="ru-RU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ДЮЙМ</a:t>
            </a:r>
            <a:endParaRPr lang="ru-RU" sz="3600" dirty="0" smtClean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фаланги указательного пальца   (примерно два с половиной сантиметра)</a:t>
            </a:r>
            <a:endParaRPr lang="ru-RU" sz="2400" dirty="0" smtClean="0">
              <a:ln w="1905"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ЯРД</a:t>
            </a: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Raavi" pitchFamily="34" charset="0"/>
              </a:rPr>
              <a:t>Расстояние от носа английского короля Генриха I до кончика среднего пальца его вытянутой руки. 1 ярд = 91 см. </a:t>
            </a:r>
          </a:p>
          <a:p>
            <a:endParaRPr lang="ru-RU" sz="3600" dirty="0" smtClean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ru-RU" dirty="0">
              <a:ln w="1905">
                <a:solidFill>
                  <a:srgbClr val="C00000"/>
                </a:solidFill>
              </a:ln>
              <a:solidFill>
                <a:srgbClr val="993300"/>
              </a:solidFill>
              <a:effectLst>
                <a:glow rad="101600">
                  <a:srgbClr val="CCCC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642918"/>
          <a:ext cx="7000924" cy="4643472"/>
        </p:xfrm>
        <a:graphic>
          <a:graphicData uri="http://schemas.openxmlformats.org/drawingml/2006/table">
            <a:tbl>
              <a:tblPr/>
              <a:tblGrid>
                <a:gridCol w="2061885"/>
                <a:gridCol w="2763483"/>
                <a:gridCol w="2175556"/>
              </a:tblGrid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Название старинных мер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Русские меры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Метрические меры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Перст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 семян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см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Вершок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вершок = 1/48 сажени = 1/16 аршина = 1/4 пяди = 4 перста = 4 ногтя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см 5 мм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Ладонь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1/6 локтя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 см16 мм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Малая пядь (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четверть)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1/12 сажени = ¼ аршина=4 вершка=5 ладоней=7 дюймов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17см 8 мм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Большая пядь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22-23 см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Пядь с кувырком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27-31 см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Локоть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 ладоней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 38 до 47 см.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Аршин (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шаг)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пяди=16 вершков=28 дюймов;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71см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Сажень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сажень = 3 аршинам = 7 футам = 48 вершкам = 84 дюймам.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От 151 см до 2 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"Маховая сажень"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1м 76 см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" Косая сажень"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м 48 см.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Верста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 верста = 750 саженей = 2250 локтей = 4500 пядей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1066 м80 см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Межевая верста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 аршина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2км160м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17016" marR="17016" marT="17016" marB="17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7786743" cy="4214840"/>
        </p:xfrm>
        <a:graphic>
          <a:graphicData uri="http://schemas.openxmlformats.org/drawingml/2006/table">
            <a:tbl>
              <a:tblPr/>
              <a:tblGrid>
                <a:gridCol w="1467420"/>
                <a:gridCol w="1311097"/>
                <a:gridCol w="958110"/>
                <a:gridCol w="1071570"/>
                <a:gridCol w="1668288"/>
                <a:gridCol w="1310258"/>
              </a:tblGrid>
              <a:tr h="961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Пядь (см)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Локоть (см)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Маховая сажень (см)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Косая сажень (см)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Дюйм (см)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Старинные мерки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18см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 38 до 47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248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2,54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</a:t>
                      </a:r>
                      <a:r>
                        <a:rPr lang="ru-RU" sz="14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нач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 классов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14см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Обучающиеся 5 класса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17см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188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Обучающиеся 11 класса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18см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3см 2 мм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Работники школы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 см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3см 2 мм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833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ЗА ВНИМАНИЕ!</a:t>
            </a:r>
            <a:endParaRPr lang="ru-RU" sz="7200" dirty="0" smtClean="0"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5400" dirty="0"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2793589" cy="2979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4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214578"/>
          </a:xfrm>
        </p:spPr>
        <p:txBody>
          <a:bodyPr/>
          <a:lstStyle/>
          <a:p>
            <a:pPr algn="l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214842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Начинаем. </a:t>
            </a:r>
            <a:b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Что у нас получится?</a:t>
            </a:r>
            <a:b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Всё у нас получится!!!</a:t>
            </a:r>
            <a:endParaRPr lang="ru-RU" dirty="0"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3654428"/>
          </a:xfrm>
        </p:spPr>
        <p:txBody>
          <a:bodyPr/>
          <a:lstStyle/>
          <a:p>
            <a:pPr algn="r" eaLnBrk="1" hangingPunct="1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</a:t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«Наука начинается с тех пор, как начинают измерять.       Точная наука   немыслима  без меры».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</a:b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Д. И. Менделеев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0"/>
            <a:ext cx="8229600" cy="35716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Проблема: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не знаем значения старинных единиц измерения, поэтому не всегда правильно понимаем смысл прочитанного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старинные русские меры длины, о которых вы слышали? 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Выберите  среди старинных мер единицы длины: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А) ведро;    Б) аршин;    В) пуд;    Г) перст.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Помогите Незнайке найти в выражениях самую большую величину: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«Как аршин проглотил»;                             Б) «Косая сажень в плечах»;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«Не отдать ни пяди земли».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Где вы встречали старинные русские меры длины в повседневной жизни?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В каких художественных произведениях вы встречали старинные русские меры длины?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6.  Как вы считаете, необходимо ли знание старинных русских мер длины в современной жизни? Почему?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7.   Назовите пословицы или поговорки со старинными единицами мер длины.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Гипотеза: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старинные меры длины  на практике не применяются</a:t>
            </a:r>
          </a:p>
          <a:p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Цели: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познакомиться со старинными мерами длины; сопоставить их с современными мерами  и начать пропагандировать полученные знания.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Задачи: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изучить литературу по теме исследования;                                                               собрать материал о старинных мерах длины;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выполнить практическую работу;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поделиться   собранной информацией с учащимися школы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l-tt.ru/wp-content/uploads/2014/10/3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3562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s://encrypted-tbn0.gstatic.com/images?q=tbn:ANd9GcQ64qiGLcwqbBiSGnZs7hDtvlMAHBD5oesBSDj3vMTf1c2c6Nv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71475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bgmatematika.at.ua/_nw/0/94767861.jpe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343852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42918"/>
            <a:ext cx="8280400" cy="1481380"/>
          </a:xfrm>
        </p:spPr>
        <p:txBody>
          <a:bodyPr/>
          <a:lstStyle/>
          <a:p>
            <a:pPr>
              <a:defRPr/>
            </a:pPr>
            <a:r>
              <a:rPr lang="ru-RU" sz="7200" b="1" spc="5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Единицы измерения Древней Руси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353425" cy="424815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Перст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Вершок </a:t>
            </a:r>
          </a:p>
          <a:p>
            <a:pPr algn="just"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Пядь 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Сажень 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Локоть 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Аршин</a:t>
            </a:r>
          </a:p>
          <a:p>
            <a:pPr algn="just">
              <a:defRPr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Верста</a:t>
            </a:r>
            <a:endParaRPr lang="ru-RU" b="1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1455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ПЕРСТ</a:t>
            </a:r>
            <a:endParaRPr lang="ru-RU" sz="3600" dirty="0">
              <a:solidFill>
                <a:srgbClr val="B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756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214422"/>
            <a:ext cx="817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n w="1905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перст был равен ширине указательного пальца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перст = 2 см</a:t>
            </a:r>
          </a:p>
          <a:p>
            <a:pPr algn="ctr"/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5">
                    <a:lumMod val="90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5">
                      <a:lumMod val="90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ВЕРШОК</a:t>
            </a:r>
            <a:endParaRPr lang="ru-RU" sz="4800" b="1" i="1" dirty="0" smtClean="0"/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фаланги указательного пальца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вершок = 4см 5 мм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i="1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-5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3113087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551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Старинные русские  меры длины</vt:lpstr>
      <vt:lpstr> </vt:lpstr>
      <vt:lpstr>          «Наука начинается с тех пор, как начинают измерять.       Точная наука   немыслима  без меры».  Д. И. Менделеев </vt:lpstr>
      <vt:lpstr>Слайд 4</vt:lpstr>
      <vt:lpstr>Слайд 5</vt:lpstr>
      <vt:lpstr>Слайд 6</vt:lpstr>
      <vt:lpstr>Слайд 7</vt:lpstr>
      <vt:lpstr>Единицы измерения Древней Руси </vt:lpstr>
      <vt:lpstr>ПЕРСТ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user-5</cp:lastModifiedBy>
  <cp:revision>100</cp:revision>
  <dcterms:created xsi:type="dcterms:W3CDTF">2012-08-12T16:04:58Z</dcterms:created>
  <dcterms:modified xsi:type="dcterms:W3CDTF">2020-01-09T21:06:17Z</dcterms:modified>
</cp:coreProperties>
</file>